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7"/>
  </p:notesMasterIdLst>
  <p:sldIdLst>
    <p:sldId id="269" r:id="rId4"/>
    <p:sldId id="270" r:id="rId5"/>
    <p:sldId id="272" r:id="rId6"/>
    <p:sldId id="274" r:id="rId7"/>
    <p:sldId id="273" r:id="rId8"/>
    <p:sldId id="275" r:id="rId9"/>
    <p:sldId id="276" r:id="rId10"/>
    <p:sldId id="281" r:id="rId11"/>
    <p:sldId id="282" r:id="rId12"/>
    <p:sldId id="283" r:id="rId13"/>
    <p:sldId id="284" r:id="rId14"/>
    <p:sldId id="279"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8" autoAdjust="0"/>
    <p:restoredTop sz="78512" autoAdjust="0"/>
  </p:normalViewPr>
  <p:slideViewPr>
    <p:cSldViewPr showGuides="1">
      <p:cViewPr>
        <p:scale>
          <a:sx n="70" d="100"/>
          <a:sy n="70" d="100"/>
        </p:scale>
        <p:origin x="-2112" y="-1116"/>
      </p:cViewPr>
      <p:guideLst>
        <p:guide orient="horz" pos="4319"/>
        <p:guide/>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36C833-E92C-4D55-B563-7D6FF80CED29}" type="datetimeFigureOut">
              <a:rPr lang="en-US" smtClean="0"/>
              <a:t>9/11/2017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C3DC62-907C-4B0B-BE48-C632AF8C16BF}" type="slidenum">
              <a:rPr lang="en-US" smtClean="0"/>
              <a:t>‹#›</a:t>
            </a:fld>
            <a:endParaRPr lang="en-US"/>
          </a:p>
        </p:txBody>
      </p:sp>
    </p:spTree>
    <p:extLst>
      <p:ext uri="{BB962C8B-B14F-4D97-AF65-F5344CB8AC3E}">
        <p14:creationId xmlns:p14="http://schemas.microsoft.com/office/powerpoint/2010/main" val="93964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r>
              <a:rPr lang="en-US" dirty="0" smtClean="0">
                <a:latin typeface="Arial" charset="0"/>
              </a:rPr>
              <a:t>Congratulations</a:t>
            </a:r>
            <a:r>
              <a:rPr lang="en-US" baseline="0" dirty="0" smtClean="0">
                <a:latin typeface="Arial" charset="0"/>
              </a:rPr>
              <a:t> to the legislature and NYSERDA for the creation of the vehicle rebate</a:t>
            </a:r>
          </a:p>
          <a:p>
            <a:pPr eaLnBrk="1" hangingPunct="1"/>
            <a:endParaRPr lang="en-US" baseline="0"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C0834-AAF5-415B-8B91-4ECEBE5D9C02}" type="slidenum">
              <a:rPr lang="en-US" smtClean="0"/>
              <a:pPr/>
              <a:t>3</a:t>
            </a:fld>
            <a:endParaRPr lang="en-US"/>
          </a:p>
        </p:txBody>
      </p:sp>
    </p:spTree>
    <p:extLst>
      <p:ext uri="{BB962C8B-B14F-4D97-AF65-F5344CB8AC3E}">
        <p14:creationId xmlns:p14="http://schemas.microsoft.com/office/powerpoint/2010/main" val="1712465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5"/>
          <p:cNvSpPr>
            <a:spLocks noChangeArrowheads="1"/>
          </p:cNvSpPr>
          <p:nvPr/>
        </p:nvSpPr>
        <p:spPr bwMode="auto">
          <a:xfrm>
            <a:off x="228600" y="228600"/>
            <a:ext cx="8686800" cy="5715000"/>
          </a:xfrm>
          <a:prstGeom prst="rect">
            <a:avLst/>
          </a:prstGeom>
          <a:solidFill>
            <a:srgbClr val="1D175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800" b="1">
              <a:solidFill>
                <a:srgbClr val="1D1757"/>
              </a:solidFill>
            </a:endParaRPr>
          </a:p>
        </p:txBody>
      </p:sp>
      <p:pic>
        <p:nvPicPr>
          <p:cNvPr id="5" name="Picture 49" descr="PPT_b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60579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5" descr="NG_HWHFY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7"/>
          <p:cNvGrpSpPr>
            <a:grpSpLocks/>
          </p:cNvGrpSpPr>
          <p:nvPr/>
        </p:nvGrpSpPr>
        <p:grpSpPr bwMode="auto">
          <a:xfrm>
            <a:off x="685800" y="2938463"/>
            <a:ext cx="2171700" cy="1714500"/>
            <a:chOff x="432" y="1872"/>
            <a:chExt cx="1368" cy="1080"/>
          </a:xfrm>
        </p:grpSpPr>
        <p:sp>
          <p:nvSpPr>
            <p:cNvPr id="8" name="Line 78"/>
            <p:cNvSpPr>
              <a:spLocks noChangeShapeType="1"/>
            </p:cNvSpPr>
            <p:nvPr/>
          </p:nvSpPr>
          <p:spPr bwMode="auto">
            <a:xfrm flipH="1" flipV="1">
              <a:off x="432" y="1872"/>
              <a:ext cx="288" cy="21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50000"/>
                </a:spcAft>
                <a:buClr>
                  <a:srgbClr val="0079C1"/>
                </a:buClr>
                <a:buFont typeface="Wingdings 2" pitchFamily="18" charset="2"/>
                <a:buChar char="¾"/>
              </a:pPr>
              <a:endParaRPr lang="en-US" sz="2200">
                <a:solidFill>
                  <a:srgbClr val="000000"/>
                </a:solidFill>
              </a:endParaRPr>
            </a:p>
          </p:txBody>
        </p:sp>
        <p:sp>
          <p:nvSpPr>
            <p:cNvPr id="9" name="Line 79"/>
            <p:cNvSpPr>
              <a:spLocks noChangeShapeType="1"/>
            </p:cNvSpPr>
            <p:nvPr/>
          </p:nvSpPr>
          <p:spPr bwMode="auto">
            <a:xfrm>
              <a:off x="1512" y="2736"/>
              <a:ext cx="288" cy="21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50000"/>
                </a:spcAft>
                <a:buClr>
                  <a:srgbClr val="0079C1"/>
                </a:buClr>
                <a:buFont typeface="Wingdings 2" pitchFamily="18" charset="2"/>
                <a:buChar char="¾"/>
              </a:pPr>
              <a:endParaRPr lang="en-US" sz="2200">
                <a:solidFill>
                  <a:srgbClr val="000000"/>
                </a:solidFill>
              </a:endParaRPr>
            </a:p>
          </p:txBody>
        </p:sp>
        <p:sp>
          <p:nvSpPr>
            <p:cNvPr id="10" name="Line 80"/>
            <p:cNvSpPr>
              <a:spLocks noChangeShapeType="1"/>
            </p:cNvSpPr>
            <p:nvPr/>
          </p:nvSpPr>
          <p:spPr bwMode="auto">
            <a:xfrm flipH="1">
              <a:off x="432" y="2736"/>
              <a:ext cx="288" cy="21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50000"/>
                </a:spcAft>
                <a:buClr>
                  <a:srgbClr val="0079C1"/>
                </a:buClr>
                <a:buFont typeface="Wingdings 2" pitchFamily="18" charset="2"/>
                <a:buChar char="¾"/>
              </a:pPr>
              <a:endParaRPr lang="en-US" sz="2200">
                <a:solidFill>
                  <a:srgbClr val="000000"/>
                </a:solidFill>
              </a:endParaRPr>
            </a:p>
          </p:txBody>
        </p:sp>
        <p:sp>
          <p:nvSpPr>
            <p:cNvPr id="11" name="Line 81"/>
            <p:cNvSpPr>
              <a:spLocks noChangeShapeType="1"/>
            </p:cNvSpPr>
            <p:nvPr/>
          </p:nvSpPr>
          <p:spPr bwMode="auto">
            <a:xfrm flipV="1">
              <a:off x="1512" y="1872"/>
              <a:ext cx="288" cy="21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50000"/>
                </a:spcAft>
                <a:buClr>
                  <a:srgbClr val="0079C1"/>
                </a:buClr>
                <a:buFont typeface="Wingdings 2" pitchFamily="18" charset="2"/>
                <a:buChar char="¾"/>
              </a:pPr>
              <a:endParaRPr lang="en-US" sz="2200">
                <a:solidFill>
                  <a:srgbClr val="000000"/>
                </a:solidFill>
              </a:endParaRPr>
            </a:p>
          </p:txBody>
        </p:sp>
        <p:sp>
          <p:nvSpPr>
            <p:cNvPr id="12" name="Text Box 7"/>
            <p:cNvSpPr txBox="1">
              <a:spLocks noChangeArrowheads="1"/>
            </p:cNvSpPr>
            <p:nvPr/>
          </p:nvSpPr>
          <p:spPr bwMode="auto">
            <a:xfrm>
              <a:off x="648" y="2026"/>
              <a:ext cx="907" cy="7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US" sz="1000" smtClean="0">
                  <a:solidFill>
                    <a:srgbClr val="000000"/>
                  </a:solidFill>
                </a:rPr>
                <a:t>Place your chosen image here. The four corners must just cover the arrow tips. For covers, the three pictures should be the same size and in a straight line.   </a:t>
              </a:r>
              <a:endParaRPr lang="en-US" smtClean="0"/>
            </a:p>
          </p:txBody>
        </p:sp>
      </p:grpSp>
      <p:sp>
        <p:nvSpPr>
          <p:cNvPr id="43054" name="Rectangle 46"/>
          <p:cNvSpPr>
            <a:spLocks noGrp="1" noChangeArrowheads="1"/>
          </p:cNvSpPr>
          <p:nvPr>
            <p:ph type="ctrTitle" sz="quarter"/>
          </p:nvPr>
        </p:nvSpPr>
        <p:spPr>
          <a:xfrm>
            <a:off x="593725" y="1820863"/>
            <a:ext cx="7940675" cy="519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lvl1pPr>
          </a:lstStyle>
          <a:p>
            <a:pPr lvl="0"/>
            <a:r>
              <a:rPr lang="en-US" noProof="0" smtClean="0"/>
              <a:t>Click to edit Master title style</a:t>
            </a:r>
          </a:p>
        </p:txBody>
      </p:sp>
      <p:sp>
        <p:nvSpPr>
          <p:cNvPr id="43084" name="Rectangle 76"/>
          <p:cNvSpPr>
            <a:spLocks noGrp="1" noChangeArrowheads="1"/>
          </p:cNvSpPr>
          <p:nvPr>
            <p:ph type="subTitle" sz="quarter" idx="1"/>
          </p:nvPr>
        </p:nvSpPr>
        <p:spPr>
          <a:xfrm>
            <a:off x="590550" y="5029200"/>
            <a:ext cx="7943850" cy="396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3821943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AF4CB90-BF46-4483-96D1-0CF900AE6164}" type="datetime1">
              <a:rPr lang="en-US"/>
              <a:pPr>
                <a:defRPr/>
              </a:pPr>
              <a:t>9/11/2017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C167C-E136-4399-B64F-89CD0B969EC8}" type="slidenum">
              <a:rPr lang="en-US"/>
              <a:pPr>
                <a:defRPr/>
              </a:pPr>
              <a:t>‹#›</a:t>
            </a:fld>
            <a:endParaRPr lang="en-US"/>
          </a:p>
        </p:txBody>
      </p:sp>
    </p:spTree>
    <p:extLst>
      <p:ext uri="{BB962C8B-B14F-4D97-AF65-F5344CB8AC3E}">
        <p14:creationId xmlns:p14="http://schemas.microsoft.com/office/powerpoint/2010/main" val="291620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800100"/>
            <a:ext cx="2027237" cy="4991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800100"/>
            <a:ext cx="5932488" cy="499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22E60FF-F5FF-479A-9F15-FAFD57D53345}" type="datetime1">
              <a:rPr lang="en-US"/>
              <a:pPr>
                <a:defRPr/>
              </a:pPr>
              <a:t>9/11/2017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85983C-B182-4549-BEE7-8740EA3F5F7B}" type="slidenum">
              <a:rPr lang="en-US"/>
              <a:pPr>
                <a:defRPr/>
              </a:pPr>
              <a:t>‹#›</a:t>
            </a:fld>
            <a:endParaRPr lang="en-US"/>
          </a:p>
        </p:txBody>
      </p:sp>
    </p:spTree>
    <p:extLst>
      <p:ext uri="{BB962C8B-B14F-4D97-AF65-F5344CB8AC3E}">
        <p14:creationId xmlns:p14="http://schemas.microsoft.com/office/powerpoint/2010/main" val="140316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94084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228600" y="228600"/>
            <a:ext cx="8686800" cy="5715000"/>
          </a:xfrm>
          <a:prstGeom prst="rect">
            <a:avLst/>
          </a:prstGeom>
          <a:solidFill>
            <a:srgbClr val="1D175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800" b="1">
              <a:solidFill>
                <a:srgbClr val="1D1757"/>
              </a:solidFill>
            </a:endParaRPr>
          </a:p>
        </p:txBody>
      </p:sp>
      <p:pic>
        <p:nvPicPr>
          <p:cNvPr id="5" name="Picture 12" descr="PPT_b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60579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7" descr="NG_HWHFY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Rectangle 9"/>
          <p:cNvSpPr>
            <a:spLocks noGrp="1" noChangeArrowheads="1"/>
          </p:cNvSpPr>
          <p:nvPr>
            <p:ph type="ctrTitle" sz="quarter"/>
          </p:nvPr>
        </p:nvSpPr>
        <p:spPr>
          <a:xfrm>
            <a:off x="593725" y="1820863"/>
            <a:ext cx="7940675" cy="519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101420" name="Rectangle 44"/>
          <p:cNvSpPr>
            <a:spLocks noGrp="1" noChangeArrowheads="1"/>
          </p:cNvSpPr>
          <p:nvPr>
            <p:ph type="subTitle" sz="quarter" idx="1"/>
          </p:nvPr>
        </p:nvSpPr>
        <p:spPr>
          <a:xfrm>
            <a:off x="590550" y="5029200"/>
            <a:ext cx="7943850" cy="396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97678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6781280D-2571-4607-B7EE-18C94541FDA1}" type="datetime1">
              <a:rPr lang="en-US"/>
              <a:pPr>
                <a:defRPr/>
              </a:pPr>
              <a:t>9/11/2017</a:t>
            </a:fld>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CCBB6A43-89D4-429A-B7C5-EEBC0D03ED17}" type="slidenum">
              <a:rPr lang="en-US"/>
              <a:pPr>
                <a:defRPr/>
              </a:pPr>
              <a:t>‹#›</a:t>
            </a:fld>
            <a:endParaRPr lang="en-US"/>
          </a:p>
        </p:txBody>
      </p:sp>
    </p:spTree>
    <p:extLst>
      <p:ext uri="{BB962C8B-B14F-4D97-AF65-F5344CB8AC3E}">
        <p14:creationId xmlns:p14="http://schemas.microsoft.com/office/powerpoint/2010/main" val="2892333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fld id="{A83E3487-D674-4E81-8041-2147885B21BC}" type="datetime1">
              <a:rPr lang="en-US"/>
              <a:pPr>
                <a:defRPr/>
              </a:pPr>
              <a:t>9/11/2017</a:t>
            </a:fld>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99471B35-86F2-4835-BEF9-3168BD6C6D67}" type="slidenum">
              <a:rPr lang="en-US"/>
              <a:pPr>
                <a:defRPr/>
              </a:pPr>
              <a:t>‹#›</a:t>
            </a:fld>
            <a:endParaRPr lang="en-US"/>
          </a:p>
        </p:txBody>
      </p:sp>
    </p:spTree>
    <p:extLst>
      <p:ext uri="{BB962C8B-B14F-4D97-AF65-F5344CB8AC3E}">
        <p14:creationId xmlns:p14="http://schemas.microsoft.com/office/powerpoint/2010/main" val="406374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fld id="{D17D6745-F7AF-4170-ADB7-5029135F84E7}" type="datetime1">
              <a:rPr lang="en-US"/>
              <a:pPr>
                <a:defRPr/>
              </a:pPr>
              <a:t>9/11/2017</a:t>
            </a:fld>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7EA495EA-CA9B-4CF5-A41A-69F186AF8817}" type="slidenum">
              <a:rPr lang="en-US"/>
              <a:pPr>
                <a:defRPr/>
              </a:pPr>
              <a:t>‹#›</a:t>
            </a:fld>
            <a:endParaRPr lang="en-US"/>
          </a:p>
        </p:txBody>
      </p:sp>
    </p:spTree>
    <p:extLst>
      <p:ext uri="{BB962C8B-B14F-4D97-AF65-F5344CB8AC3E}">
        <p14:creationId xmlns:p14="http://schemas.microsoft.com/office/powerpoint/2010/main" val="148960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fld id="{F5A26375-0D22-4383-B4C2-E77F6B3006F8}" type="datetime1">
              <a:rPr lang="en-US"/>
              <a:pPr>
                <a:defRPr/>
              </a:pPr>
              <a:t>9/11/2017</a:t>
            </a:fld>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BA3EB23A-AF36-40F9-936D-696FBD1D0373}" type="slidenum">
              <a:rPr lang="en-US"/>
              <a:pPr>
                <a:defRPr/>
              </a:pPr>
              <a:t>‹#›</a:t>
            </a:fld>
            <a:endParaRPr lang="en-US"/>
          </a:p>
        </p:txBody>
      </p:sp>
    </p:spTree>
    <p:extLst>
      <p:ext uri="{BB962C8B-B14F-4D97-AF65-F5344CB8AC3E}">
        <p14:creationId xmlns:p14="http://schemas.microsoft.com/office/powerpoint/2010/main" val="216153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fld id="{37819CA2-C7D7-414D-B565-3AECE1BB5458}" type="datetime1">
              <a:rPr lang="en-US"/>
              <a:pPr>
                <a:defRPr/>
              </a:pPr>
              <a:t>9/11/2017</a:t>
            </a:fld>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E3802DD9-1CD2-4BD6-B984-7ECA5BF73466}" type="slidenum">
              <a:rPr lang="en-US"/>
              <a:pPr>
                <a:defRPr/>
              </a:pPr>
              <a:t>‹#›</a:t>
            </a:fld>
            <a:endParaRPr lang="en-US"/>
          </a:p>
        </p:txBody>
      </p:sp>
    </p:spTree>
    <p:extLst>
      <p:ext uri="{BB962C8B-B14F-4D97-AF65-F5344CB8AC3E}">
        <p14:creationId xmlns:p14="http://schemas.microsoft.com/office/powerpoint/2010/main" val="2665192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A1EA4755-73C0-42BF-8C5C-6A2659B002A3}" type="datetime1">
              <a:rPr lang="en-US"/>
              <a:pPr>
                <a:defRPr/>
              </a:pPr>
              <a:t>9/11/2017</a:t>
            </a:fld>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1A497693-6439-4B8A-829B-5F9DDBEFEE59}" type="slidenum">
              <a:rPr lang="en-US"/>
              <a:pPr>
                <a:defRPr/>
              </a:pPr>
              <a:t>‹#›</a:t>
            </a:fld>
            <a:endParaRPr lang="en-US"/>
          </a:p>
        </p:txBody>
      </p:sp>
    </p:spTree>
    <p:extLst>
      <p:ext uri="{BB962C8B-B14F-4D97-AF65-F5344CB8AC3E}">
        <p14:creationId xmlns:p14="http://schemas.microsoft.com/office/powerpoint/2010/main" val="64580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756CBE-1DF7-4F0B-AA13-784D67E10257}" type="datetime1">
              <a:rPr lang="en-US"/>
              <a:pPr>
                <a:defRPr/>
              </a:pPr>
              <a:t>9/11/2017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868123-5DDB-4B2F-BF87-39EFBBF99E2B}" type="slidenum">
              <a:rPr lang="en-US"/>
              <a:pPr>
                <a:defRPr/>
              </a:pPr>
              <a:t>‹#›</a:t>
            </a:fld>
            <a:endParaRPr lang="en-US"/>
          </a:p>
        </p:txBody>
      </p:sp>
    </p:spTree>
    <p:extLst>
      <p:ext uri="{BB962C8B-B14F-4D97-AF65-F5344CB8AC3E}">
        <p14:creationId xmlns:p14="http://schemas.microsoft.com/office/powerpoint/2010/main" val="2992711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4F9D2E0E-E6F0-4EB9-80F2-57AC13EF950D}" type="datetime1">
              <a:rPr lang="en-US"/>
              <a:pPr>
                <a:defRPr/>
              </a:pPr>
              <a:t>9/11/2017</a:t>
            </a:fld>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BB043969-B573-470E-BF1D-8243E3A92EA7}" type="slidenum">
              <a:rPr lang="en-US"/>
              <a:pPr>
                <a:defRPr/>
              </a:pPr>
              <a:t>‹#›</a:t>
            </a:fld>
            <a:endParaRPr lang="en-US"/>
          </a:p>
        </p:txBody>
      </p:sp>
    </p:spTree>
    <p:extLst>
      <p:ext uri="{BB962C8B-B14F-4D97-AF65-F5344CB8AC3E}">
        <p14:creationId xmlns:p14="http://schemas.microsoft.com/office/powerpoint/2010/main" val="3360221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5980BF9C-ED9C-43A0-865E-788ACFA05B10}" type="datetime1">
              <a:rPr lang="en-US"/>
              <a:pPr>
                <a:defRPr/>
              </a:pPr>
              <a:t>9/11/2017</a:t>
            </a:fld>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470A55C9-4FEE-46BF-BC9C-971F078064C6}" type="slidenum">
              <a:rPr lang="en-US"/>
              <a:pPr>
                <a:defRPr/>
              </a:pPr>
              <a:t>‹#›</a:t>
            </a:fld>
            <a:endParaRPr lang="en-US"/>
          </a:p>
        </p:txBody>
      </p:sp>
    </p:spTree>
    <p:extLst>
      <p:ext uri="{BB962C8B-B14F-4D97-AF65-F5344CB8AC3E}">
        <p14:creationId xmlns:p14="http://schemas.microsoft.com/office/powerpoint/2010/main" val="380494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FE376D7F-1D02-4523-992C-548ECF45E74E}" type="datetime1">
              <a:rPr lang="en-US"/>
              <a:pPr>
                <a:defRPr/>
              </a:pPr>
              <a:t>9/11/2017</a:t>
            </a:fld>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5C618B64-852F-4898-B513-ACE50F3C89ED}" type="slidenum">
              <a:rPr lang="en-US"/>
              <a:pPr>
                <a:defRPr/>
              </a:pPr>
              <a:t>‹#›</a:t>
            </a:fld>
            <a:endParaRPr lang="en-US"/>
          </a:p>
        </p:txBody>
      </p:sp>
    </p:spTree>
    <p:extLst>
      <p:ext uri="{BB962C8B-B14F-4D97-AF65-F5344CB8AC3E}">
        <p14:creationId xmlns:p14="http://schemas.microsoft.com/office/powerpoint/2010/main" val="4010801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800100"/>
            <a:ext cx="2027237" cy="4991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800100"/>
            <a:ext cx="5932488" cy="499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EA984DBC-460E-4AB8-9688-318DD59FDD1C}" type="datetime1">
              <a:rPr lang="en-US"/>
              <a:pPr>
                <a:defRPr/>
              </a:pPr>
              <a:t>9/11/2017</a:t>
            </a:fld>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05A481B3-F1AE-49D9-B3DC-2077BB3E48F4}" type="slidenum">
              <a:rPr lang="en-US"/>
              <a:pPr>
                <a:defRPr/>
              </a:pPr>
              <a:t>‹#›</a:t>
            </a:fld>
            <a:endParaRPr lang="en-US"/>
          </a:p>
        </p:txBody>
      </p:sp>
    </p:spTree>
    <p:extLst>
      <p:ext uri="{BB962C8B-B14F-4D97-AF65-F5344CB8AC3E}">
        <p14:creationId xmlns:p14="http://schemas.microsoft.com/office/powerpoint/2010/main" val="1212563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userDrawn="1"/>
        </p:nvSpPr>
        <p:spPr>
          <a:xfrm>
            <a:off x="0" y="0"/>
            <a:ext cx="9144000" cy="6858000"/>
          </a:xfrm>
          <a:prstGeom prst="rect">
            <a:avLst/>
          </a:prstGeom>
          <a:solidFill>
            <a:srgbClr val="1E1160"/>
          </a:solidFill>
          <a:ln>
            <a:solidFill>
              <a:srgbClr val="1E116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5" name="Picture 21" descr="long_powerstrips.gi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400800"/>
            <a:ext cx="91440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2"/>
          <p:cNvGrpSpPr>
            <a:grpSpLocks/>
          </p:cNvGrpSpPr>
          <p:nvPr userDrawn="1"/>
        </p:nvGrpSpPr>
        <p:grpSpPr bwMode="auto">
          <a:xfrm>
            <a:off x="6515100" y="228600"/>
            <a:ext cx="2438400" cy="782638"/>
            <a:chOff x="4128" y="3827"/>
            <a:chExt cx="1536" cy="493"/>
          </a:xfrm>
        </p:grpSpPr>
        <p:sp>
          <p:nvSpPr>
            <p:cNvPr id="7" name="Rectangle 24"/>
            <p:cNvSpPr/>
            <p:nvPr userDrawn="1"/>
          </p:nvSpPr>
          <p:spPr>
            <a:xfrm>
              <a:off x="4128" y="3827"/>
              <a:ext cx="1536" cy="493"/>
            </a:xfrm>
            <a:prstGeom prst="rect">
              <a:avLst/>
            </a:prstGeom>
            <a:solidFill>
              <a:srgbClr val="1E1160"/>
            </a:solidFill>
            <a:ln>
              <a:solidFill>
                <a:srgbClr val="1E11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8" name="Picture 23" descr="NationalGrid logo.gi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76" y="3971"/>
              <a:ext cx="141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3412" name="Rectangle 2"/>
          <p:cNvSpPr>
            <a:spLocks noGrp="1" noChangeArrowheads="1"/>
          </p:cNvSpPr>
          <p:nvPr>
            <p:ph type="ctrTitle"/>
          </p:nvPr>
        </p:nvSpPr>
        <p:spPr>
          <a:xfrm>
            <a:off x="685800" y="228600"/>
            <a:ext cx="5486400" cy="1143000"/>
          </a:xfrm>
        </p:spPr>
        <p:txBody>
          <a:bodyPr/>
          <a:lstStyle>
            <a:lvl1pPr>
              <a:defRPr/>
            </a:lvl1pPr>
          </a:lstStyle>
          <a:p>
            <a:pPr lvl="0"/>
            <a:r>
              <a:rPr lang="en-US" noProof="0" smtClean="0"/>
              <a:t>Click to edit Master title style</a:t>
            </a:r>
          </a:p>
        </p:txBody>
      </p:sp>
      <p:sp>
        <p:nvSpPr>
          <p:cNvPr id="273413" name="Rectangle 3"/>
          <p:cNvSpPr>
            <a:spLocks noGrp="1" noChangeArrowheads="1"/>
          </p:cNvSpPr>
          <p:nvPr>
            <p:ph type="subTitle" idx="1"/>
          </p:nvPr>
        </p:nvSpPr>
        <p:spPr>
          <a:xfrm>
            <a:off x="914400" y="5257800"/>
            <a:ext cx="6400800" cy="838200"/>
          </a:xfrm>
        </p:spPr>
        <p:txBody>
          <a:bodyPr/>
          <a:lstStyle>
            <a:lvl1pPr marL="0" indent="0">
              <a:buFont typeface="Wingdings" pitchFamily="2" charset="2"/>
              <a:buNone/>
              <a:defRPr>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489594023"/>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5B6E19D7-286D-457C-BB35-A9D54E3233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12741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7DCB9034-7728-47A3-A70B-4D75FADEC0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0471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FBA61BAA-D61E-4D8A-AB35-4168BB7ECE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6898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F254B9C2-D1E9-4595-8F21-4B94527324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35436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3AD53725-E28C-4CD0-B5FA-19F2713D71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790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D17E56E-E333-4EE1-B6CB-D4CC9B207B08}" type="datetime1">
              <a:rPr lang="en-US"/>
              <a:pPr>
                <a:defRPr/>
              </a:pPr>
              <a:t>9/11/2017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AA627-3E1F-4671-9F49-2B95807D7B34}" type="slidenum">
              <a:rPr lang="en-US"/>
              <a:pPr>
                <a:defRPr/>
              </a:pPr>
              <a:t>‹#›</a:t>
            </a:fld>
            <a:endParaRPr lang="en-US"/>
          </a:p>
        </p:txBody>
      </p:sp>
    </p:spTree>
    <p:extLst>
      <p:ext uri="{BB962C8B-B14F-4D97-AF65-F5344CB8AC3E}">
        <p14:creationId xmlns:p14="http://schemas.microsoft.com/office/powerpoint/2010/main" val="1051558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A4F985A6-7948-46BA-835A-C81075467F6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3551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C7FB5B36-C94F-422F-8FF9-D7E4EF4BB3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0461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79A153FB-4B3D-4B3B-A867-30C4DD4BA8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2199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E2F7E836-DA32-4CDB-AD84-1F76C286C6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2477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42213391-5F9E-401E-B917-30305C07AF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5950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096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8229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95700"/>
            <a:ext cx="8229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E4378E25-7C58-4CA4-8FA0-BA72C6F86E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1404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096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957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sldNum" sz="quarter" idx="10"/>
          </p:nvPr>
        </p:nvSpPr>
        <p:spPr>
          <a:ln/>
        </p:spPr>
        <p:txBody>
          <a:bodyPr/>
          <a:lstStyle>
            <a:lvl1pPr>
              <a:defRPr/>
            </a:lvl1pPr>
          </a:lstStyle>
          <a:p>
            <a:pPr>
              <a:defRPr/>
            </a:pPr>
            <a:fld id="{7BD3AE00-34DF-47AA-9AB7-A13DDC31E9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6366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0960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430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29B64B76-805F-43DD-92DA-F8F9B354EF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3063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0960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30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6957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1430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sldNum" sz="quarter" idx="10"/>
          </p:nvPr>
        </p:nvSpPr>
        <p:spPr>
          <a:ln/>
        </p:spPr>
        <p:txBody>
          <a:bodyPr/>
          <a:lstStyle>
            <a:lvl1pPr>
              <a:defRPr/>
            </a:lvl1pPr>
          </a:lstStyle>
          <a:p>
            <a:pPr>
              <a:defRPr/>
            </a:pPr>
            <a:fld id="{7FDDFCD0-42DA-423B-B49D-E63B919014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8615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0960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30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695700"/>
            <a:ext cx="8229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sldNum" sz="quarter" idx="10"/>
          </p:nvPr>
        </p:nvSpPr>
        <p:spPr>
          <a:ln/>
        </p:spPr>
        <p:txBody>
          <a:bodyPr/>
          <a:lstStyle>
            <a:lvl1pPr>
              <a:defRPr/>
            </a:lvl1pPr>
          </a:lstStyle>
          <a:p>
            <a:pPr>
              <a:defRPr/>
            </a:pPr>
            <a:fld id="{034211FE-1BD0-4020-B7FD-C253339EEB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7207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AAC498E-CC73-4AB1-A384-F5D3922F03C3}" type="datetime1">
              <a:rPr lang="en-US"/>
              <a:pPr>
                <a:defRPr/>
              </a:pPr>
              <a:t>9/11/2017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91CC80-0950-4ABD-94FB-FA741140D4B1}" type="slidenum">
              <a:rPr lang="en-US"/>
              <a:pPr>
                <a:defRPr/>
              </a:pPr>
              <a:t>‹#›</a:t>
            </a:fld>
            <a:endParaRPr lang="en-US"/>
          </a:p>
        </p:txBody>
      </p:sp>
    </p:spTree>
    <p:extLst>
      <p:ext uri="{BB962C8B-B14F-4D97-AF65-F5344CB8AC3E}">
        <p14:creationId xmlns:p14="http://schemas.microsoft.com/office/powerpoint/2010/main" val="18293000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0960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30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6957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1430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sldNum" sz="quarter" idx="10"/>
          </p:nvPr>
        </p:nvSpPr>
        <p:spPr>
          <a:ln/>
        </p:spPr>
        <p:txBody>
          <a:bodyPr/>
          <a:lstStyle>
            <a:lvl1pPr>
              <a:defRPr/>
            </a:lvl1pPr>
          </a:lstStyle>
          <a:p>
            <a:pPr>
              <a:defRPr/>
            </a:pPr>
            <a:fld id="{2E8F38D9-D095-451B-909D-359AA2C9EA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3594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0960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8229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695700"/>
            <a:ext cx="8229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A4D854F8-E711-4389-B365-9D13881A85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2336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096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53EFF577-9ACE-4F75-929F-9D137B8842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3398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0960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957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sldNum" sz="quarter" idx="10"/>
          </p:nvPr>
        </p:nvSpPr>
        <p:spPr>
          <a:ln/>
        </p:spPr>
        <p:txBody>
          <a:bodyPr/>
          <a:lstStyle>
            <a:lvl1pPr>
              <a:defRPr/>
            </a:lvl1pPr>
          </a:lstStyle>
          <a:p>
            <a:pPr>
              <a:defRPr/>
            </a:pPr>
            <a:fld id="{311F1E51-E4D1-453D-931A-082669E575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75014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0960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30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957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957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AB1EDD80-15B5-48AB-B1E3-46EA72998C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38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3B539EC-358B-4961-B976-95E5BC951365}" type="datetime1">
              <a:rPr lang="en-US"/>
              <a:pPr>
                <a:defRPr/>
              </a:pPr>
              <a:t>9/11/2017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7B9EFD-15D0-47A9-BC4E-857408F1B39A}" type="slidenum">
              <a:rPr lang="en-US"/>
              <a:pPr>
                <a:defRPr/>
              </a:pPr>
              <a:t>‹#›</a:t>
            </a:fld>
            <a:endParaRPr lang="en-US"/>
          </a:p>
        </p:txBody>
      </p:sp>
    </p:spTree>
    <p:extLst>
      <p:ext uri="{BB962C8B-B14F-4D97-AF65-F5344CB8AC3E}">
        <p14:creationId xmlns:p14="http://schemas.microsoft.com/office/powerpoint/2010/main" val="158135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FB49CA5-FC92-4341-B824-DB3F38324379}" type="datetime1">
              <a:rPr lang="en-US"/>
              <a:pPr>
                <a:defRPr/>
              </a:pPr>
              <a:t>9/11/2017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199E9A-0882-49D6-BE6C-1916C6C8E90B}" type="slidenum">
              <a:rPr lang="en-US"/>
              <a:pPr>
                <a:defRPr/>
              </a:pPr>
              <a:t>‹#›</a:t>
            </a:fld>
            <a:endParaRPr lang="en-US"/>
          </a:p>
        </p:txBody>
      </p:sp>
    </p:spTree>
    <p:extLst>
      <p:ext uri="{BB962C8B-B14F-4D97-AF65-F5344CB8AC3E}">
        <p14:creationId xmlns:p14="http://schemas.microsoft.com/office/powerpoint/2010/main" val="153515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065DE90-67C3-4B12-B5EF-DCE3AB3E16DB}" type="datetime1">
              <a:rPr lang="en-US"/>
              <a:pPr>
                <a:defRPr/>
              </a:pPr>
              <a:t>9/11/2017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A7E1CC-32E7-4EBD-98E3-BA5502912E6D}" type="slidenum">
              <a:rPr lang="en-US"/>
              <a:pPr>
                <a:defRPr/>
              </a:pPr>
              <a:t>‹#›</a:t>
            </a:fld>
            <a:endParaRPr lang="en-US"/>
          </a:p>
        </p:txBody>
      </p:sp>
    </p:spTree>
    <p:extLst>
      <p:ext uri="{BB962C8B-B14F-4D97-AF65-F5344CB8AC3E}">
        <p14:creationId xmlns:p14="http://schemas.microsoft.com/office/powerpoint/2010/main" val="26216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430F03-BDD0-4908-8D27-29653854DE69}" type="datetime1">
              <a:rPr lang="en-US"/>
              <a:pPr>
                <a:defRPr/>
              </a:pPr>
              <a:t>9/11/2017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D4F8FC-ED61-4DD1-877D-11955521C951}" type="slidenum">
              <a:rPr lang="en-US"/>
              <a:pPr>
                <a:defRPr/>
              </a:pPr>
              <a:t>‹#›</a:t>
            </a:fld>
            <a:endParaRPr lang="en-US"/>
          </a:p>
        </p:txBody>
      </p:sp>
    </p:spTree>
    <p:extLst>
      <p:ext uri="{BB962C8B-B14F-4D97-AF65-F5344CB8AC3E}">
        <p14:creationId xmlns:p14="http://schemas.microsoft.com/office/powerpoint/2010/main" val="398314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E8EE066-CA42-4D30-995B-7895976A7CA7}" type="datetime1">
              <a:rPr lang="en-US"/>
              <a:pPr>
                <a:defRPr/>
              </a:pPr>
              <a:t>9/11/2017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D41A46-C31F-4FFD-8852-86F40A97676C}" type="slidenum">
              <a:rPr lang="en-US"/>
              <a:pPr>
                <a:defRPr/>
              </a:pPr>
              <a:t>‹#›</a:t>
            </a:fld>
            <a:endParaRPr lang="en-US"/>
          </a:p>
        </p:txBody>
      </p:sp>
    </p:spTree>
    <p:extLst>
      <p:ext uri="{BB962C8B-B14F-4D97-AF65-F5344CB8AC3E}">
        <p14:creationId xmlns:p14="http://schemas.microsoft.com/office/powerpoint/2010/main" val="284074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1.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2.w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4.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3.jpe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Aft>
                <a:spcPct val="0"/>
              </a:spcAft>
              <a:buClrTx/>
              <a:buFontTx/>
              <a:buNone/>
              <a:defRPr sz="1400" b="1">
                <a:solidFill>
                  <a:srgbClr val="0079C1"/>
                </a:solidFill>
                <a:latin typeface="Arial" pitchFamily="34" charset="0"/>
              </a:defRPr>
            </a:lvl1pPr>
          </a:lstStyle>
          <a:p>
            <a:pPr fontAlgn="base">
              <a:spcBef>
                <a:spcPct val="0"/>
              </a:spcBef>
              <a:defRPr/>
            </a:pPr>
            <a:fld id="{2AFBC293-72A3-4BCD-AE6C-0AF8186AC993}" type="datetime1">
              <a:rPr lang="en-US"/>
              <a:pPr fontAlgn="base">
                <a:spcBef>
                  <a:spcPct val="0"/>
                </a:spcBef>
                <a:defRPr/>
              </a:pPr>
              <a:t>9/11/2017</a:t>
            </a:fld>
            <a:endParaRPr lang="en-US"/>
          </a:p>
        </p:txBody>
      </p:sp>
      <p:sp>
        <p:nvSpPr>
          <p:cNvPr id="32773" name="Rectangle 5"/>
          <p:cNvSpPr>
            <a:spLocks noGrp="1" noChangeArrowheads="1"/>
          </p:cNvSpPr>
          <p:nvPr>
            <p:ph type="ftr" sz="quarter" idx="3"/>
          </p:nvPr>
        </p:nvSpPr>
        <p:spPr bwMode="auto">
          <a:xfrm>
            <a:off x="3124200" y="64579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Aft>
                <a:spcPct val="0"/>
              </a:spcAft>
              <a:buClrTx/>
              <a:buFontTx/>
              <a:buNone/>
              <a:defRPr sz="1400" b="1">
                <a:solidFill>
                  <a:srgbClr val="0079C1"/>
                </a:solidFill>
                <a:latin typeface="Arial" pitchFamily="34" charset="0"/>
              </a:defRPr>
            </a:lvl1pPr>
          </a:lstStyle>
          <a:p>
            <a:pPr fontAlgn="base">
              <a:spcBef>
                <a:spcPct val="0"/>
              </a:spcBef>
              <a:defRPr/>
            </a:pPr>
            <a:endParaRPr lang="en-US"/>
          </a:p>
        </p:txBody>
      </p:sp>
      <p:sp>
        <p:nvSpPr>
          <p:cNvPr id="32774" name="Rectangle 6"/>
          <p:cNvSpPr>
            <a:spLocks noGrp="1" noChangeArrowheads="1"/>
          </p:cNvSpPr>
          <p:nvPr>
            <p:ph type="sldNum" sz="quarter" idx="4"/>
          </p:nvPr>
        </p:nvSpPr>
        <p:spPr bwMode="auto">
          <a:xfrm>
            <a:off x="6781800" y="64960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Aft>
                <a:spcPct val="0"/>
              </a:spcAft>
              <a:buClrTx/>
              <a:buFontTx/>
              <a:buNone/>
              <a:defRPr sz="1200" b="1">
                <a:solidFill>
                  <a:srgbClr val="0079C1"/>
                </a:solidFill>
                <a:latin typeface="Arial" pitchFamily="34" charset="0"/>
              </a:defRPr>
            </a:lvl1pPr>
          </a:lstStyle>
          <a:p>
            <a:pPr fontAlgn="base">
              <a:spcBef>
                <a:spcPct val="0"/>
              </a:spcBef>
              <a:defRPr/>
            </a:pPr>
            <a:fld id="{169D3B2F-6334-4C25-A747-146D223087ED}" type="slidenum">
              <a:rPr lang="en-US"/>
              <a:pPr fontAlgn="base">
                <a:spcBef>
                  <a:spcPct val="0"/>
                </a:spcBef>
                <a:defRPr/>
              </a:pPr>
              <a:t>‹#›</a:t>
            </a:fld>
            <a:endParaRPr lang="en-US"/>
          </a:p>
        </p:txBody>
      </p:sp>
      <p:sp>
        <p:nvSpPr>
          <p:cNvPr id="1029" name="Rectangle 3"/>
          <p:cNvSpPr>
            <a:spLocks noGrp="1" noChangeArrowheads="1"/>
          </p:cNvSpPr>
          <p:nvPr>
            <p:ph type="body" idx="1"/>
          </p:nvPr>
        </p:nvSpPr>
        <p:spPr bwMode="auto">
          <a:xfrm>
            <a:off x="593725" y="19050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28"/>
          <p:cNvSpPr>
            <a:spLocks noChangeArrowheads="1"/>
          </p:cNvSpPr>
          <p:nvPr/>
        </p:nvSpPr>
        <p:spPr bwMode="auto">
          <a:xfrm>
            <a:off x="228600" y="228600"/>
            <a:ext cx="8686800" cy="13716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a:solidFill>
                <a:srgbClr val="0079C1"/>
              </a:solidFill>
            </a:endParaRPr>
          </a:p>
        </p:txBody>
      </p:sp>
      <p:sp>
        <p:nvSpPr>
          <p:cNvPr id="1031" name="Rectangle 5"/>
          <p:cNvSpPr>
            <a:spLocks noGrp="1" noChangeArrowheads="1"/>
          </p:cNvSpPr>
          <p:nvPr>
            <p:ph type="title"/>
          </p:nvPr>
        </p:nvSpPr>
        <p:spPr bwMode="auto">
          <a:xfrm>
            <a:off x="571500" y="800100"/>
            <a:ext cx="598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pic>
        <p:nvPicPr>
          <p:cNvPr id="1032" name="Picture 31" descr="PPT_bar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 y="59182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4" descr="NG_HWHFY_whit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001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ea typeface="ＭＳ Ｐゴシック" pitchFamily="34" charset="-128"/>
        </a:defRPr>
      </a:lvl2pPr>
      <a:lvl3pPr algn="l" rtl="0" eaLnBrk="0" fontAlgn="base" hangingPunct="0">
        <a:spcBef>
          <a:spcPct val="0"/>
        </a:spcBef>
        <a:spcAft>
          <a:spcPct val="0"/>
        </a:spcAft>
        <a:defRPr sz="2800" b="1">
          <a:solidFill>
            <a:schemeClr val="bg1"/>
          </a:solidFill>
          <a:latin typeface="Arial" pitchFamily="34" charset="0"/>
          <a:ea typeface="ＭＳ Ｐゴシック" pitchFamily="34" charset="-128"/>
        </a:defRPr>
      </a:lvl3pPr>
      <a:lvl4pPr algn="l" rtl="0" eaLnBrk="0" fontAlgn="base" hangingPunct="0">
        <a:spcBef>
          <a:spcPct val="0"/>
        </a:spcBef>
        <a:spcAft>
          <a:spcPct val="0"/>
        </a:spcAft>
        <a:defRPr sz="2800" b="1">
          <a:solidFill>
            <a:schemeClr val="bg1"/>
          </a:solidFill>
          <a:latin typeface="Arial" pitchFamily="34" charset="0"/>
          <a:ea typeface="ＭＳ Ｐゴシック" pitchFamily="34" charset="-128"/>
        </a:defRPr>
      </a:lvl4pPr>
      <a:lvl5pPr algn="l" rtl="0" eaLnBrk="0" fontAlgn="base" hangingPunct="0">
        <a:spcBef>
          <a:spcPct val="0"/>
        </a:spcBef>
        <a:spcAft>
          <a:spcPct val="0"/>
        </a:spcAft>
        <a:defRPr sz="2800" b="1">
          <a:solidFill>
            <a:schemeClr val="bg1"/>
          </a:solidFill>
          <a:latin typeface="Arial" pitchFamily="34" charset="0"/>
          <a:ea typeface="ＭＳ Ｐゴシック" pitchFamily="34" charset="-128"/>
        </a:defRPr>
      </a:lvl5pPr>
      <a:lvl6pPr marL="457200" algn="l" rtl="0" fontAlgn="base">
        <a:spcBef>
          <a:spcPct val="0"/>
        </a:spcBef>
        <a:spcAft>
          <a:spcPct val="0"/>
        </a:spcAft>
        <a:defRPr sz="2800" b="1">
          <a:solidFill>
            <a:schemeClr val="bg1"/>
          </a:solidFill>
          <a:latin typeface="Arial" pitchFamily="34" charset="0"/>
          <a:ea typeface="ＭＳ Ｐゴシック" pitchFamily="34" charset="-128"/>
        </a:defRPr>
      </a:lvl6pPr>
      <a:lvl7pPr marL="914400" algn="l" rtl="0" fontAlgn="base">
        <a:spcBef>
          <a:spcPct val="0"/>
        </a:spcBef>
        <a:spcAft>
          <a:spcPct val="0"/>
        </a:spcAft>
        <a:defRPr sz="2800" b="1">
          <a:solidFill>
            <a:schemeClr val="bg1"/>
          </a:solidFill>
          <a:latin typeface="Arial" pitchFamily="34" charset="0"/>
          <a:ea typeface="ＭＳ Ｐゴシック" pitchFamily="34" charset="-128"/>
        </a:defRPr>
      </a:lvl7pPr>
      <a:lvl8pPr marL="1371600" algn="l" rtl="0" fontAlgn="base">
        <a:spcBef>
          <a:spcPct val="0"/>
        </a:spcBef>
        <a:spcAft>
          <a:spcPct val="0"/>
        </a:spcAft>
        <a:defRPr sz="2800" b="1">
          <a:solidFill>
            <a:schemeClr val="bg1"/>
          </a:solidFill>
          <a:latin typeface="Arial" pitchFamily="34" charset="0"/>
          <a:ea typeface="ＭＳ Ｐゴシック" pitchFamily="34" charset="-128"/>
        </a:defRPr>
      </a:lvl8pPr>
      <a:lvl9pPr marL="1828800" algn="l" rtl="0" fontAlgn="base">
        <a:spcBef>
          <a:spcPct val="0"/>
        </a:spcBef>
        <a:spcAft>
          <a:spcPct val="0"/>
        </a:spcAft>
        <a:defRPr sz="2800" b="1">
          <a:solidFill>
            <a:schemeClr val="bg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69" name="Rectangle 17"/>
          <p:cNvSpPr>
            <a:spLocks noGrp="1" noChangeArrowheads="1"/>
          </p:cNvSpPr>
          <p:nvPr>
            <p:ph type="dt" sz="half" idx="2"/>
          </p:nvPr>
        </p:nvSpPr>
        <p:spPr bwMode="auto">
          <a:xfrm>
            <a:off x="457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Aft>
                <a:spcPct val="0"/>
              </a:spcAft>
              <a:buClrTx/>
              <a:buFontTx/>
              <a:buNone/>
              <a:defRPr sz="1400" b="1">
                <a:solidFill>
                  <a:srgbClr val="0079C1"/>
                </a:solidFill>
                <a:latin typeface="Arial" pitchFamily="34" charset="0"/>
              </a:defRPr>
            </a:lvl1pPr>
          </a:lstStyle>
          <a:p>
            <a:pPr fontAlgn="base">
              <a:spcBef>
                <a:spcPct val="0"/>
              </a:spcBef>
              <a:defRPr/>
            </a:pPr>
            <a:fld id="{F32E3143-9775-4A93-A15B-12A294C840E3}" type="datetime1">
              <a:rPr lang="en-US"/>
              <a:pPr fontAlgn="base">
                <a:spcBef>
                  <a:spcPct val="0"/>
                </a:spcBef>
                <a:defRPr/>
              </a:pPr>
              <a:t>9/11/2017</a:t>
            </a:fld>
            <a:endParaRPr lang="en-US"/>
          </a:p>
        </p:txBody>
      </p:sp>
      <p:sp>
        <p:nvSpPr>
          <p:cNvPr id="100370" name="Rectangle 18"/>
          <p:cNvSpPr>
            <a:spLocks noGrp="1" noChangeArrowheads="1"/>
          </p:cNvSpPr>
          <p:nvPr>
            <p:ph type="ftr" sz="quarter" idx="3"/>
          </p:nvPr>
        </p:nvSpPr>
        <p:spPr bwMode="auto">
          <a:xfrm>
            <a:off x="3124200" y="64579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Aft>
                <a:spcPct val="0"/>
              </a:spcAft>
              <a:buClrTx/>
              <a:buFontTx/>
              <a:buNone/>
              <a:defRPr sz="1400" b="1">
                <a:solidFill>
                  <a:srgbClr val="0079C1"/>
                </a:solidFill>
                <a:latin typeface="Arial" pitchFamily="34" charset="0"/>
              </a:defRPr>
            </a:lvl1pPr>
          </a:lstStyle>
          <a:p>
            <a:pPr fontAlgn="base">
              <a:spcBef>
                <a:spcPct val="0"/>
              </a:spcBef>
              <a:defRPr/>
            </a:pPr>
            <a:endParaRPr lang="en-US"/>
          </a:p>
        </p:txBody>
      </p:sp>
      <p:sp>
        <p:nvSpPr>
          <p:cNvPr id="100371" name="Rectangle 19"/>
          <p:cNvSpPr>
            <a:spLocks noGrp="1" noChangeArrowheads="1"/>
          </p:cNvSpPr>
          <p:nvPr>
            <p:ph type="sldNum" sz="quarter" idx="4"/>
          </p:nvPr>
        </p:nvSpPr>
        <p:spPr bwMode="auto">
          <a:xfrm>
            <a:off x="6781800" y="64960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Aft>
                <a:spcPct val="0"/>
              </a:spcAft>
              <a:buClrTx/>
              <a:buFontTx/>
              <a:buNone/>
              <a:defRPr sz="1200" b="1">
                <a:solidFill>
                  <a:srgbClr val="0079C1"/>
                </a:solidFill>
                <a:latin typeface="Arial" pitchFamily="34" charset="0"/>
              </a:defRPr>
            </a:lvl1pPr>
          </a:lstStyle>
          <a:p>
            <a:pPr fontAlgn="base">
              <a:spcBef>
                <a:spcPct val="0"/>
              </a:spcBef>
              <a:defRPr/>
            </a:pPr>
            <a:fld id="{033FE654-3ACE-4108-8F0C-D0C12C60D617}" type="slidenum">
              <a:rPr lang="en-US"/>
              <a:pPr fontAlgn="base">
                <a:spcBef>
                  <a:spcPct val="0"/>
                </a:spcBef>
                <a:defRPr/>
              </a:pPr>
              <a:t>‹#›</a:t>
            </a:fld>
            <a:endParaRPr lang="en-US"/>
          </a:p>
        </p:txBody>
      </p:sp>
      <p:sp>
        <p:nvSpPr>
          <p:cNvPr id="2053" name="Rectangle 3"/>
          <p:cNvSpPr>
            <a:spLocks noGrp="1" noChangeArrowheads="1"/>
          </p:cNvSpPr>
          <p:nvPr>
            <p:ph type="body" idx="1"/>
          </p:nvPr>
        </p:nvSpPr>
        <p:spPr bwMode="auto">
          <a:xfrm>
            <a:off x="593725" y="19050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2054"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2346" r:id="rId14" imgW="0" imgH="0" progId="PowerPoint.Show.8">
                  <p:embed/>
                </p:oleObj>
              </mc:Choice>
              <mc:Fallback>
                <p:oleObj r:id="rId1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Rectangle 22"/>
          <p:cNvSpPr>
            <a:spLocks noChangeArrowheads="1"/>
          </p:cNvSpPr>
          <p:nvPr/>
        </p:nvSpPr>
        <p:spPr bwMode="auto">
          <a:xfrm>
            <a:off x="228600" y="228600"/>
            <a:ext cx="8686800" cy="1371600"/>
          </a:xfrm>
          <a:prstGeom prst="rect">
            <a:avLst/>
          </a:prstGeom>
          <a:solidFill>
            <a:srgbClr val="1D175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a:solidFill>
                <a:srgbClr val="0079C1"/>
              </a:solidFill>
            </a:endParaRPr>
          </a:p>
        </p:txBody>
      </p:sp>
      <p:sp>
        <p:nvSpPr>
          <p:cNvPr id="2056" name="Rectangle 5"/>
          <p:cNvSpPr>
            <a:spLocks noGrp="1" noChangeArrowheads="1"/>
          </p:cNvSpPr>
          <p:nvPr>
            <p:ph type="title"/>
          </p:nvPr>
        </p:nvSpPr>
        <p:spPr bwMode="auto">
          <a:xfrm>
            <a:off x="571500" y="800100"/>
            <a:ext cx="598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pic>
        <p:nvPicPr>
          <p:cNvPr id="2057" name="Picture 24" descr="PPT_bar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300" y="59182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6" descr="NG_HWHFY_whit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90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ea typeface="ＭＳ Ｐゴシック" pitchFamily="34" charset="-128"/>
        </a:defRPr>
      </a:lvl2pPr>
      <a:lvl3pPr algn="l" rtl="0" eaLnBrk="0" fontAlgn="base" hangingPunct="0">
        <a:spcBef>
          <a:spcPct val="0"/>
        </a:spcBef>
        <a:spcAft>
          <a:spcPct val="0"/>
        </a:spcAft>
        <a:defRPr sz="2800" b="1">
          <a:solidFill>
            <a:schemeClr val="bg1"/>
          </a:solidFill>
          <a:latin typeface="Arial" pitchFamily="34" charset="0"/>
          <a:ea typeface="ＭＳ Ｐゴシック" pitchFamily="34" charset="-128"/>
        </a:defRPr>
      </a:lvl3pPr>
      <a:lvl4pPr algn="l" rtl="0" eaLnBrk="0" fontAlgn="base" hangingPunct="0">
        <a:spcBef>
          <a:spcPct val="0"/>
        </a:spcBef>
        <a:spcAft>
          <a:spcPct val="0"/>
        </a:spcAft>
        <a:defRPr sz="2800" b="1">
          <a:solidFill>
            <a:schemeClr val="bg1"/>
          </a:solidFill>
          <a:latin typeface="Arial" pitchFamily="34" charset="0"/>
          <a:ea typeface="ＭＳ Ｐゴシック" pitchFamily="34" charset="-128"/>
        </a:defRPr>
      </a:lvl4pPr>
      <a:lvl5pPr algn="l" rtl="0" eaLnBrk="0" fontAlgn="base" hangingPunct="0">
        <a:spcBef>
          <a:spcPct val="0"/>
        </a:spcBef>
        <a:spcAft>
          <a:spcPct val="0"/>
        </a:spcAft>
        <a:defRPr sz="2800" b="1">
          <a:solidFill>
            <a:schemeClr val="bg1"/>
          </a:solidFill>
          <a:latin typeface="Arial" pitchFamily="34" charset="0"/>
          <a:ea typeface="ＭＳ Ｐゴシック" pitchFamily="34" charset="-128"/>
        </a:defRPr>
      </a:lvl5pPr>
      <a:lvl6pPr marL="457200" algn="l" rtl="0" fontAlgn="base">
        <a:spcBef>
          <a:spcPct val="0"/>
        </a:spcBef>
        <a:spcAft>
          <a:spcPct val="0"/>
        </a:spcAft>
        <a:defRPr sz="2800" b="1">
          <a:solidFill>
            <a:schemeClr val="bg1"/>
          </a:solidFill>
          <a:latin typeface="Arial" pitchFamily="34" charset="0"/>
          <a:ea typeface="ＭＳ Ｐゴシック" pitchFamily="34" charset="-128"/>
        </a:defRPr>
      </a:lvl6pPr>
      <a:lvl7pPr marL="914400" algn="l" rtl="0" fontAlgn="base">
        <a:spcBef>
          <a:spcPct val="0"/>
        </a:spcBef>
        <a:spcAft>
          <a:spcPct val="0"/>
        </a:spcAft>
        <a:defRPr sz="2800" b="1">
          <a:solidFill>
            <a:schemeClr val="bg1"/>
          </a:solidFill>
          <a:latin typeface="Arial" pitchFamily="34" charset="0"/>
          <a:ea typeface="ＭＳ Ｐゴシック" pitchFamily="34" charset="-128"/>
        </a:defRPr>
      </a:lvl7pPr>
      <a:lvl8pPr marL="1371600" algn="l" rtl="0" fontAlgn="base">
        <a:spcBef>
          <a:spcPct val="0"/>
        </a:spcBef>
        <a:spcAft>
          <a:spcPct val="0"/>
        </a:spcAft>
        <a:defRPr sz="2800" b="1">
          <a:solidFill>
            <a:schemeClr val="bg1"/>
          </a:solidFill>
          <a:latin typeface="Arial" pitchFamily="34" charset="0"/>
          <a:ea typeface="ＭＳ Ｐゴシック" pitchFamily="34" charset="-128"/>
        </a:defRPr>
      </a:lvl8pPr>
      <a:lvl9pPr marL="1828800" algn="l" rtl="0" fontAlgn="base">
        <a:spcBef>
          <a:spcPct val="0"/>
        </a:spcBef>
        <a:spcAft>
          <a:spcPct val="0"/>
        </a:spcAft>
        <a:defRPr sz="2800" b="1">
          <a:solidFill>
            <a:schemeClr val="bg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NationalGrid_block"/>
          <p:cNvPicPr>
            <a:picLocks noChangeAspect="1" noChangeArrowheads="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52400"/>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1430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2" descr="long_powerstrips.gif"/>
          <p:cNvPicPr>
            <a:picLocks noChangeAspect="1"/>
          </p:cNvPicPr>
          <p:nvPr userDrawn="1"/>
        </p:nvPicPr>
        <p:blipFill>
          <a:blip r:embed="rId24">
            <a:extLst>
              <a:ext uri="{28A0092B-C50C-407E-A947-70E740481C1C}">
                <a14:useLocalDpi xmlns:a14="http://schemas.microsoft.com/office/drawing/2010/main"/>
              </a:ext>
            </a:extLst>
          </a:blip>
          <a:srcRect/>
          <a:stretch>
            <a:fillRect/>
          </a:stretch>
        </p:blipFill>
        <p:spPr bwMode="auto">
          <a:xfrm>
            <a:off x="0" y="6400800"/>
            <a:ext cx="91440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sldNum" sz="quarter" idx="4"/>
          </p:nvPr>
        </p:nvSpPr>
        <p:spPr bwMode="auto">
          <a:xfrm>
            <a:off x="8305800" y="6373813"/>
            <a:ext cx="457200" cy="37941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Aft>
                <a:spcPct val="0"/>
              </a:spcAft>
              <a:buClrTx/>
              <a:buFontTx/>
              <a:buNone/>
              <a:defRPr sz="1400">
                <a:latin typeface="+mn-lt"/>
                <a:ea typeface="+mn-ea"/>
                <a:cs typeface="ＭＳ Ｐゴシック"/>
              </a:defRPr>
            </a:lvl1pPr>
          </a:lstStyle>
          <a:p>
            <a:pPr fontAlgn="base">
              <a:spcBef>
                <a:spcPct val="0"/>
              </a:spcBef>
              <a:defRPr/>
            </a:pPr>
            <a:fld id="{1E3D9A8E-A05E-4D15-A3C5-875D9C2CC815}" type="slidenum">
              <a:rPr lang="en-US">
                <a:solidFill>
                  <a:srgbClr val="000000"/>
                </a:solidFill>
              </a:rPr>
              <a:pPr fontAlgn="base">
                <a:spcBef>
                  <a:spcPct val="0"/>
                </a:spcBef>
                <a:defRPr/>
              </a:pPr>
              <a:t>‹#›</a:t>
            </a:fld>
            <a:endParaRPr lang="en-US" dirty="0">
              <a:solidFill>
                <a:srgbClr val="000000"/>
              </a:solidFill>
            </a:endParaRPr>
          </a:p>
        </p:txBody>
      </p:sp>
      <p:pic>
        <p:nvPicPr>
          <p:cNvPr id="1031" name="Picture 23" descr="NationalGrid logo.gif"/>
          <p:cNvPicPr>
            <a:picLocks noChangeAspect="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6629400" y="228600"/>
            <a:ext cx="2251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6187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ea typeface="ＭＳ Ｐゴシック" pitchFamily="34" charset="-128"/>
        </a:defRPr>
      </a:lvl2pPr>
      <a:lvl3pPr algn="l" rtl="0" eaLnBrk="0" fontAlgn="base" hangingPunct="0">
        <a:spcBef>
          <a:spcPct val="0"/>
        </a:spcBef>
        <a:spcAft>
          <a:spcPct val="0"/>
        </a:spcAft>
        <a:defRPr sz="2800" b="1">
          <a:solidFill>
            <a:schemeClr val="bg1"/>
          </a:solidFill>
          <a:latin typeface="Arial" pitchFamily="34" charset="0"/>
          <a:ea typeface="ＭＳ Ｐゴシック" pitchFamily="34" charset="-128"/>
        </a:defRPr>
      </a:lvl3pPr>
      <a:lvl4pPr algn="l" rtl="0" eaLnBrk="0" fontAlgn="base" hangingPunct="0">
        <a:spcBef>
          <a:spcPct val="0"/>
        </a:spcBef>
        <a:spcAft>
          <a:spcPct val="0"/>
        </a:spcAft>
        <a:defRPr sz="2800" b="1">
          <a:solidFill>
            <a:schemeClr val="bg1"/>
          </a:solidFill>
          <a:latin typeface="Arial" pitchFamily="34" charset="0"/>
          <a:ea typeface="ＭＳ Ｐゴシック" pitchFamily="34" charset="-128"/>
        </a:defRPr>
      </a:lvl4pPr>
      <a:lvl5pPr algn="l" rtl="0" eaLnBrk="0" fontAlgn="base" hangingPunct="0">
        <a:spcBef>
          <a:spcPct val="0"/>
        </a:spcBef>
        <a:spcAft>
          <a:spcPct val="0"/>
        </a:spcAft>
        <a:defRPr sz="2800" b="1">
          <a:solidFill>
            <a:schemeClr val="bg1"/>
          </a:solidFill>
          <a:latin typeface="Arial" pitchFamily="34" charset="0"/>
          <a:ea typeface="ＭＳ Ｐゴシック" pitchFamily="34" charset="-128"/>
        </a:defRPr>
      </a:lvl5pPr>
      <a:lvl6pPr marL="457200" algn="l" rtl="0" fontAlgn="base">
        <a:spcBef>
          <a:spcPct val="0"/>
        </a:spcBef>
        <a:spcAft>
          <a:spcPct val="0"/>
        </a:spcAft>
        <a:defRPr sz="2800" b="1">
          <a:solidFill>
            <a:schemeClr val="bg1"/>
          </a:solidFill>
          <a:latin typeface="Arial" pitchFamily="34" charset="0"/>
          <a:ea typeface="ＭＳ Ｐゴシック" pitchFamily="34" charset="-128"/>
        </a:defRPr>
      </a:lvl6pPr>
      <a:lvl7pPr marL="914400" algn="l" rtl="0" fontAlgn="base">
        <a:spcBef>
          <a:spcPct val="0"/>
        </a:spcBef>
        <a:spcAft>
          <a:spcPct val="0"/>
        </a:spcAft>
        <a:defRPr sz="2800" b="1">
          <a:solidFill>
            <a:schemeClr val="bg1"/>
          </a:solidFill>
          <a:latin typeface="Arial" pitchFamily="34" charset="0"/>
          <a:ea typeface="ＭＳ Ｐゴシック" pitchFamily="34" charset="-128"/>
        </a:defRPr>
      </a:lvl7pPr>
      <a:lvl8pPr marL="1371600" algn="l" rtl="0" fontAlgn="base">
        <a:spcBef>
          <a:spcPct val="0"/>
        </a:spcBef>
        <a:spcAft>
          <a:spcPct val="0"/>
        </a:spcAft>
        <a:defRPr sz="2800" b="1">
          <a:solidFill>
            <a:schemeClr val="bg1"/>
          </a:solidFill>
          <a:latin typeface="Arial" pitchFamily="34" charset="0"/>
          <a:ea typeface="ＭＳ Ｐゴシック" pitchFamily="34" charset="-128"/>
        </a:defRPr>
      </a:lvl8pPr>
      <a:lvl9pPr marL="1828800" algn="l" rtl="0" fontAlgn="base">
        <a:spcBef>
          <a:spcPct val="0"/>
        </a:spcBef>
        <a:spcAft>
          <a:spcPct val="0"/>
        </a:spcAft>
        <a:defRPr sz="2800" b="1">
          <a:solidFill>
            <a:schemeClr val="bg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1E1160"/>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0"/>
        </a:spcBef>
        <a:spcAft>
          <a:spcPct val="50000"/>
        </a:spcAft>
        <a:buClr>
          <a:srgbClr val="1E1160"/>
        </a:buClr>
        <a:buFont typeface="Wingdings" pitchFamily="2" charset="2"/>
        <a:buChar char="§"/>
        <a:defRPr sz="2200">
          <a:solidFill>
            <a:schemeClr val="tx1"/>
          </a:solidFill>
          <a:latin typeface="+mn-lt"/>
          <a:ea typeface="+mn-ea"/>
        </a:defRPr>
      </a:lvl2pPr>
      <a:lvl3pPr marL="1143000" indent="-228600" algn="l" rtl="0" eaLnBrk="0" fontAlgn="base" hangingPunct="0">
        <a:spcBef>
          <a:spcPct val="0"/>
        </a:spcBef>
        <a:spcAft>
          <a:spcPct val="50000"/>
        </a:spcAft>
        <a:buClr>
          <a:srgbClr val="1E1160"/>
        </a:buClr>
        <a:buFont typeface="Wingdings" pitchFamily="2" charset="2"/>
        <a:buChar char="§"/>
        <a:defRPr sz="2000">
          <a:solidFill>
            <a:schemeClr val="tx1"/>
          </a:solidFill>
          <a:latin typeface="+mn-lt"/>
          <a:ea typeface="+mn-ea"/>
        </a:defRPr>
      </a:lvl3pPr>
      <a:lvl4pPr marL="1600200" indent="-228600" algn="l" rtl="0" eaLnBrk="0" fontAlgn="base" hangingPunct="0">
        <a:spcBef>
          <a:spcPct val="0"/>
        </a:spcBef>
        <a:spcAft>
          <a:spcPct val="50000"/>
        </a:spcAft>
        <a:buClr>
          <a:srgbClr val="1E1160"/>
        </a:buClr>
        <a:buFont typeface="Wingdings" pitchFamily="2" charset="2"/>
        <a:buChar char="§"/>
        <a:defRPr>
          <a:solidFill>
            <a:schemeClr val="tx1"/>
          </a:solidFill>
          <a:latin typeface="+mn-lt"/>
          <a:ea typeface="+mn-ea"/>
        </a:defRPr>
      </a:lvl4pPr>
      <a:lvl5pPr marL="2057400" indent="-228600" algn="l" rtl="0" eaLnBrk="0" fontAlgn="base" hangingPunct="0">
        <a:spcBef>
          <a:spcPct val="0"/>
        </a:spcBef>
        <a:spcAft>
          <a:spcPct val="50000"/>
        </a:spcAft>
        <a:buClr>
          <a:srgbClr val="1E1160"/>
        </a:buClr>
        <a:buFont typeface="Wingdings" pitchFamily="2" charset="2"/>
        <a:buChar char="§"/>
        <a:defRPr sz="1600">
          <a:solidFill>
            <a:schemeClr val="tx1"/>
          </a:solidFill>
          <a:latin typeface="+mn-lt"/>
          <a:ea typeface="+mn-ea"/>
        </a:defRPr>
      </a:lvl5pPr>
      <a:lvl6pPr marL="2514600" indent="-228600" algn="l" rtl="0" fontAlgn="base">
        <a:spcBef>
          <a:spcPct val="0"/>
        </a:spcBef>
        <a:spcAft>
          <a:spcPct val="50000"/>
        </a:spcAft>
        <a:buClr>
          <a:srgbClr val="1E1160"/>
        </a:buClr>
        <a:buFont typeface="Wingdings" pitchFamily="2" charset="2"/>
        <a:buChar char="§"/>
        <a:defRPr sz="1600">
          <a:solidFill>
            <a:schemeClr val="tx1"/>
          </a:solidFill>
          <a:latin typeface="+mn-lt"/>
          <a:ea typeface="+mn-ea"/>
        </a:defRPr>
      </a:lvl6pPr>
      <a:lvl7pPr marL="2971800" indent="-228600" algn="l" rtl="0" fontAlgn="base">
        <a:spcBef>
          <a:spcPct val="0"/>
        </a:spcBef>
        <a:spcAft>
          <a:spcPct val="50000"/>
        </a:spcAft>
        <a:buClr>
          <a:srgbClr val="1E1160"/>
        </a:buClr>
        <a:buFont typeface="Wingdings" pitchFamily="2" charset="2"/>
        <a:buChar char="§"/>
        <a:defRPr sz="1600">
          <a:solidFill>
            <a:schemeClr val="tx1"/>
          </a:solidFill>
          <a:latin typeface="+mn-lt"/>
          <a:ea typeface="+mn-ea"/>
        </a:defRPr>
      </a:lvl7pPr>
      <a:lvl8pPr marL="3429000" indent="-228600" algn="l" rtl="0" fontAlgn="base">
        <a:spcBef>
          <a:spcPct val="0"/>
        </a:spcBef>
        <a:spcAft>
          <a:spcPct val="50000"/>
        </a:spcAft>
        <a:buClr>
          <a:srgbClr val="1E1160"/>
        </a:buClr>
        <a:buFont typeface="Wingdings" pitchFamily="2" charset="2"/>
        <a:buChar char="§"/>
        <a:defRPr sz="1600">
          <a:solidFill>
            <a:schemeClr val="tx1"/>
          </a:solidFill>
          <a:latin typeface="+mn-lt"/>
          <a:ea typeface="+mn-ea"/>
        </a:defRPr>
      </a:lvl8pPr>
      <a:lvl9pPr marL="3886200" indent="-228600" algn="l" rtl="0" fontAlgn="base">
        <a:spcBef>
          <a:spcPct val="0"/>
        </a:spcBef>
        <a:spcAft>
          <a:spcPct val="50000"/>
        </a:spcAft>
        <a:buClr>
          <a:srgbClr val="1E1160"/>
        </a:buClr>
        <a:buFont typeface="Wingdings" pitchFamily="2" charset="2"/>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grouper.ieee.org/groups/scc21/1547_revision/1547revision_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ites.google.com/site/massdgic/home/interconnection/technical-standards-review-group"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1"/>
          <p:cNvSpPr>
            <a:spLocks noGrp="1" noChangeArrowheads="1"/>
          </p:cNvSpPr>
          <p:nvPr>
            <p:ph type="ctrTitle"/>
          </p:nvPr>
        </p:nvSpPr>
        <p:spPr>
          <a:xfrm>
            <a:off x="666750" y="533400"/>
            <a:ext cx="7867650" cy="523220"/>
          </a:xfrm>
        </p:spPr>
        <p:txBody>
          <a:bodyPr/>
          <a:lstStyle/>
          <a:p>
            <a:pPr algn="ctr" eaLnBrk="1" hangingPunct="1"/>
            <a:r>
              <a:rPr lang="en-US" dirty="0"/>
              <a:t>IEEE P1547 </a:t>
            </a:r>
            <a:endParaRPr lang="en-US" dirty="0" smtClean="0"/>
          </a:p>
        </p:txBody>
      </p:sp>
      <p:sp>
        <p:nvSpPr>
          <p:cNvPr id="17414" name="Rectangle 1"/>
          <p:cNvSpPr>
            <a:spLocks noChangeArrowheads="1"/>
          </p:cNvSpPr>
          <p:nvPr/>
        </p:nvSpPr>
        <p:spPr bwMode="auto">
          <a:xfrm>
            <a:off x="1446213" y="4678740"/>
            <a:ext cx="61737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smtClean="0">
                <a:solidFill>
                  <a:schemeClr val="bg1"/>
                </a:solidFill>
                <a:latin typeface="Arial" pitchFamily="34" charset="0"/>
                <a:ea typeface="ＭＳ Ｐゴシック" pitchFamily="34" charset="-128"/>
              </a:rPr>
              <a:t>Babak </a:t>
            </a:r>
            <a:r>
              <a:rPr lang="en-US" sz="1600" dirty="0">
                <a:solidFill>
                  <a:schemeClr val="bg1"/>
                </a:solidFill>
                <a:latin typeface="Arial" pitchFamily="34" charset="0"/>
                <a:ea typeface="ＭＳ Ｐゴシック" pitchFamily="34" charset="-128"/>
              </a:rPr>
              <a:t>Enayati, PhD, </a:t>
            </a:r>
            <a:r>
              <a:rPr lang="en-US" sz="1600" dirty="0" smtClean="0">
                <a:solidFill>
                  <a:schemeClr val="bg1"/>
                </a:solidFill>
                <a:latin typeface="Arial" pitchFamily="34" charset="0"/>
                <a:ea typeface="ＭＳ Ｐゴシック" pitchFamily="34" charset="-128"/>
              </a:rPr>
              <a:t>PE</a:t>
            </a:r>
          </a:p>
          <a:p>
            <a:pPr algn="ctr"/>
            <a:r>
              <a:rPr lang="en-US" sz="1600" dirty="0" smtClean="0">
                <a:solidFill>
                  <a:schemeClr val="bg1"/>
                </a:solidFill>
                <a:latin typeface="Arial" pitchFamily="34" charset="0"/>
                <a:ea typeface="ＭＳ Ｐゴシック" pitchFamily="34" charset="-128"/>
              </a:rPr>
              <a:t>IEEE 1547 Vice Chair</a:t>
            </a:r>
            <a:endParaRPr lang="en-US" sz="1600" dirty="0">
              <a:solidFill>
                <a:schemeClr val="bg1"/>
              </a:solidFill>
              <a:latin typeface="Arial" pitchFamily="34" charset="0"/>
              <a:ea typeface="ＭＳ Ｐゴシック" pitchFamily="34" charset="-128"/>
            </a:endParaRPr>
          </a:p>
          <a:p>
            <a:pPr algn="ctr"/>
            <a:r>
              <a:rPr lang="en-US" sz="1600" dirty="0">
                <a:solidFill>
                  <a:schemeClr val="bg1"/>
                </a:solidFill>
                <a:latin typeface="Arial" pitchFamily="34" charset="0"/>
                <a:ea typeface="ＭＳ Ｐゴシック" pitchFamily="34" charset="-128"/>
              </a:rPr>
              <a:t>National Grid, Waltham, MA </a:t>
            </a:r>
          </a:p>
          <a:p>
            <a:pPr algn="ctr"/>
            <a:r>
              <a:rPr lang="en-US" sz="1600" dirty="0">
                <a:solidFill>
                  <a:schemeClr val="bg1"/>
                </a:solidFill>
                <a:latin typeface="Arial" pitchFamily="34" charset="0"/>
                <a:ea typeface="ＭＳ Ｐゴシック" pitchFamily="34" charset="-128"/>
              </a:rPr>
              <a:t>Office: </a:t>
            </a:r>
            <a:r>
              <a:rPr lang="en-US" sz="1600" dirty="0" smtClean="0">
                <a:solidFill>
                  <a:schemeClr val="bg1"/>
                </a:solidFill>
                <a:latin typeface="Arial" pitchFamily="34" charset="0"/>
                <a:ea typeface="ＭＳ Ｐゴシック" pitchFamily="34" charset="-128"/>
              </a:rPr>
              <a:t>781-907-3242</a:t>
            </a:r>
          </a:p>
          <a:p>
            <a:pPr algn="ctr"/>
            <a:r>
              <a:rPr lang="en-US" sz="1600" dirty="0" smtClean="0">
                <a:solidFill>
                  <a:srgbClr val="FFFFFF"/>
                </a:solidFill>
              </a:rPr>
              <a:t>September 27</a:t>
            </a:r>
            <a:r>
              <a:rPr lang="en-US" sz="1600" dirty="0" smtClean="0">
                <a:solidFill>
                  <a:srgbClr val="FFFFFF"/>
                </a:solidFill>
              </a:rPr>
              <a:t>, </a:t>
            </a:r>
            <a:r>
              <a:rPr lang="en-US" sz="1600" dirty="0">
                <a:solidFill>
                  <a:srgbClr val="FFFFFF"/>
                </a:solidFill>
              </a:rPr>
              <a:t>2017 </a:t>
            </a:r>
          </a:p>
          <a:p>
            <a:pPr algn="ctr"/>
            <a:endParaRPr lang="en-US" sz="1600" dirty="0">
              <a:solidFill>
                <a:schemeClr val="bg1"/>
              </a:solidFill>
              <a:latin typeface="Arial" pitchFamily="34" charset="0"/>
              <a:ea typeface="ＭＳ Ｐゴシック" pitchFamily="34" charset="-128"/>
            </a:endParaRPr>
          </a:p>
        </p:txBody>
      </p:sp>
      <p:sp>
        <p:nvSpPr>
          <p:cNvPr id="2" name="Rectangle 1"/>
          <p:cNvSpPr/>
          <p:nvPr/>
        </p:nvSpPr>
        <p:spPr>
          <a:xfrm>
            <a:off x="647700" y="1371600"/>
            <a:ext cx="7886700" cy="923330"/>
          </a:xfrm>
          <a:prstGeom prst="rect">
            <a:avLst/>
          </a:prstGeom>
        </p:spPr>
        <p:txBody>
          <a:bodyPr wrap="square">
            <a:spAutoFit/>
          </a:bodyPr>
          <a:lstStyle/>
          <a:p>
            <a:pPr algn="ctr"/>
            <a:r>
              <a:rPr lang="en-US" dirty="0">
                <a:solidFill>
                  <a:schemeClr val="bg1"/>
                </a:solidFill>
              </a:rPr>
              <a:t>IEEE P1547: </a:t>
            </a:r>
            <a:r>
              <a:rPr lang="en-US" i="1" dirty="0">
                <a:solidFill>
                  <a:schemeClr val="bg1"/>
                </a:solidFill>
                <a:latin typeface="Arial" pitchFamily="34" charset="0"/>
                <a:ea typeface="ＭＳ Ｐゴシック" pitchFamily="34" charset="-128"/>
              </a:rPr>
              <a:t>Standard for Interconnection </a:t>
            </a:r>
            <a:r>
              <a:rPr lang="en-US" b="1" i="1" dirty="0">
                <a:solidFill>
                  <a:schemeClr val="bg1"/>
                </a:solidFill>
                <a:latin typeface="Arial" pitchFamily="34" charset="0"/>
                <a:ea typeface="ＭＳ Ｐゴシック" pitchFamily="34" charset="-128"/>
              </a:rPr>
              <a:t>and Interoperability </a:t>
            </a:r>
            <a:r>
              <a:rPr lang="en-US" i="1" dirty="0">
                <a:solidFill>
                  <a:schemeClr val="bg1"/>
                </a:solidFill>
                <a:latin typeface="Arial" pitchFamily="34" charset="0"/>
                <a:ea typeface="ＭＳ Ｐゴシック" pitchFamily="34" charset="-128"/>
              </a:rPr>
              <a:t>of Distributed </a:t>
            </a:r>
            <a:r>
              <a:rPr lang="en-US" b="1" i="1" dirty="0">
                <a:solidFill>
                  <a:schemeClr val="bg1"/>
                </a:solidFill>
                <a:latin typeface="Arial" pitchFamily="34" charset="0"/>
                <a:ea typeface="ＭＳ Ｐゴシック" pitchFamily="34" charset="-128"/>
              </a:rPr>
              <a:t>Energy</a:t>
            </a:r>
            <a:r>
              <a:rPr lang="en-US" i="1" dirty="0">
                <a:solidFill>
                  <a:schemeClr val="bg1"/>
                </a:solidFill>
                <a:latin typeface="Arial" pitchFamily="34" charset="0"/>
                <a:ea typeface="ＭＳ Ｐゴシック" pitchFamily="34" charset="-128"/>
              </a:rPr>
              <a:t> </a:t>
            </a:r>
            <a:r>
              <a:rPr lang="en-US" i="1" dirty="0" smtClean="0">
                <a:solidFill>
                  <a:schemeClr val="bg1"/>
                </a:solidFill>
                <a:latin typeface="Arial" pitchFamily="34" charset="0"/>
                <a:ea typeface="ＭＳ Ｐゴシック" pitchFamily="34" charset="-128"/>
              </a:rPr>
              <a:t>Resources (DER) </a:t>
            </a:r>
            <a:r>
              <a:rPr lang="en-US" i="1" dirty="0">
                <a:solidFill>
                  <a:schemeClr val="bg1"/>
                </a:solidFill>
                <a:latin typeface="Arial" pitchFamily="34" charset="0"/>
                <a:ea typeface="ＭＳ Ｐゴシック" pitchFamily="34" charset="-128"/>
              </a:rPr>
              <a:t>with </a:t>
            </a:r>
            <a:r>
              <a:rPr lang="en-US" b="1" i="1" dirty="0">
                <a:solidFill>
                  <a:schemeClr val="bg1"/>
                </a:solidFill>
                <a:latin typeface="Arial" pitchFamily="34" charset="0"/>
                <a:ea typeface="ＭＳ Ｐゴシック" pitchFamily="34" charset="-128"/>
              </a:rPr>
              <a:t>Associated</a:t>
            </a:r>
            <a:r>
              <a:rPr lang="en-US" i="1" dirty="0">
                <a:solidFill>
                  <a:schemeClr val="bg1"/>
                </a:solidFill>
                <a:latin typeface="Arial" pitchFamily="34" charset="0"/>
                <a:ea typeface="ＭＳ Ｐゴシック" pitchFamily="34" charset="-128"/>
              </a:rPr>
              <a:t> Electric Power Systems </a:t>
            </a:r>
            <a:r>
              <a:rPr lang="en-US" b="1" i="1" dirty="0">
                <a:solidFill>
                  <a:schemeClr val="bg1"/>
                </a:solidFill>
                <a:latin typeface="Arial" pitchFamily="34" charset="0"/>
                <a:ea typeface="ＭＳ Ｐゴシック" pitchFamily="34" charset="-128"/>
              </a:rPr>
              <a:t>Interfaces</a:t>
            </a:r>
          </a:p>
        </p:txBody>
      </p:sp>
      <p:pic>
        <p:nvPicPr>
          <p:cNvPr id="13314" name="Picture 2" descr="Image result for solar pan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743200"/>
            <a:ext cx="257444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wind turb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2743200"/>
            <a:ext cx="2793032"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battery stor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743200"/>
            <a:ext cx="277090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56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lstStyle/>
          <a:p>
            <a:pPr algn="ctr"/>
            <a:r>
              <a:rPr lang="en-US" dirty="0" smtClean="0">
                <a:solidFill>
                  <a:schemeClr val="bg1"/>
                </a:solidFill>
              </a:rPr>
              <a:t>Ride through implementation target</a:t>
            </a:r>
            <a:br>
              <a:rPr lang="en-US" dirty="0" smtClean="0">
                <a:solidFill>
                  <a:schemeClr val="bg1"/>
                </a:solidFill>
              </a:rPr>
            </a:br>
            <a:r>
              <a:rPr lang="en-US" dirty="0" smtClean="0">
                <a:solidFill>
                  <a:schemeClr val="bg1"/>
                </a:solidFill>
              </a:rPr>
              <a:t>in MA</a:t>
            </a:r>
            <a:endParaRPr lang="en-US" dirty="0">
              <a:solidFill>
                <a:schemeClr val="bg1"/>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907870"/>
            <a:ext cx="5715001" cy="414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15000" y="1752600"/>
            <a:ext cx="3531736" cy="4524315"/>
          </a:xfrm>
          <a:prstGeom prst="rect">
            <a:avLst/>
          </a:prstGeom>
          <a:noFill/>
        </p:spPr>
        <p:txBody>
          <a:bodyPr wrap="none" rtlCol="0">
            <a:spAutoFit/>
          </a:bodyPr>
          <a:lstStyle/>
          <a:p>
            <a:pPr marL="285750" indent="-285750">
              <a:buFont typeface="Arial" panose="020B0604020202020204" pitchFamily="34" charset="0"/>
              <a:buChar char="•"/>
            </a:pPr>
            <a:r>
              <a:rPr lang="en-US" dirty="0" smtClean="0"/>
              <a:t>Starting Jan 1, 2018, </a:t>
            </a:r>
          </a:p>
          <a:p>
            <a:r>
              <a:rPr lang="en-US" dirty="0" smtClean="0"/>
              <a:t>all inverter based generation </a:t>
            </a:r>
          </a:p>
          <a:p>
            <a:r>
              <a:rPr lang="en-US" dirty="0" smtClean="0"/>
              <a:t>must meet the IEEE 1547 </a:t>
            </a:r>
          </a:p>
          <a:p>
            <a:r>
              <a:rPr lang="en-US" dirty="0" smtClean="0"/>
              <a:t>Category III requirements.</a:t>
            </a:r>
          </a:p>
          <a:p>
            <a:pPr marL="285750" indent="-285750">
              <a:buFont typeface="Arial" panose="020B0604020202020204" pitchFamily="34" charset="0"/>
              <a:buChar char="•"/>
            </a:pPr>
            <a:r>
              <a:rPr lang="en-US" dirty="0" smtClean="0"/>
              <a:t>The momentary cessation </a:t>
            </a:r>
          </a:p>
          <a:p>
            <a:r>
              <a:rPr lang="en-US" dirty="0" smtClean="0"/>
              <a:t>addresses the distribution </a:t>
            </a:r>
          </a:p>
          <a:p>
            <a:r>
              <a:rPr lang="en-US" dirty="0" smtClean="0"/>
              <a:t>system protection issues</a:t>
            </a:r>
          </a:p>
          <a:p>
            <a:pPr marL="285750" indent="-285750">
              <a:buFont typeface="Arial" panose="020B0604020202020204" pitchFamily="34" charset="0"/>
              <a:buChar char="•"/>
            </a:pPr>
            <a:r>
              <a:rPr lang="en-US" dirty="0" smtClean="0"/>
              <a:t>UL-1741SA can certify the </a:t>
            </a:r>
          </a:p>
          <a:p>
            <a:r>
              <a:rPr lang="en-US" dirty="0" smtClean="0"/>
              <a:t>inverters to meet ISO-NE’s </a:t>
            </a:r>
          </a:p>
          <a:p>
            <a:r>
              <a:rPr lang="en-US" dirty="0" smtClean="0"/>
              <a:t>requested ride through capability</a:t>
            </a:r>
          </a:p>
          <a:p>
            <a:pPr marL="285750" indent="-285750">
              <a:buFont typeface="Arial" panose="020B0604020202020204" pitchFamily="34" charset="0"/>
              <a:buChar char="•"/>
            </a:pPr>
            <a:r>
              <a:rPr lang="en-US" dirty="0" smtClean="0"/>
              <a:t>Category III inverters with no</a:t>
            </a:r>
          </a:p>
          <a:p>
            <a:r>
              <a:rPr lang="en-US" dirty="0" smtClean="0"/>
              <a:t>other rotating generation on</a:t>
            </a:r>
          </a:p>
          <a:p>
            <a:r>
              <a:rPr lang="en-US" dirty="0" smtClean="0"/>
              <a:t>The same circuit will not require</a:t>
            </a:r>
          </a:p>
          <a:p>
            <a:r>
              <a:rPr lang="en-US" dirty="0" smtClean="0"/>
              <a:t> DTT (UL 1741SA testing will be</a:t>
            </a:r>
          </a:p>
          <a:p>
            <a:r>
              <a:rPr lang="en-US" dirty="0" smtClean="0"/>
              <a:t> trusted)</a:t>
            </a:r>
          </a:p>
          <a:p>
            <a:endParaRPr lang="en-US" dirty="0"/>
          </a:p>
        </p:txBody>
      </p:sp>
    </p:spTree>
    <p:extLst>
      <p:ext uri="{BB962C8B-B14F-4D97-AF65-F5344CB8AC3E}">
        <p14:creationId xmlns:p14="http://schemas.microsoft.com/office/powerpoint/2010/main" val="3826034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a:xfrm>
            <a:off x="-304800" y="152400"/>
            <a:ext cx="8229600" cy="1143000"/>
          </a:xfrm>
        </p:spPr>
        <p:txBody>
          <a:bodyPr/>
          <a:lstStyle/>
          <a:p>
            <a:pPr algn="ctr"/>
            <a:r>
              <a:rPr lang="en-US" dirty="0" smtClean="0">
                <a:solidFill>
                  <a:schemeClr val="bg1"/>
                </a:solidFill>
              </a:rPr>
              <a:t>IEEE 1547 implementation in MA </a:t>
            </a:r>
            <a:endParaRPr lang="en-US" dirty="0">
              <a:solidFill>
                <a:schemeClr val="bg1"/>
              </a:solidFill>
            </a:endParaRPr>
          </a:p>
        </p:txBody>
      </p:sp>
      <p:sp>
        <p:nvSpPr>
          <p:cNvPr id="4" name="Content Placeholder 3"/>
          <p:cNvSpPr>
            <a:spLocks noGrp="1"/>
          </p:cNvSpPr>
          <p:nvPr>
            <p:ph idx="1"/>
          </p:nvPr>
        </p:nvSpPr>
        <p:spPr>
          <a:xfrm>
            <a:off x="457200" y="1588112"/>
            <a:ext cx="8229600" cy="4812688"/>
          </a:xfrm>
        </p:spPr>
        <p:txBody>
          <a:bodyPr/>
          <a:lstStyle/>
          <a:p>
            <a:r>
              <a:rPr lang="en-US" dirty="0" smtClean="0"/>
              <a:t>The IEEE 1547 subgroup under MA TSRG will come up with a timeline to implement the IEEE 1547 standard in MA.</a:t>
            </a:r>
          </a:p>
          <a:p>
            <a:pPr marL="457200" indent="-457200">
              <a:buFont typeface="+mj-lt"/>
              <a:buAutoNum type="arabicPeriod"/>
            </a:pPr>
            <a:r>
              <a:rPr lang="en-US" dirty="0" smtClean="0"/>
              <a:t>Voltage regulation</a:t>
            </a:r>
          </a:p>
          <a:p>
            <a:pPr marL="457200" indent="-457200">
              <a:buFont typeface="+mj-lt"/>
              <a:buAutoNum type="arabicPeriod"/>
            </a:pPr>
            <a:r>
              <a:rPr lang="en-US" dirty="0" smtClean="0"/>
              <a:t>Frequency regulation</a:t>
            </a:r>
          </a:p>
          <a:p>
            <a:pPr marL="457200" indent="-457200">
              <a:buFont typeface="+mj-lt"/>
              <a:buAutoNum type="arabicPeriod"/>
            </a:pPr>
            <a:r>
              <a:rPr lang="en-US" dirty="0" smtClean="0"/>
              <a:t>Power quality</a:t>
            </a:r>
          </a:p>
          <a:p>
            <a:pPr marL="457200" indent="-457200">
              <a:buFont typeface="+mj-lt"/>
              <a:buAutoNum type="arabicPeriod"/>
            </a:pPr>
            <a:r>
              <a:rPr lang="en-US" dirty="0" err="1" smtClean="0"/>
              <a:t>Microgrids</a:t>
            </a:r>
            <a:endParaRPr lang="en-US" dirty="0"/>
          </a:p>
          <a:p>
            <a:pPr marL="0" indent="0">
              <a:buNone/>
            </a:pPr>
            <a:r>
              <a:rPr lang="en-US" dirty="0" smtClean="0"/>
              <a:t>The biggest challenge identified as of now is “modeling”.</a:t>
            </a:r>
          </a:p>
          <a:p>
            <a:pPr marL="0" indent="0">
              <a:buNone/>
            </a:pPr>
            <a:r>
              <a:rPr lang="en-US" dirty="0" smtClean="0"/>
              <a:t>Full implementation of IEEE 1547 will depend on the IEEE 1547.1 revision as well.   </a:t>
            </a:r>
            <a:endParaRPr lang="en-US" dirty="0"/>
          </a:p>
        </p:txBody>
      </p:sp>
    </p:spTree>
    <p:extLst>
      <p:ext uri="{BB962C8B-B14F-4D97-AF65-F5344CB8AC3E}">
        <p14:creationId xmlns:p14="http://schemas.microsoft.com/office/powerpoint/2010/main" val="2893077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762000"/>
            <a:ext cx="5981700" cy="519113"/>
          </a:xfrm>
        </p:spPr>
        <p:txBody>
          <a:bodyPr/>
          <a:lstStyle/>
          <a:p>
            <a:r>
              <a:rPr lang="en-US" dirty="0" smtClean="0"/>
              <a:t>Recommendations</a:t>
            </a:r>
            <a:endParaRPr lang="en-US" dirty="0"/>
          </a:p>
        </p:txBody>
      </p:sp>
      <p:sp>
        <p:nvSpPr>
          <p:cNvPr id="3" name="Content Placeholder 2"/>
          <p:cNvSpPr>
            <a:spLocks noGrp="1"/>
          </p:cNvSpPr>
          <p:nvPr>
            <p:ph idx="1"/>
          </p:nvPr>
        </p:nvSpPr>
        <p:spPr>
          <a:xfrm>
            <a:off x="593724" y="1905000"/>
            <a:ext cx="8397875" cy="3886200"/>
          </a:xfrm>
        </p:spPr>
        <p:txBody>
          <a:bodyPr/>
          <a:lstStyle/>
          <a:p>
            <a:r>
              <a:rPr lang="en-US" dirty="0" smtClean="0"/>
              <a:t>NY ITWG working group should work closely with NY-ISO to resolve the potential ride through challenges for DER interconnections. </a:t>
            </a:r>
          </a:p>
          <a:p>
            <a:pPr>
              <a:buFont typeface="Wingdings" panose="05000000000000000000" pitchFamily="2" charset="2"/>
              <a:buChar char="Ø"/>
            </a:pPr>
            <a:r>
              <a:rPr lang="en-US" sz="1800" dirty="0" smtClean="0"/>
              <a:t>The approach and lessons learned in MA should be taken into consideration</a:t>
            </a:r>
          </a:p>
          <a:p>
            <a:pPr>
              <a:buFont typeface="Wingdings" panose="05000000000000000000" pitchFamily="2" charset="2"/>
              <a:buChar char="Ø"/>
            </a:pPr>
            <a:endParaRPr lang="en-US" sz="1800" dirty="0"/>
          </a:p>
          <a:p>
            <a:r>
              <a:rPr lang="en-US" dirty="0"/>
              <a:t>NY ITWG should also work on the voltage regulation </a:t>
            </a:r>
            <a:r>
              <a:rPr lang="en-US" dirty="0" smtClean="0"/>
              <a:t>adoption challenges i</a:t>
            </a:r>
            <a:r>
              <a:rPr lang="en-US" dirty="0"/>
              <a:t>. e. modeling, </a:t>
            </a:r>
            <a:r>
              <a:rPr lang="en-US" dirty="0" err="1"/>
              <a:t>etc</a:t>
            </a:r>
            <a:endParaRPr lang="en-US" dirty="0"/>
          </a:p>
        </p:txBody>
      </p:sp>
      <p:sp>
        <p:nvSpPr>
          <p:cNvPr id="4" name="Slide Number Placeholder 3"/>
          <p:cNvSpPr>
            <a:spLocks noGrp="1"/>
          </p:cNvSpPr>
          <p:nvPr>
            <p:ph type="sldNum" sz="quarter" idx="12"/>
          </p:nvPr>
        </p:nvSpPr>
        <p:spPr/>
        <p:txBody>
          <a:bodyPr/>
          <a:lstStyle/>
          <a:p>
            <a:pPr>
              <a:defRPr/>
            </a:pPr>
            <a:fld id="{50868123-5DDB-4B2F-BF87-39EFBBF99E2B}" type="slidenum">
              <a:rPr lang="en-US" smtClean="0"/>
              <a:pPr>
                <a:defRPr/>
              </a:pPr>
              <a:t>12</a:t>
            </a:fld>
            <a:endParaRPr lang="en-US"/>
          </a:p>
        </p:txBody>
      </p:sp>
    </p:spTree>
    <p:extLst>
      <p:ext uri="{BB962C8B-B14F-4D97-AF65-F5344CB8AC3E}">
        <p14:creationId xmlns:p14="http://schemas.microsoft.com/office/powerpoint/2010/main" val="2346983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229600" cy="3733800"/>
          </a:xfrm>
        </p:spPr>
        <p:txBody>
          <a:bodyPr>
            <a:normAutofit fontScale="55000" lnSpcReduction="20000"/>
          </a:bodyPr>
          <a:lstStyle/>
          <a:p>
            <a:pPr algn="ctr">
              <a:buNone/>
            </a:pPr>
            <a:r>
              <a:rPr lang="en-US" sz="5400" dirty="0" smtClean="0"/>
              <a:t>Thank you!</a:t>
            </a:r>
          </a:p>
          <a:p>
            <a:pPr algn="ctr">
              <a:buNone/>
            </a:pPr>
            <a:endParaRPr lang="en-US" dirty="0" smtClean="0"/>
          </a:p>
          <a:p>
            <a:pPr algn="ctr">
              <a:buNone/>
            </a:pPr>
            <a:endParaRPr lang="en-US" dirty="0"/>
          </a:p>
          <a:p>
            <a:pPr algn="ctr">
              <a:buNone/>
            </a:pPr>
            <a:r>
              <a:rPr lang="en-US" sz="5400" dirty="0" smtClean="0"/>
              <a:t>Question</a:t>
            </a:r>
            <a:r>
              <a:rPr lang="en-US" sz="5400" dirty="0"/>
              <a:t>s</a:t>
            </a:r>
            <a:r>
              <a:rPr lang="en-US" sz="5400" dirty="0" smtClean="0"/>
              <a:t>?</a:t>
            </a:r>
          </a:p>
          <a:p>
            <a:pPr algn="ctr">
              <a:buNone/>
            </a:pPr>
            <a:r>
              <a:rPr lang="en-US" sz="4800" u="sng" dirty="0">
                <a:hlinkClick r:id="rId2"/>
              </a:rPr>
              <a:t>http://grouper.ieee.org/groups/scc21/1547_revision/1547revision_index.html</a:t>
            </a:r>
            <a:endParaRPr lang="en-US" sz="4800" dirty="0"/>
          </a:p>
          <a:p>
            <a:pPr algn="ctr">
              <a:buNone/>
            </a:pPr>
            <a:endParaRPr lang="en-US" sz="5400" dirty="0" smtClean="0"/>
          </a:p>
          <a:p>
            <a:pPr algn="ctr">
              <a:buNone/>
            </a:pPr>
            <a:r>
              <a:rPr lang="en-US" sz="5400" dirty="0"/>
              <a:t> </a:t>
            </a:r>
            <a:endParaRPr lang="en-US" sz="1800" dirty="0"/>
          </a:p>
        </p:txBody>
      </p:sp>
    </p:spTree>
    <p:extLst>
      <p:ext uri="{BB962C8B-B14F-4D97-AF65-F5344CB8AC3E}">
        <p14:creationId xmlns:p14="http://schemas.microsoft.com/office/powerpoint/2010/main" val="1934605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Index</a:t>
            </a:r>
            <a:endParaRPr lang="en-US" dirty="0"/>
          </a:p>
        </p:txBody>
      </p:sp>
      <p:sp>
        <p:nvSpPr>
          <p:cNvPr id="3" name="Content Placeholder 2"/>
          <p:cNvSpPr>
            <a:spLocks noGrp="1"/>
          </p:cNvSpPr>
          <p:nvPr>
            <p:ph idx="1"/>
          </p:nvPr>
        </p:nvSpPr>
        <p:spPr>
          <a:xfrm>
            <a:off x="593725" y="1752600"/>
            <a:ext cx="8089900" cy="3886200"/>
          </a:xfrm>
        </p:spPr>
        <p:txBody>
          <a:bodyPr/>
          <a:lstStyle/>
          <a:p>
            <a:r>
              <a:rPr lang="en-US" dirty="0" smtClean="0"/>
              <a:t>Major impacts of high penetration of DER on the electric power system</a:t>
            </a:r>
          </a:p>
          <a:p>
            <a:r>
              <a:rPr lang="en-US" dirty="0" smtClean="0"/>
              <a:t>What is the IEEE 1547 standard?</a:t>
            </a:r>
          </a:p>
          <a:p>
            <a:r>
              <a:rPr lang="en-US" dirty="0" smtClean="0"/>
              <a:t>Why is the standard being revised?</a:t>
            </a:r>
          </a:p>
          <a:p>
            <a:r>
              <a:rPr lang="en-US" dirty="0" smtClean="0"/>
              <a:t>What are the major changes to the standard?</a:t>
            </a:r>
          </a:p>
          <a:p>
            <a:r>
              <a:rPr lang="en-US" dirty="0" smtClean="0"/>
              <a:t>What are the impacts of the standard revisions on the DER interconnection process?</a:t>
            </a:r>
          </a:p>
          <a:p>
            <a:r>
              <a:rPr lang="en-US" dirty="0" smtClean="0"/>
              <a:t>National Grid’s stance</a:t>
            </a:r>
          </a:p>
          <a:p>
            <a:r>
              <a:rPr lang="en-US" dirty="0" smtClean="0"/>
              <a:t>Recommendations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50868123-5DDB-4B2F-BF87-39EFBBF99E2B}" type="slidenum">
              <a:rPr lang="en-US" smtClean="0"/>
              <a:pPr>
                <a:defRPr/>
              </a:pPr>
              <a:t>2</a:t>
            </a:fld>
            <a:endParaRPr lang="en-US"/>
          </a:p>
        </p:txBody>
      </p:sp>
    </p:spTree>
    <p:extLst>
      <p:ext uri="{BB962C8B-B14F-4D97-AF65-F5344CB8AC3E}">
        <p14:creationId xmlns:p14="http://schemas.microsoft.com/office/powerpoint/2010/main" val="4017817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75269" y="381000"/>
            <a:ext cx="8916331" cy="533400"/>
          </a:xfrm>
        </p:spPr>
        <p:txBody>
          <a:bodyPr>
            <a:normAutofit/>
          </a:bodyPr>
          <a:lstStyle/>
          <a:p>
            <a:pPr algn="ctr"/>
            <a:r>
              <a:rPr lang="en-US" altLang="en-US" sz="2800" dirty="0" smtClean="0"/>
              <a:t>Grid Transformation</a:t>
            </a:r>
            <a:endParaRPr lang="en-US" altLang="en-US" sz="2800" dirty="0"/>
          </a:p>
        </p:txBody>
      </p:sp>
      <p:grpSp>
        <p:nvGrpSpPr>
          <p:cNvPr id="10" name="Group 9"/>
          <p:cNvGrpSpPr/>
          <p:nvPr/>
        </p:nvGrpSpPr>
        <p:grpSpPr>
          <a:xfrm>
            <a:off x="383551" y="1551389"/>
            <a:ext cx="8455649" cy="4239811"/>
            <a:chOff x="186927" y="1147369"/>
            <a:chExt cx="9431206" cy="5346017"/>
          </a:xfrm>
        </p:grpSpPr>
        <p:sp>
          <p:nvSpPr>
            <p:cNvPr id="769028" name="Rectangle 4"/>
            <p:cNvSpPr>
              <a:spLocks noChangeArrowheads="1"/>
            </p:cNvSpPr>
            <p:nvPr/>
          </p:nvSpPr>
          <p:spPr bwMode="auto">
            <a:xfrm>
              <a:off x="188561" y="1147369"/>
              <a:ext cx="3448886" cy="42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r>
                <a:rPr lang="en-US" altLang="en-US" sz="1600" b="1" i="1" dirty="0" smtClean="0">
                  <a:solidFill>
                    <a:srgbClr val="000000"/>
                  </a:solidFill>
                  <a:latin typeface="Arial" pitchFamily="34" charset="0"/>
                </a:rPr>
                <a:t>Traditional Electric Grid…</a:t>
              </a:r>
              <a:endParaRPr lang="en-US" altLang="en-US" sz="1600" b="1" i="1" dirty="0">
                <a:solidFill>
                  <a:srgbClr val="000000"/>
                </a:solidFill>
                <a:latin typeface="Arial" pitchFamily="34" charset="0"/>
              </a:endParaRPr>
            </a:p>
          </p:txBody>
        </p:sp>
        <p:grpSp>
          <p:nvGrpSpPr>
            <p:cNvPr id="769029" name="Group 5"/>
            <p:cNvGrpSpPr>
              <a:grpSpLocks/>
            </p:cNvGrpSpPr>
            <p:nvPr/>
          </p:nvGrpSpPr>
          <p:grpSpPr bwMode="auto">
            <a:xfrm>
              <a:off x="1172987" y="2678175"/>
              <a:ext cx="2136204" cy="802188"/>
              <a:chOff x="1038" y="1773"/>
              <a:chExt cx="1033" cy="414"/>
            </a:xfrm>
          </p:grpSpPr>
          <p:grpSp>
            <p:nvGrpSpPr>
              <p:cNvPr id="769030" name="Group 6"/>
              <p:cNvGrpSpPr>
                <a:grpSpLocks/>
              </p:cNvGrpSpPr>
              <p:nvPr/>
            </p:nvGrpSpPr>
            <p:grpSpPr bwMode="auto">
              <a:xfrm>
                <a:off x="1457" y="1948"/>
                <a:ext cx="614" cy="223"/>
                <a:chOff x="1457" y="1948"/>
                <a:chExt cx="614" cy="223"/>
              </a:xfrm>
            </p:grpSpPr>
            <p:grpSp>
              <p:nvGrpSpPr>
                <p:cNvPr id="769031" name="Group 7"/>
                <p:cNvGrpSpPr>
                  <a:grpSpLocks/>
                </p:cNvGrpSpPr>
                <p:nvPr/>
              </p:nvGrpSpPr>
              <p:grpSpPr bwMode="auto">
                <a:xfrm>
                  <a:off x="1868" y="2003"/>
                  <a:ext cx="203" cy="152"/>
                  <a:chOff x="1868" y="2003"/>
                  <a:chExt cx="203" cy="152"/>
                </a:xfrm>
              </p:grpSpPr>
              <p:sp>
                <p:nvSpPr>
                  <p:cNvPr id="769032" name="Freeform 8"/>
                  <p:cNvSpPr>
                    <a:spLocks/>
                  </p:cNvSpPr>
                  <p:nvPr/>
                </p:nvSpPr>
                <p:spPr bwMode="auto">
                  <a:xfrm>
                    <a:off x="1868" y="2003"/>
                    <a:ext cx="203" cy="152"/>
                  </a:xfrm>
                  <a:custGeom>
                    <a:avLst/>
                    <a:gdLst>
                      <a:gd name="T0" fmla="*/ 60 w 203"/>
                      <a:gd name="T1" fmla="*/ 8 h 152"/>
                      <a:gd name="T2" fmla="*/ 67 w 203"/>
                      <a:gd name="T3" fmla="*/ 0 h 152"/>
                      <a:gd name="T4" fmla="*/ 75 w 203"/>
                      <a:gd name="T5" fmla="*/ 0 h 152"/>
                      <a:gd name="T6" fmla="*/ 90 w 203"/>
                      <a:gd name="T7" fmla="*/ 0 h 152"/>
                      <a:gd name="T8" fmla="*/ 97 w 203"/>
                      <a:gd name="T9" fmla="*/ 0 h 152"/>
                      <a:gd name="T10" fmla="*/ 112 w 203"/>
                      <a:gd name="T11" fmla="*/ 0 h 152"/>
                      <a:gd name="T12" fmla="*/ 120 w 203"/>
                      <a:gd name="T13" fmla="*/ 0 h 152"/>
                      <a:gd name="T14" fmla="*/ 127 w 203"/>
                      <a:gd name="T15" fmla="*/ 0 h 152"/>
                      <a:gd name="T16" fmla="*/ 135 w 203"/>
                      <a:gd name="T17" fmla="*/ 0 h 152"/>
                      <a:gd name="T18" fmla="*/ 142 w 203"/>
                      <a:gd name="T19" fmla="*/ 8 h 152"/>
                      <a:gd name="T20" fmla="*/ 150 w 203"/>
                      <a:gd name="T21" fmla="*/ 8 h 152"/>
                      <a:gd name="T22" fmla="*/ 142 w 203"/>
                      <a:gd name="T23" fmla="*/ 16 h 152"/>
                      <a:gd name="T24" fmla="*/ 142 w 203"/>
                      <a:gd name="T25" fmla="*/ 24 h 152"/>
                      <a:gd name="T26" fmla="*/ 142 w 203"/>
                      <a:gd name="T27" fmla="*/ 32 h 152"/>
                      <a:gd name="T28" fmla="*/ 142 w 203"/>
                      <a:gd name="T29" fmla="*/ 40 h 152"/>
                      <a:gd name="T30" fmla="*/ 142 w 203"/>
                      <a:gd name="T31" fmla="*/ 48 h 152"/>
                      <a:gd name="T32" fmla="*/ 150 w 203"/>
                      <a:gd name="T33" fmla="*/ 48 h 152"/>
                      <a:gd name="T34" fmla="*/ 150 w 203"/>
                      <a:gd name="T35" fmla="*/ 56 h 152"/>
                      <a:gd name="T36" fmla="*/ 150 w 203"/>
                      <a:gd name="T37" fmla="*/ 64 h 152"/>
                      <a:gd name="T38" fmla="*/ 157 w 203"/>
                      <a:gd name="T39" fmla="*/ 72 h 152"/>
                      <a:gd name="T40" fmla="*/ 165 w 203"/>
                      <a:gd name="T41" fmla="*/ 80 h 152"/>
                      <a:gd name="T42" fmla="*/ 172 w 203"/>
                      <a:gd name="T43" fmla="*/ 96 h 152"/>
                      <a:gd name="T44" fmla="*/ 180 w 203"/>
                      <a:gd name="T45" fmla="*/ 104 h 152"/>
                      <a:gd name="T46" fmla="*/ 187 w 203"/>
                      <a:gd name="T47" fmla="*/ 112 h 152"/>
                      <a:gd name="T48" fmla="*/ 195 w 203"/>
                      <a:gd name="T49" fmla="*/ 120 h 152"/>
                      <a:gd name="T50" fmla="*/ 202 w 203"/>
                      <a:gd name="T51" fmla="*/ 120 h 152"/>
                      <a:gd name="T52" fmla="*/ 202 w 203"/>
                      <a:gd name="T53" fmla="*/ 143 h 152"/>
                      <a:gd name="T54" fmla="*/ 187 w 203"/>
                      <a:gd name="T55" fmla="*/ 143 h 152"/>
                      <a:gd name="T56" fmla="*/ 172 w 203"/>
                      <a:gd name="T57" fmla="*/ 143 h 152"/>
                      <a:gd name="T58" fmla="*/ 157 w 203"/>
                      <a:gd name="T59" fmla="*/ 143 h 152"/>
                      <a:gd name="T60" fmla="*/ 135 w 203"/>
                      <a:gd name="T61" fmla="*/ 151 h 152"/>
                      <a:gd name="T62" fmla="*/ 112 w 203"/>
                      <a:gd name="T63" fmla="*/ 151 h 152"/>
                      <a:gd name="T64" fmla="*/ 82 w 203"/>
                      <a:gd name="T65" fmla="*/ 151 h 152"/>
                      <a:gd name="T66" fmla="*/ 60 w 203"/>
                      <a:gd name="T67" fmla="*/ 151 h 152"/>
                      <a:gd name="T68" fmla="*/ 37 w 203"/>
                      <a:gd name="T69" fmla="*/ 143 h 152"/>
                      <a:gd name="T70" fmla="*/ 22 w 203"/>
                      <a:gd name="T71" fmla="*/ 143 h 152"/>
                      <a:gd name="T72" fmla="*/ 15 w 203"/>
                      <a:gd name="T73" fmla="*/ 143 h 152"/>
                      <a:gd name="T74" fmla="*/ 0 w 203"/>
                      <a:gd name="T75" fmla="*/ 143 h 152"/>
                      <a:gd name="T76" fmla="*/ 0 w 203"/>
                      <a:gd name="T77" fmla="*/ 120 h 152"/>
                      <a:gd name="T78" fmla="*/ 7 w 203"/>
                      <a:gd name="T79" fmla="*/ 120 h 152"/>
                      <a:gd name="T80" fmla="*/ 7 w 203"/>
                      <a:gd name="T81" fmla="*/ 112 h 152"/>
                      <a:gd name="T82" fmla="*/ 15 w 203"/>
                      <a:gd name="T83" fmla="*/ 112 h 152"/>
                      <a:gd name="T84" fmla="*/ 30 w 203"/>
                      <a:gd name="T85" fmla="*/ 104 h 152"/>
                      <a:gd name="T86" fmla="*/ 30 w 203"/>
                      <a:gd name="T87" fmla="*/ 96 h 152"/>
                      <a:gd name="T88" fmla="*/ 37 w 203"/>
                      <a:gd name="T89" fmla="*/ 88 h 152"/>
                      <a:gd name="T90" fmla="*/ 45 w 203"/>
                      <a:gd name="T91" fmla="*/ 80 h 152"/>
                      <a:gd name="T92" fmla="*/ 52 w 203"/>
                      <a:gd name="T93" fmla="*/ 72 h 152"/>
                      <a:gd name="T94" fmla="*/ 52 w 203"/>
                      <a:gd name="T95" fmla="*/ 56 h 152"/>
                      <a:gd name="T96" fmla="*/ 60 w 203"/>
                      <a:gd name="T97" fmla="*/ 48 h 152"/>
                      <a:gd name="T98" fmla="*/ 60 w 203"/>
                      <a:gd name="T99" fmla="*/ 40 h 152"/>
                      <a:gd name="T100" fmla="*/ 60 w 203"/>
                      <a:gd name="T101" fmla="*/ 32 h 152"/>
                      <a:gd name="T102" fmla="*/ 67 w 203"/>
                      <a:gd name="T103" fmla="*/ 24 h 152"/>
                      <a:gd name="T104" fmla="*/ 67 w 203"/>
                      <a:gd name="T105" fmla="*/ 16 h 152"/>
                      <a:gd name="T106" fmla="*/ 60 w 203"/>
                      <a:gd name="T107" fmla="*/ 16 h 152"/>
                      <a:gd name="T108" fmla="*/ 60 w 203"/>
                      <a:gd name="T109" fmla="*/ 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152">
                        <a:moveTo>
                          <a:pt x="60" y="8"/>
                        </a:moveTo>
                        <a:lnTo>
                          <a:pt x="67" y="0"/>
                        </a:lnTo>
                        <a:lnTo>
                          <a:pt x="75" y="0"/>
                        </a:lnTo>
                        <a:lnTo>
                          <a:pt x="90" y="0"/>
                        </a:lnTo>
                        <a:lnTo>
                          <a:pt x="97" y="0"/>
                        </a:lnTo>
                        <a:lnTo>
                          <a:pt x="112" y="0"/>
                        </a:lnTo>
                        <a:lnTo>
                          <a:pt x="120" y="0"/>
                        </a:lnTo>
                        <a:lnTo>
                          <a:pt x="127" y="0"/>
                        </a:lnTo>
                        <a:lnTo>
                          <a:pt x="135" y="0"/>
                        </a:lnTo>
                        <a:lnTo>
                          <a:pt x="142" y="8"/>
                        </a:lnTo>
                        <a:lnTo>
                          <a:pt x="150" y="8"/>
                        </a:lnTo>
                        <a:lnTo>
                          <a:pt x="142" y="16"/>
                        </a:lnTo>
                        <a:lnTo>
                          <a:pt x="142" y="24"/>
                        </a:lnTo>
                        <a:lnTo>
                          <a:pt x="142" y="32"/>
                        </a:lnTo>
                        <a:lnTo>
                          <a:pt x="142" y="40"/>
                        </a:lnTo>
                        <a:lnTo>
                          <a:pt x="142" y="48"/>
                        </a:lnTo>
                        <a:lnTo>
                          <a:pt x="150" y="48"/>
                        </a:lnTo>
                        <a:lnTo>
                          <a:pt x="150" y="56"/>
                        </a:lnTo>
                        <a:lnTo>
                          <a:pt x="150" y="64"/>
                        </a:lnTo>
                        <a:lnTo>
                          <a:pt x="157" y="72"/>
                        </a:lnTo>
                        <a:lnTo>
                          <a:pt x="165" y="80"/>
                        </a:lnTo>
                        <a:lnTo>
                          <a:pt x="172" y="96"/>
                        </a:lnTo>
                        <a:lnTo>
                          <a:pt x="180" y="104"/>
                        </a:lnTo>
                        <a:lnTo>
                          <a:pt x="187" y="112"/>
                        </a:lnTo>
                        <a:lnTo>
                          <a:pt x="195" y="120"/>
                        </a:lnTo>
                        <a:lnTo>
                          <a:pt x="202" y="120"/>
                        </a:lnTo>
                        <a:lnTo>
                          <a:pt x="202" y="143"/>
                        </a:lnTo>
                        <a:lnTo>
                          <a:pt x="187" y="143"/>
                        </a:lnTo>
                        <a:lnTo>
                          <a:pt x="172" y="143"/>
                        </a:lnTo>
                        <a:lnTo>
                          <a:pt x="157" y="143"/>
                        </a:lnTo>
                        <a:lnTo>
                          <a:pt x="135" y="151"/>
                        </a:lnTo>
                        <a:lnTo>
                          <a:pt x="112" y="151"/>
                        </a:lnTo>
                        <a:lnTo>
                          <a:pt x="82" y="151"/>
                        </a:lnTo>
                        <a:lnTo>
                          <a:pt x="60" y="151"/>
                        </a:lnTo>
                        <a:lnTo>
                          <a:pt x="37" y="143"/>
                        </a:lnTo>
                        <a:lnTo>
                          <a:pt x="22" y="143"/>
                        </a:lnTo>
                        <a:lnTo>
                          <a:pt x="15" y="143"/>
                        </a:lnTo>
                        <a:lnTo>
                          <a:pt x="0" y="143"/>
                        </a:lnTo>
                        <a:lnTo>
                          <a:pt x="0" y="120"/>
                        </a:lnTo>
                        <a:lnTo>
                          <a:pt x="7" y="120"/>
                        </a:lnTo>
                        <a:lnTo>
                          <a:pt x="7" y="112"/>
                        </a:lnTo>
                        <a:lnTo>
                          <a:pt x="15" y="112"/>
                        </a:lnTo>
                        <a:lnTo>
                          <a:pt x="30" y="104"/>
                        </a:lnTo>
                        <a:lnTo>
                          <a:pt x="30" y="96"/>
                        </a:lnTo>
                        <a:lnTo>
                          <a:pt x="37" y="88"/>
                        </a:lnTo>
                        <a:lnTo>
                          <a:pt x="45" y="80"/>
                        </a:lnTo>
                        <a:lnTo>
                          <a:pt x="52" y="72"/>
                        </a:lnTo>
                        <a:lnTo>
                          <a:pt x="52" y="56"/>
                        </a:lnTo>
                        <a:lnTo>
                          <a:pt x="60" y="48"/>
                        </a:lnTo>
                        <a:lnTo>
                          <a:pt x="60" y="40"/>
                        </a:lnTo>
                        <a:lnTo>
                          <a:pt x="60" y="32"/>
                        </a:lnTo>
                        <a:lnTo>
                          <a:pt x="67" y="24"/>
                        </a:lnTo>
                        <a:lnTo>
                          <a:pt x="67" y="16"/>
                        </a:lnTo>
                        <a:lnTo>
                          <a:pt x="60" y="16"/>
                        </a:lnTo>
                        <a:lnTo>
                          <a:pt x="60" y="8"/>
                        </a:lnTo>
                      </a:path>
                    </a:pathLst>
                  </a:custGeom>
                  <a:solidFill>
                    <a:srgbClr val="BFB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33" name="Freeform 9"/>
                  <p:cNvSpPr>
                    <a:spLocks/>
                  </p:cNvSpPr>
                  <p:nvPr/>
                </p:nvSpPr>
                <p:spPr bwMode="auto">
                  <a:xfrm>
                    <a:off x="1868" y="2003"/>
                    <a:ext cx="158" cy="152"/>
                  </a:xfrm>
                  <a:custGeom>
                    <a:avLst/>
                    <a:gdLst>
                      <a:gd name="T0" fmla="*/ 60 w 158"/>
                      <a:gd name="T1" fmla="*/ 8 h 152"/>
                      <a:gd name="T2" fmla="*/ 67 w 158"/>
                      <a:gd name="T3" fmla="*/ 0 h 152"/>
                      <a:gd name="T4" fmla="*/ 75 w 158"/>
                      <a:gd name="T5" fmla="*/ 0 h 152"/>
                      <a:gd name="T6" fmla="*/ 90 w 158"/>
                      <a:gd name="T7" fmla="*/ 0 h 152"/>
                      <a:gd name="T8" fmla="*/ 97 w 158"/>
                      <a:gd name="T9" fmla="*/ 0 h 152"/>
                      <a:gd name="T10" fmla="*/ 112 w 158"/>
                      <a:gd name="T11" fmla="*/ 0 h 152"/>
                      <a:gd name="T12" fmla="*/ 120 w 158"/>
                      <a:gd name="T13" fmla="*/ 0 h 152"/>
                      <a:gd name="T14" fmla="*/ 127 w 158"/>
                      <a:gd name="T15" fmla="*/ 0 h 152"/>
                      <a:gd name="T16" fmla="*/ 127 w 158"/>
                      <a:gd name="T17" fmla="*/ 8 h 152"/>
                      <a:gd name="T18" fmla="*/ 127 w 158"/>
                      <a:gd name="T19" fmla="*/ 16 h 152"/>
                      <a:gd name="T20" fmla="*/ 127 w 158"/>
                      <a:gd name="T21" fmla="*/ 24 h 152"/>
                      <a:gd name="T22" fmla="*/ 127 w 158"/>
                      <a:gd name="T23" fmla="*/ 32 h 152"/>
                      <a:gd name="T24" fmla="*/ 127 w 158"/>
                      <a:gd name="T25" fmla="*/ 40 h 152"/>
                      <a:gd name="T26" fmla="*/ 127 w 158"/>
                      <a:gd name="T27" fmla="*/ 48 h 152"/>
                      <a:gd name="T28" fmla="*/ 127 w 158"/>
                      <a:gd name="T29" fmla="*/ 56 h 152"/>
                      <a:gd name="T30" fmla="*/ 127 w 158"/>
                      <a:gd name="T31" fmla="*/ 64 h 152"/>
                      <a:gd name="T32" fmla="*/ 127 w 158"/>
                      <a:gd name="T33" fmla="*/ 72 h 152"/>
                      <a:gd name="T34" fmla="*/ 127 w 158"/>
                      <a:gd name="T35" fmla="*/ 80 h 152"/>
                      <a:gd name="T36" fmla="*/ 127 w 158"/>
                      <a:gd name="T37" fmla="*/ 88 h 152"/>
                      <a:gd name="T38" fmla="*/ 135 w 158"/>
                      <a:gd name="T39" fmla="*/ 96 h 152"/>
                      <a:gd name="T40" fmla="*/ 135 w 158"/>
                      <a:gd name="T41" fmla="*/ 104 h 152"/>
                      <a:gd name="T42" fmla="*/ 142 w 158"/>
                      <a:gd name="T43" fmla="*/ 112 h 152"/>
                      <a:gd name="T44" fmla="*/ 150 w 158"/>
                      <a:gd name="T45" fmla="*/ 128 h 152"/>
                      <a:gd name="T46" fmla="*/ 157 w 158"/>
                      <a:gd name="T47" fmla="*/ 128 h 152"/>
                      <a:gd name="T48" fmla="*/ 157 w 158"/>
                      <a:gd name="T49" fmla="*/ 135 h 152"/>
                      <a:gd name="T50" fmla="*/ 157 w 158"/>
                      <a:gd name="T51" fmla="*/ 143 h 152"/>
                      <a:gd name="T52" fmla="*/ 135 w 158"/>
                      <a:gd name="T53" fmla="*/ 151 h 152"/>
                      <a:gd name="T54" fmla="*/ 112 w 158"/>
                      <a:gd name="T55" fmla="*/ 151 h 152"/>
                      <a:gd name="T56" fmla="*/ 82 w 158"/>
                      <a:gd name="T57" fmla="*/ 151 h 152"/>
                      <a:gd name="T58" fmla="*/ 60 w 158"/>
                      <a:gd name="T59" fmla="*/ 151 h 152"/>
                      <a:gd name="T60" fmla="*/ 37 w 158"/>
                      <a:gd name="T61" fmla="*/ 143 h 152"/>
                      <a:gd name="T62" fmla="*/ 22 w 158"/>
                      <a:gd name="T63" fmla="*/ 143 h 152"/>
                      <a:gd name="T64" fmla="*/ 15 w 158"/>
                      <a:gd name="T65" fmla="*/ 143 h 152"/>
                      <a:gd name="T66" fmla="*/ 0 w 158"/>
                      <a:gd name="T67" fmla="*/ 143 h 152"/>
                      <a:gd name="T68" fmla="*/ 0 w 158"/>
                      <a:gd name="T69" fmla="*/ 120 h 152"/>
                      <a:gd name="T70" fmla="*/ 7 w 158"/>
                      <a:gd name="T71" fmla="*/ 120 h 152"/>
                      <a:gd name="T72" fmla="*/ 7 w 158"/>
                      <a:gd name="T73" fmla="*/ 112 h 152"/>
                      <a:gd name="T74" fmla="*/ 15 w 158"/>
                      <a:gd name="T75" fmla="*/ 112 h 152"/>
                      <a:gd name="T76" fmla="*/ 30 w 158"/>
                      <a:gd name="T77" fmla="*/ 104 h 152"/>
                      <a:gd name="T78" fmla="*/ 30 w 158"/>
                      <a:gd name="T79" fmla="*/ 96 h 152"/>
                      <a:gd name="T80" fmla="*/ 37 w 158"/>
                      <a:gd name="T81" fmla="*/ 88 h 152"/>
                      <a:gd name="T82" fmla="*/ 45 w 158"/>
                      <a:gd name="T83" fmla="*/ 80 h 152"/>
                      <a:gd name="T84" fmla="*/ 52 w 158"/>
                      <a:gd name="T85" fmla="*/ 72 h 152"/>
                      <a:gd name="T86" fmla="*/ 52 w 158"/>
                      <a:gd name="T87" fmla="*/ 56 h 152"/>
                      <a:gd name="T88" fmla="*/ 60 w 158"/>
                      <a:gd name="T89" fmla="*/ 48 h 152"/>
                      <a:gd name="T90" fmla="*/ 60 w 158"/>
                      <a:gd name="T91" fmla="*/ 40 h 152"/>
                      <a:gd name="T92" fmla="*/ 60 w 158"/>
                      <a:gd name="T93" fmla="*/ 32 h 152"/>
                      <a:gd name="T94" fmla="*/ 67 w 158"/>
                      <a:gd name="T95" fmla="*/ 24 h 152"/>
                      <a:gd name="T96" fmla="*/ 67 w 158"/>
                      <a:gd name="T97" fmla="*/ 16 h 152"/>
                      <a:gd name="T98" fmla="*/ 60 w 158"/>
                      <a:gd name="T99" fmla="*/ 16 h 152"/>
                      <a:gd name="T100" fmla="*/ 60 w 158"/>
                      <a:gd name="T101" fmla="*/ 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52">
                        <a:moveTo>
                          <a:pt x="60" y="8"/>
                        </a:moveTo>
                        <a:lnTo>
                          <a:pt x="67" y="0"/>
                        </a:lnTo>
                        <a:lnTo>
                          <a:pt x="75" y="0"/>
                        </a:lnTo>
                        <a:lnTo>
                          <a:pt x="90" y="0"/>
                        </a:lnTo>
                        <a:lnTo>
                          <a:pt x="97" y="0"/>
                        </a:lnTo>
                        <a:lnTo>
                          <a:pt x="112" y="0"/>
                        </a:lnTo>
                        <a:lnTo>
                          <a:pt x="120" y="0"/>
                        </a:lnTo>
                        <a:lnTo>
                          <a:pt x="127" y="0"/>
                        </a:lnTo>
                        <a:lnTo>
                          <a:pt x="127" y="8"/>
                        </a:lnTo>
                        <a:lnTo>
                          <a:pt x="127" y="16"/>
                        </a:lnTo>
                        <a:lnTo>
                          <a:pt x="127" y="24"/>
                        </a:lnTo>
                        <a:lnTo>
                          <a:pt x="127" y="32"/>
                        </a:lnTo>
                        <a:lnTo>
                          <a:pt x="127" y="40"/>
                        </a:lnTo>
                        <a:lnTo>
                          <a:pt x="127" y="48"/>
                        </a:lnTo>
                        <a:lnTo>
                          <a:pt x="127" y="56"/>
                        </a:lnTo>
                        <a:lnTo>
                          <a:pt x="127" y="64"/>
                        </a:lnTo>
                        <a:lnTo>
                          <a:pt x="127" y="72"/>
                        </a:lnTo>
                        <a:lnTo>
                          <a:pt x="127" y="80"/>
                        </a:lnTo>
                        <a:lnTo>
                          <a:pt x="127" y="88"/>
                        </a:lnTo>
                        <a:lnTo>
                          <a:pt x="135" y="96"/>
                        </a:lnTo>
                        <a:lnTo>
                          <a:pt x="135" y="104"/>
                        </a:lnTo>
                        <a:lnTo>
                          <a:pt x="142" y="112"/>
                        </a:lnTo>
                        <a:lnTo>
                          <a:pt x="150" y="128"/>
                        </a:lnTo>
                        <a:lnTo>
                          <a:pt x="157" y="128"/>
                        </a:lnTo>
                        <a:lnTo>
                          <a:pt x="157" y="135"/>
                        </a:lnTo>
                        <a:lnTo>
                          <a:pt x="157" y="143"/>
                        </a:lnTo>
                        <a:lnTo>
                          <a:pt x="135" y="151"/>
                        </a:lnTo>
                        <a:lnTo>
                          <a:pt x="112" y="151"/>
                        </a:lnTo>
                        <a:lnTo>
                          <a:pt x="82" y="151"/>
                        </a:lnTo>
                        <a:lnTo>
                          <a:pt x="60" y="151"/>
                        </a:lnTo>
                        <a:lnTo>
                          <a:pt x="37" y="143"/>
                        </a:lnTo>
                        <a:lnTo>
                          <a:pt x="22" y="143"/>
                        </a:lnTo>
                        <a:lnTo>
                          <a:pt x="15" y="143"/>
                        </a:lnTo>
                        <a:lnTo>
                          <a:pt x="0" y="143"/>
                        </a:lnTo>
                        <a:lnTo>
                          <a:pt x="0" y="120"/>
                        </a:lnTo>
                        <a:lnTo>
                          <a:pt x="7" y="120"/>
                        </a:lnTo>
                        <a:lnTo>
                          <a:pt x="7" y="112"/>
                        </a:lnTo>
                        <a:lnTo>
                          <a:pt x="15" y="112"/>
                        </a:lnTo>
                        <a:lnTo>
                          <a:pt x="30" y="104"/>
                        </a:lnTo>
                        <a:lnTo>
                          <a:pt x="30" y="96"/>
                        </a:lnTo>
                        <a:lnTo>
                          <a:pt x="37" y="88"/>
                        </a:lnTo>
                        <a:lnTo>
                          <a:pt x="45" y="80"/>
                        </a:lnTo>
                        <a:lnTo>
                          <a:pt x="52" y="72"/>
                        </a:lnTo>
                        <a:lnTo>
                          <a:pt x="52" y="56"/>
                        </a:lnTo>
                        <a:lnTo>
                          <a:pt x="60" y="48"/>
                        </a:lnTo>
                        <a:lnTo>
                          <a:pt x="60" y="40"/>
                        </a:lnTo>
                        <a:lnTo>
                          <a:pt x="60" y="32"/>
                        </a:lnTo>
                        <a:lnTo>
                          <a:pt x="67" y="24"/>
                        </a:lnTo>
                        <a:lnTo>
                          <a:pt x="67" y="16"/>
                        </a:lnTo>
                        <a:lnTo>
                          <a:pt x="60" y="16"/>
                        </a:lnTo>
                        <a:lnTo>
                          <a:pt x="60" y="8"/>
                        </a:lnTo>
                      </a:path>
                    </a:pathLst>
                  </a:custGeom>
                  <a:solidFill>
                    <a:srgbClr val="7F7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034" name="Group 10"/>
                <p:cNvGrpSpPr>
                  <a:grpSpLocks/>
                </p:cNvGrpSpPr>
                <p:nvPr/>
              </p:nvGrpSpPr>
              <p:grpSpPr bwMode="auto">
                <a:xfrm>
                  <a:off x="1688" y="1972"/>
                  <a:ext cx="248" cy="191"/>
                  <a:chOff x="1688" y="1972"/>
                  <a:chExt cx="248" cy="191"/>
                </a:xfrm>
              </p:grpSpPr>
              <p:sp>
                <p:nvSpPr>
                  <p:cNvPr id="769035" name="Freeform 11"/>
                  <p:cNvSpPr>
                    <a:spLocks/>
                  </p:cNvSpPr>
                  <p:nvPr/>
                </p:nvSpPr>
                <p:spPr bwMode="auto">
                  <a:xfrm>
                    <a:off x="1688" y="1972"/>
                    <a:ext cx="248" cy="191"/>
                  </a:xfrm>
                  <a:custGeom>
                    <a:avLst/>
                    <a:gdLst>
                      <a:gd name="T0" fmla="*/ 75 w 248"/>
                      <a:gd name="T1" fmla="*/ 8 h 191"/>
                      <a:gd name="T2" fmla="*/ 82 w 248"/>
                      <a:gd name="T3" fmla="*/ 8 h 191"/>
                      <a:gd name="T4" fmla="*/ 97 w 248"/>
                      <a:gd name="T5" fmla="*/ 8 h 191"/>
                      <a:gd name="T6" fmla="*/ 105 w 248"/>
                      <a:gd name="T7" fmla="*/ 0 h 191"/>
                      <a:gd name="T8" fmla="*/ 120 w 248"/>
                      <a:gd name="T9" fmla="*/ 0 h 191"/>
                      <a:gd name="T10" fmla="*/ 135 w 248"/>
                      <a:gd name="T11" fmla="*/ 0 h 191"/>
                      <a:gd name="T12" fmla="*/ 150 w 248"/>
                      <a:gd name="T13" fmla="*/ 0 h 191"/>
                      <a:gd name="T14" fmla="*/ 157 w 248"/>
                      <a:gd name="T15" fmla="*/ 8 h 191"/>
                      <a:gd name="T16" fmla="*/ 165 w 248"/>
                      <a:gd name="T17" fmla="*/ 8 h 191"/>
                      <a:gd name="T18" fmla="*/ 180 w 248"/>
                      <a:gd name="T19" fmla="*/ 8 h 191"/>
                      <a:gd name="T20" fmla="*/ 180 w 248"/>
                      <a:gd name="T21" fmla="*/ 24 h 191"/>
                      <a:gd name="T22" fmla="*/ 180 w 248"/>
                      <a:gd name="T23" fmla="*/ 31 h 191"/>
                      <a:gd name="T24" fmla="*/ 180 w 248"/>
                      <a:gd name="T25" fmla="*/ 39 h 191"/>
                      <a:gd name="T26" fmla="*/ 180 w 248"/>
                      <a:gd name="T27" fmla="*/ 47 h 191"/>
                      <a:gd name="T28" fmla="*/ 180 w 248"/>
                      <a:gd name="T29" fmla="*/ 55 h 191"/>
                      <a:gd name="T30" fmla="*/ 180 w 248"/>
                      <a:gd name="T31" fmla="*/ 63 h 191"/>
                      <a:gd name="T32" fmla="*/ 180 w 248"/>
                      <a:gd name="T33" fmla="*/ 71 h 191"/>
                      <a:gd name="T34" fmla="*/ 187 w 248"/>
                      <a:gd name="T35" fmla="*/ 71 h 191"/>
                      <a:gd name="T36" fmla="*/ 187 w 248"/>
                      <a:gd name="T37" fmla="*/ 79 h 191"/>
                      <a:gd name="T38" fmla="*/ 187 w 248"/>
                      <a:gd name="T39" fmla="*/ 87 h 191"/>
                      <a:gd name="T40" fmla="*/ 195 w 248"/>
                      <a:gd name="T41" fmla="*/ 87 h 191"/>
                      <a:gd name="T42" fmla="*/ 195 w 248"/>
                      <a:gd name="T43" fmla="*/ 95 h 191"/>
                      <a:gd name="T44" fmla="*/ 202 w 248"/>
                      <a:gd name="T45" fmla="*/ 103 h 191"/>
                      <a:gd name="T46" fmla="*/ 210 w 248"/>
                      <a:gd name="T47" fmla="*/ 119 h 191"/>
                      <a:gd name="T48" fmla="*/ 225 w 248"/>
                      <a:gd name="T49" fmla="*/ 127 h 191"/>
                      <a:gd name="T50" fmla="*/ 232 w 248"/>
                      <a:gd name="T51" fmla="*/ 143 h 191"/>
                      <a:gd name="T52" fmla="*/ 240 w 248"/>
                      <a:gd name="T53" fmla="*/ 151 h 191"/>
                      <a:gd name="T54" fmla="*/ 247 w 248"/>
                      <a:gd name="T55" fmla="*/ 159 h 191"/>
                      <a:gd name="T56" fmla="*/ 247 w 248"/>
                      <a:gd name="T57" fmla="*/ 182 h 191"/>
                      <a:gd name="T58" fmla="*/ 232 w 248"/>
                      <a:gd name="T59" fmla="*/ 182 h 191"/>
                      <a:gd name="T60" fmla="*/ 217 w 248"/>
                      <a:gd name="T61" fmla="*/ 182 h 191"/>
                      <a:gd name="T62" fmla="*/ 195 w 248"/>
                      <a:gd name="T63" fmla="*/ 182 h 191"/>
                      <a:gd name="T64" fmla="*/ 165 w 248"/>
                      <a:gd name="T65" fmla="*/ 190 h 191"/>
                      <a:gd name="T66" fmla="*/ 135 w 248"/>
                      <a:gd name="T67" fmla="*/ 190 h 191"/>
                      <a:gd name="T68" fmla="*/ 105 w 248"/>
                      <a:gd name="T69" fmla="*/ 190 h 191"/>
                      <a:gd name="T70" fmla="*/ 75 w 248"/>
                      <a:gd name="T71" fmla="*/ 182 h 191"/>
                      <a:gd name="T72" fmla="*/ 45 w 248"/>
                      <a:gd name="T73" fmla="*/ 182 h 191"/>
                      <a:gd name="T74" fmla="*/ 30 w 248"/>
                      <a:gd name="T75" fmla="*/ 182 h 191"/>
                      <a:gd name="T76" fmla="*/ 15 w 248"/>
                      <a:gd name="T77" fmla="*/ 182 h 191"/>
                      <a:gd name="T78" fmla="*/ 0 w 248"/>
                      <a:gd name="T79" fmla="*/ 174 h 191"/>
                      <a:gd name="T80" fmla="*/ 0 w 248"/>
                      <a:gd name="T81" fmla="*/ 159 h 191"/>
                      <a:gd name="T82" fmla="*/ 7 w 248"/>
                      <a:gd name="T83" fmla="*/ 151 h 191"/>
                      <a:gd name="T84" fmla="*/ 15 w 248"/>
                      <a:gd name="T85" fmla="*/ 143 h 191"/>
                      <a:gd name="T86" fmla="*/ 22 w 248"/>
                      <a:gd name="T87" fmla="*/ 135 h 191"/>
                      <a:gd name="T88" fmla="*/ 30 w 248"/>
                      <a:gd name="T89" fmla="*/ 127 h 191"/>
                      <a:gd name="T90" fmla="*/ 37 w 248"/>
                      <a:gd name="T91" fmla="*/ 119 h 191"/>
                      <a:gd name="T92" fmla="*/ 45 w 248"/>
                      <a:gd name="T93" fmla="*/ 111 h 191"/>
                      <a:gd name="T94" fmla="*/ 52 w 248"/>
                      <a:gd name="T95" fmla="*/ 103 h 191"/>
                      <a:gd name="T96" fmla="*/ 60 w 248"/>
                      <a:gd name="T97" fmla="*/ 87 h 191"/>
                      <a:gd name="T98" fmla="*/ 67 w 248"/>
                      <a:gd name="T99" fmla="*/ 79 h 191"/>
                      <a:gd name="T100" fmla="*/ 75 w 248"/>
                      <a:gd name="T101" fmla="*/ 63 h 191"/>
                      <a:gd name="T102" fmla="*/ 75 w 248"/>
                      <a:gd name="T103" fmla="*/ 55 h 191"/>
                      <a:gd name="T104" fmla="*/ 75 w 248"/>
                      <a:gd name="T105" fmla="*/ 47 h 191"/>
                      <a:gd name="T106" fmla="*/ 75 w 248"/>
                      <a:gd name="T107" fmla="*/ 39 h 191"/>
                      <a:gd name="T108" fmla="*/ 75 w 248"/>
                      <a:gd name="T109" fmla="*/ 24 h 191"/>
                      <a:gd name="T110" fmla="*/ 75 w 248"/>
                      <a:gd name="T111" fmla="*/ 16 h 191"/>
                      <a:gd name="T112" fmla="*/ 75 w 248"/>
                      <a:gd name="T113" fmla="*/ 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191">
                        <a:moveTo>
                          <a:pt x="75" y="8"/>
                        </a:moveTo>
                        <a:lnTo>
                          <a:pt x="82" y="8"/>
                        </a:lnTo>
                        <a:lnTo>
                          <a:pt x="97" y="8"/>
                        </a:lnTo>
                        <a:lnTo>
                          <a:pt x="105" y="0"/>
                        </a:lnTo>
                        <a:lnTo>
                          <a:pt x="120" y="0"/>
                        </a:lnTo>
                        <a:lnTo>
                          <a:pt x="135" y="0"/>
                        </a:lnTo>
                        <a:lnTo>
                          <a:pt x="150" y="0"/>
                        </a:lnTo>
                        <a:lnTo>
                          <a:pt x="157" y="8"/>
                        </a:lnTo>
                        <a:lnTo>
                          <a:pt x="165" y="8"/>
                        </a:lnTo>
                        <a:lnTo>
                          <a:pt x="180" y="8"/>
                        </a:lnTo>
                        <a:lnTo>
                          <a:pt x="180" y="24"/>
                        </a:lnTo>
                        <a:lnTo>
                          <a:pt x="180" y="31"/>
                        </a:lnTo>
                        <a:lnTo>
                          <a:pt x="180" y="39"/>
                        </a:lnTo>
                        <a:lnTo>
                          <a:pt x="180" y="47"/>
                        </a:lnTo>
                        <a:lnTo>
                          <a:pt x="180" y="55"/>
                        </a:lnTo>
                        <a:lnTo>
                          <a:pt x="180" y="63"/>
                        </a:lnTo>
                        <a:lnTo>
                          <a:pt x="180" y="71"/>
                        </a:lnTo>
                        <a:lnTo>
                          <a:pt x="187" y="71"/>
                        </a:lnTo>
                        <a:lnTo>
                          <a:pt x="187" y="79"/>
                        </a:lnTo>
                        <a:lnTo>
                          <a:pt x="187" y="87"/>
                        </a:lnTo>
                        <a:lnTo>
                          <a:pt x="195" y="87"/>
                        </a:lnTo>
                        <a:lnTo>
                          <a:pt x="195" y="95"/>
                        </a:lnTo>
                        <a:lnTo>
                          <a:pt x="202" y="103"/>
                        </a:lnTo>
                        <a:lnTo>
                          <a:pt x="210" y="119"/>
                        </a:lnTo>
                        <a:lnTo>
                          <a:pt x="225" y="127"/>
                        </a:lnTo>
                        <a:lnTo>
                          <a:pt x="232" y="143"/>
                        </a:lnTo>
                        <a:lnTo>
                          <a:pt x="240" y="151"/>
                        </a:lnTo>
                        <a:lnTo>
                          <a:pt x="247" y="159"/>
                        </a:lnTo>
                        <a:lnTo>
                          <a:pt x="247" y="182"/>
                        </a:lnTo>
                        <a:lnTo>
                          <a:pt x="232" y="182"/>
                        </a:lnTo>
                        <a:lnTo>
                          <a:pt x="217" y="182"/>
                        </a:lnTo>
                        <a:lnTo>
                          <a:pt x="195" y="182"/>
                        </a:lnTo>
                        <a:lnTo>
                          <a:pt x="165" y="190"/>
                        </a:lnTo>
                        <a:lnTo>
                          <a:pt x="135" y="190"/>
                        </a:lnTo>
                        <a:lnTo>
                          <a:pt x="105" y="190"/>
                        </a:lnTo>
                        <a:lnTo>
                          <a:pt x="75" y="182"/>
                        </a:lnTo>
                        <a:lnTo>
                          <a:pt x="45" y="182"/>
                        </a:lnTo>
                        <a:lnTo>
                          <a:pt x="30" y="182"/>
                        </a:lnTo>
                        <a:lnTo>
                          <a:pt x="15" y="182"/>
                        </a:lnTo>
                        <a:lnTo>
                          <a:pt x="0" y="174"/>
                        </a:lnTo>
                        <a:lnTo>
                          <a:pt x="0" y="159"/>
                        </a:lnTo>
                        <a:lnTo>
                          <a:pt x="7" y="151"/>
                        </a:lnTo>
                        <a:lnTo>
                          <a:pt x="15" y="143"/>
                        </a:lnTo>
                        <a:lnTo>
                          <a:pt x="22" y="135"/>
                        </a:lnTo>
                        <a:lnTo>
                          <a:pt x="30" y="127"/>
                        </a:lnTo>
                        <a:lnTo>
                          <a:pt x="37" y="119"/>
                        </a:lnTo>
                        <a:lnTo>
                          <a:pt x="45" y="111"/>
                        </a:lnTo>
                        <a:lnTo>
                          <a:pt x="52" y="103"/>
                        </a:lnTo>
                        <a:lnTo>
                          <a:pt x="60" y="87"/>
                        </a:lnTo>
                        <a:lnTo>
                          <a:pt x="67" y="79"/>
                        </a:lnTo>
                        <a:lnTo>
                          <a:pt x="75" y="63"/>
                        </a:lnTo>
                        <a:lnTo>
                          <a:pt x="75" y="55"/>
                        </a:lnTo>
                        <a:lnTo>
                          <a:pt x="75" y="47"/>
                        </a:lnTo>
                        <a:lnTo>
                          <a:pt x="75" y="39"/>
                        </a:lnTo>
                        <a:lnTo>
                          <a:pt x="75" y="24"/>
                        </a:lnTo>
                        <a:lnTo>
                          <a:pt x="75" y="16"/>
                        </a:lnTo>
                        <a:lnTo>
                          <a:pt x="75" y="8"/>
                        </a:lnTo>
                      </a:path>
                    </a:pathLst>
                  </a:custGeom>
                  <a:solidFill>
                    <a:srgbClr val="BFB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36" name="Freeform 12"/>
                  <p:cNvSpPr>
                    <a:spLocks/>
                  </p:cNvSpPr>
                  <p:nvPr/>
                </p:nvSpPr>
                <p:spPr bwMode="auto">
                  <a:xfrm>
                    <a:off x="1688" y="1972"/>
                    <a:ext cx="196" cy="191"/>
                  </a:xfrm>
                  <a:custGeom>
                    <a:avLst/>
                    <a:gdLst>
                      <a:gd name="T0" fmla="*/ 75 w 196"/>
                      <a:gd name="T1" fmla="*/ 8 h 191"/>
                      <a:gd name="T2" fmla="*/ 83 w 196"/>
                      <a:gd name="T3" fmla="*/ 8 h 191"/>
                      <a:gd name="T4" fmla="*/ 98 w 196"/>
                      <a:gd name="T5" fmla="*/ 8 h 191"/>
                      <a:gd name="T6" fmla="*/ 105 w 196"/>
                      <a:gd name="T7" fmla="*/ 0 h 191"/>
                      <a:gd name="T8" fmla="*/ 120 w 196"/>
                      <a:gd name="T9" fmla="*/ 0 h 191"/>
                      <a:gd name="T10" fmla="*/ 135 w 196"/>
                      <a:gd name="T11" fmla="*/ 0 h 191"/>
                      <a:gd name="T12" fmla="*/ 150 w 196"/>
                      <a:gd name="T13" fmla="*/ 0 h 191"/>
                      <a:gd name="T14" fmla="*/ 158 w 196"/>
                      <a:gd name="T15" fmla="*/ 8 h 191"/>
                      <a:gd name="T16" fmla="*/ 158 w 196"/>
                      <a:gd name="T17" fmla="*/ 16 h 191"/>
                      <a:gd name="T18" fmla="*/ 158 w 196"/>
                      <a:gd name="T19" fmla="*/ 24 h 191"/>
                      <a:gd name="T20" fmla="*/ 158 w 196"/>
                      <a:gd name="T21" fmla="*/ 31 h 191"/>
                      <a:gd name="T22" fmla="*/ 158 w 196"/>
                      <a:gd name="T23" fmla="*/ 39 h 191"/>
                      <a:gd name="T24" fmla="*/ 158 w 196"/>
                      <a:gd name="T25" fmla="*/ 47 h 191"/>
                      <a:gd name="T26" fmla="*/ 158 w 196"/>
                      <a:gd name="T27" fmla="*/ 63 h 191"/>
                      <a:gd name="T28" fmla="*/ 158 w 196"/>
                      <a:gd name="T29" fmla="*/ 71 h 191"/>
                      <a:gd name="T30" fmla="*/ 158 w 196"/>
                      <a:gd name="T31" fmla="*/ 79 h 191"/>
                      <a:gd name="T32" fmla="*/ 158 w 196"/>
                      <a:gd name="T33" fmla="*/ 87 h 191"/>
                      <a:gd name="T34" fmla="*/ 158 w 196"/>
                      <a:gd name="T35" fmla="*/ 95 h 191"/>
                      <a:gd name="T36" fmla="*/ 158 w 196"/>
                      <a:gd name="T37" fmla="*/ 103 h 191"/>
                      <a:gd name="T38" fmla="*/ 158 w 196"/>
                      <a:gd name="T39" fmla="*/ 111 h 191"/>
                      <a:gd name="T40" fmla="*/ 165 w 196"/>
                      <a:gd name="T41" fmla="*/ 111 h 191"/>
                      <a:gd name="T42" fmla="*/ 165 w 196"/>
                      <a:gd name="T43" fmla="*/ 119 h 191"/>
                      <a:gd name="T44" fmla="*/ 165 w 196"/>
                      <a:gd name="T45" fmla="*/ 127 h 191"/>
                      <a:gd name="T46" fmla="*/ 173 w 196"/>
                      <a:gd name="T47" fmla="*/ 135 h 191"/>
                      <a:gd name="T48" fmla="*/ 180 w 196"/>
                      <a:gd name="T49" fmla="*/ 143 h 191"/>
                      <a:gd name="T50" fmla="*/ 188 w 196"/>
                      <a:gd name="T51" fmla="*/ 159 h 191"/>
                      <a:gd name="T52" fmla="*/ 188 w 196"/>
                      <a:gd name="T53" fmla="*/ 166 h 191"/>
                      <a:gd name="T54" fmla="*/ 195 w 196"/>
                      <a:gd name="T55" fmla="*/ 166 h 191"/>
                      <a:gd name="T56" fmla="*/ 195 w 196"/>
                      <a:gd name="T57" fmla="*/ 182 h 191"/>
                      <a:gd name="T58" fmla="*/ 165 w 196"/>
                      <a:gd name="T59" fmla="*/ 190 h 191"/>
                      <a:gd name="T60" fmla="*/ 135 w 196"/>
                      <a:gd name="T61" fmla="*/ 190 h 191"/>
                      <a:gd name="T62" fmla="*/ 105 w 196"/>
                      <a:gd name="T63" fmla="*/ 190 h 191"/>
                      <a:gd name="T64" fmla="*/ 75 w 196"/>
                      <a:gd name="T65" fmla="*/ 182 h 191"/>
                      <a:gd name="T66" fmla="*/ 45 w 196"/>
                      <a:gd name="T67" fmla="*/ 182 h 191"/>
                      <a:gd name="T68" fmla="*/ 30 w 196"/>
                      <a:gd name="T69" fmla="*/ 182 h 191"/>
                      <a:gd name="T70" fmla="*/ 15 w 196"/>
                      <a:gd name="T71" fmla="*/ 182 h 191"/>
                      <a:gd name="T72" fmla="*/ 0 w 196"/>
                      <a:gd name="T73" fmla="*/ 174 h 191"/>
                      <a:gd name="T74" fmla="*/ 0 w 196"/>
                      <a:gd name="T75" fmla="*/ 159 h 191"/>
                      <a:gd name="T76" fmla="*/ 8 w 196"/>
                      <a:gd name="T77" fmla="*/ 151 h 191"/>
                      <a:gd name="T78" fmla="*/ 15 w 196"/>
                      <a:gd name="T79" fmla="*/ 143 h 191"/>
                      <a:gd name="T80" fmla="*/ 23 w 196"/>
                      <a:gd name="T81" fmla="*/ 135 h 191"/>
                      <a:gd name="T82" fmla="*/ 30 w 196"/>
                      <a:gd name="T83" fmla="*/ 127 h 191"/>
                      <a:gd name="T84" fmla="*/ 38 w 196"/>
                      <a:gd name="T85" fmla="*/ 119 h 191"/>
                      <a:gd name="T86" fmla="*/ 45 w 196"/>
                      <a:gd name="T87" fmla="*/ 111 h 191"/>
                      <a:gd name="T88" fmla="*/ 53 w 196"/>
                      <a:gd name="T89" fmla="*/ 103 h 191"/>
                      <a:gd name="T90" fmla="*/ 60 w 196"/>
                      <a:gd name="T91" fmla="*/ 87 h 191"/>
                      <a:gd name="T92" fmla="*/ 68 w 196"/>
                      <a:gd name="T93" fmla="*/ 79 h 191"/>
                      <a:gd name="T94" fmla="*/ 75 w 196"/>
                      <a:gd name="T95" fmla="*/ 63 h 191"/>
                      <a:gd name="T96" fmla="*/ 75 w 196"/>
                      <a:gd name="T97" fmla="*/ 55 h 191"/>
                      <a:gd name="T98" fmla="*/ 75 w 196"/>
                      <a:gd name="T99" fmla="*/ 47 h 191"/>
                      <a:gd name="T100" fmla="*/ 75 w 196"/>
                      <a:gd name="T101" fmla="*/ 39 h 191"/>
                      <a:gd name="T102" fmla="*/ 75 w 196"/>
                      <a:gd name="T103" fmla="*/ 24 h 191"/>
                      <a:gd name="T104" fmla="*/ 75 w 196"/>
                      <a:gd name="T105" fmla="*/ 16 h 191"/>
                      <a:gd name="T106" fmla="*/ 75 w 196"/>
                      <a:gd name="T107" fmla="*/ 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191">
                        <a:moveTo>
                          <a:pt x="75" y="8"/>
                        </a:moveTo>
                        <a:lnTo>
                          <a:pt x="83" y="8"/>
                        </a:lnTo>
                        <a:lnTo>
                          <a:pt x="98" y="8"/>
                        </a:lnTo>
                        <a:lnTo>
                          <a:pt x="105" y="0"/>
                        </a:lnTo>
                        <a:lnTo>
                          <a:pt x="120" y="0"/>
                        </a:lnTo>
                        <a:lnTo>
                          <a:pt x="135" y="0"/>
                        </a:lnTo>
                        <a:lnTo>
                          <a:pt x="150" y="0"/>
                        </a:lnTo>
                        <a:lnTo>
                          <a:pt x="158" y="8"/>
                        </a:lnTo>
                        <a:lnTo>
                          <a:pt x="158" y="16"/>
                        </a:lnTo>
                        <a:lnTo>
                          <a:pt x="158" y="24"/>
                        </a:lnTo>
                        <a:lnTo>
                          <a:pt x="158" y="31"/>
                        </a:lnTo>
                        <a:lnTo>
                          <a:pt x="158" y="39"/>
                        </a:lnTo>
                        <a:lnTo>
                          <a:pt x="158" y="47"/>
                        </a:lnTo>
                        <a:lnTo>
                          <a:pt x="158" y="63"/>
                        </a:lnTo>
                        <a:lnTo>
                          <a:pt x="158" y="71"/>
                        </a:lnTo>
                        <a:lnTo>
                          <a:pt x="158" y="79"/>
                        </a:lnTo>
                        <a:lnTo>
                          <a:pt x="158" y="87"/>
                        </a:lnTo>
                        <a:lnTo>
                          <a:pt x="158" y="95"/>
                        </a:lnTo>
                        <a:lnTo>
                          <a:pt x="158" y="103"/>
                        </a:lnTo>
                        <a:lnTo>
                          <a:pt x="158" y="111"/>
                        </a:lnTo>
                        <a:lnTo>
                          <a:pt x="165" y="111"/>
                        </a:lnTo>
                        <a:lnTo>
                          <a:pt x="165" y="119"/>
                        </a:lnTo>
                        <a:lnTo>
                          <a:pt x="165" y="127"/>
                        </a:lnTo>
                        <a:lnTo>
                          <a:pt x="173" y="135"/>
                        </a:lnTo>
                        <a:lnTo>
                          <a:pt x="180" y="143"/>
                        </a:lnTo>
                        <a:lnTo>
                          <a:pt x="188" y="159"/>
                        </a:lnTo>
                        <a:lnTo>
                          <a:pt x="188" y="166"/>
                        </a:lnTo>
                        <a:lnTo>
                          <a:pt x="195" y="166"/>
                        </a:lnTo>
                        <a:lnTo>
                          <a:pt x="195" y="182"/>
                        </a:lnTo>
                        <a:lnTo>
                          <a:pt x="165" y="190"/>
                        </a:lnTo>
                        <a:lnTo>
                          <a:pt x="135" y="190"/>
                        </a:lnTo>
                        <a:lnTo>
                          <a:pt x="105" y="190"/>
                        </a:lnTo>
                        <a:lnTo>
                          <a:pt x="75" y="182"/>
                        </a:lnTo>
                        <a:lnTo>
                          <a:pt x="45" y="182"/>
                        </a:lnTo>
                        <a:lnTo>
                          <a:pt x="30" y="182"/>
                        </a:lnTo>
                        <a:lnTo>
                          <a:pt x="15" y="182"/>
                        </a:lnTo>
                        <a:lnTo>
                          <a:pt x="0" y="174"/>
                        </a:lnTo>
                        <a:lnTo>
                          <a:pt x="0" y="159"/>
                        </a:lnTo>
                        <a:lnTo>
                          <a:pt x="8" y="151"/>
                        </a:lnTo>
                        <a:lnTo>
                          <a:pt x="15" y="143"/>
                        </a:lnTo>
                        <a:lnTo>
                          <a:pt x="23" y="135"/>
                        </a:lnTo>
                        <a:lnTo>
                          <a:pt x="30" y="127"/>
                        </a:lnTo>
                        <a:lnTo>
                          <a:pt x="38" y="119"/>
                        </a:lnTo>
                        <a:lnTo>
                          <a:pt x="45" y="111"/>
                        </a:lnTo>
                        <a:lnTo>
                          <a:pt x="53" y="103"/>
                        </a:lnTo>
                        <a:lnTo>
                          <a:pt x="60" y="87"/>
                        </a:lnTo>
                        <a:lnTo>
                          <a:pt x="68" y="79"/>
                        </a:lnTo>
                        <a:lnTo>
                          <a:pt x="75" y="63"/>
                        </a:lnTo>
                        <a:lnTo>
                          <a:pt x="75" y="55"/>
                        </a:lnTo>
                        <a:lnTo>
                          <a:pt x="75" y="47"/>
                        </a:lnTo>
                        <a:lnTo>
                          <a:pt x="75" y="39"/>
                        </a:lnTo>
                        <a:lnTo>
                          <a:pt x="75" y="24"/>
                        </a:lnTo>
                        <a:lnTo>
                          <a:pt x="75" y="16"/>
                        </a:lnTo>
                        <a:lnTo>
                          <a:pt x="75" y="8"/>
                        </a:lnTo>
                      </a:path>
                    </a:pathLst>
                  </a:custGeom>
                  <a:solidFill>
                    <a:srgbClr val="7F7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037" name="Group 13"/>
                <p:cNvGrpSpPr>
                  <a:grpSpLocks/>
                </p:cNvGrpSpPr>
                <p:nvPr/>
              </p:nvGrpSpPr>
              <p:grpSpPr bwMode="auto">
                <a:xfrm>
                  <a:off x="1457" y="1948"/>
                  <a:ext cx="292" cy="223"/>
                  <a:chOff x="1457" y="1948"/>
                  <a:chExt cx="292" cy="223"/>
                </a:xfrm>
              </p:grpSpPr>
              <p:sp>
                <p:nvSpPr>
                  <p:cNvPr id="769038" name="Freeform 14"/>
                  <p:cNvSpPr>
                    <a:spLocks/>
                  </p:cNvSpPr>
                  <p:nvPr/>
                </p:nvSpPr>
                <p:spPr bwMode="auto">
                  <a:xfrm>
                    <a:off x="1457" y="1948"/>
                    <a:ext cx="292" cy="223"/>
                  </a:xfrm>
                  <a:custGeom>
                    <a:avLst/>
                    <a:gdLst>
                      <a:gd name="T0" fmla="*/ 89 w 292"/>
                      <a:gd name="T1" fmla="*/ 8 h 223"/>
                      <a:gd name="T2" fmla="*/ 96 w 292"/>
                      <a:gd name="T3" fmla="*/ 8 h 223"/>
                      <a:gd name="T4" fmla="*/ 111 w 292"/>
                      <a:gd name="T5" fmla="*/ 0 h 223"/>
                      <a:gd name="T6" fmla="*/ 126 w 292"/>
                      <a:gd name="T7" fmla="*/ 0 h 223"/>
                      <a:gd name="T8" fmla="*/ 149 w 292"/>
                      <a:gd name="T9" fmla="*/ 0 h 223"/>
                      <a:gd name="T10" fmla="*/ 164 w 292"/>
                      <a:gd name="T11" fmla="*/ 0 h 223"/>
                      <a:gd name="T12" fmla="*/ 179 w 292"/>
                      <a:gd name="T13" fmla="*/ 0 h 223"/>
                      <a:gd name="T14" fmla="*/ 186 w 292"/>
                      <a:gd name="T15" fmla="*/ 0 h 223"/>
                      <a:gd name="T16" fmla="*/ 201 w 292"/>
                      <a:gd name="T17" fmla="*/ 8 h 223"/>
                      <a:gd name="T18" fmla="*/ 209 w 292"/>
                      <a:gd name="T19" fmla="*/ 8 h 223"/>
                      <a:gd name="T20" fmla="*/ 216 w 292"/>
                      <a:gd name="T21" fmla="*/ 8 h 223"/>
                      <a:gd name="T22" fmla="*/ 216 w 292"/>
                      <a:gd name="T23" fmla="*/ 24 h 223"/>
                      <a:gd name="T24" fmla="*/ 209 w 292"/>
                      <a:gd name="T25" fmla="*/ 32 h 223"/>
                      <a:gd name="T26" fmla="*/ 209 w 292"/>
                      <a:gd name="T27" fmla="*/ 48 h 223"/>
                      <a:gd name="T28" fmla="*/ 209 w 292"/>
                      <a:gd name="T29" fmla="*/ 55 h 223"/>
                      <a:gd name="T30" fmla="*/ 216 w 292"/>
                      <a:gd name="T31" fmla="*/ 63 h 223"/>
                      <a:gd name="T32" fmla="*/ 216 w 292"/>
                      <a:gd name="T33" fmla="*/ 71 h 223"/>
                      <a:gd name="T34" fmla="*/ 216 w 292"/>
                      <a:gd name="T35" fmla="*/ 79 h 223"/>
                      <a:gd name="T36" fmla="*/ 216 w 292"/>
                      <a:gd name="T37" fmla="*/ 87 h 223"/>
                      <a:gd name="T38" fmla="*/ 224 w 292"/>
                      <a:gd name="T39" fmla="*/ 95 h 223"/>
                      <a:gd name="T40" fmla="*/ 231 w 292"/>
                      <a:gd name="T41" fmla="*/ 103 h 223"/>
                      <a:gd name="T42" fmla="*/ 231 w 292"/>
                      <a:gd name="T43" fmla="*/ 111 h 223"/>
                      <a:gd name="T44" fmla="*/ 239 w 292"/>
                      <a:gd name="T45" fmla="*/ 119 h 223"/>
                      <a:gd name="T46" fmla="*/ 254 w 292"/>
                      <a:gd name="T47" fmla="*/ 135 h 223"/>
                      <a:gd name="T48" fmla="*/ 261 w 292"/>
                      <a:gd name="T49" fmla="*/ 151 h 223"/>
                      <a:gd name="T50" fmla="*/ 276 w 292"/>
                      <a:gd name="T51" fmla="*/ 167 h 223"/>
                      <a:gd name="T52" fmla="*/ 284 w 292"/>
                      <a:gd name="T53" fmla="*/ 175 h 223"/>
                      <a:gd name="T54" fmla="*/ 291 w 292"/>
                      <a:gd name="T55" fmla="*/ 183 h 223"/>
                      <a:gd name="T56" fmla="*/ 291 w 292"/>
                      <a:gd name="T57" fmla="*/ 206 h 223"/>
                      <a:gd name="T58" fmla="*/ 276 w 292"/>
                      <a:gd name="T59" fmla="*/ 214 h 223"/>
                      <a:gd name="T60" fmla="*/ 254 w 292"/>
                      <a:gd name="T61" fmla="*/ 214 h 223"/>
                      <a:gd name="T62" fmla="*/ 231 w 292"/>
                      <a:gd name="T63" fmla="*/ 214 h 223"/>
                      <a:gd name="T64" fmla="*/ 201 w 292"/>
                      <a:gd name="T65" fmla="*/ 222 h 223"/>
                      <a:gd name="T66" fmla="*/ 164 w 292"/>
                      <a:gd name="T67" fmla="*/ 222 h 223"/>
                      <a:gd name="T68" fmla="*/ 126 w 292"/>
                      <a:gd name="T69" fmla="*/ 222 h 223"/>
                      <a:gd name="T70" fmla="*/ 89 w 292"/>
                      <a:gd name="T71" fmla="*/ 214 h 223"/>
                      <a:gd name="T72" fmla="*/ 52 w 292"/>
                      <a:gd name="T73" fmla="*/ 214 h 223"/>
                      <a:gd name="T74" fmla="*/ 30 w 292"/>
                      <a:gd name="T75" fmla="*/ 214 h 223"/>
                      <a:gd name="T76" fmla="*/ 15 w 292"/>
                      <a:gd name="T77" fmla="*/ 214 h 223"/>
                      <a:gd name="T78" fmla="*/ 0 w 292"/>
                      <a:gd name="T79" fmla="*/ 206 h 223"/>
                      <a:gd name="T80" fmla="*/ 0 w 292"/>
                      <a:gd name="T81" fmla="*/ 183 h 223"/>
                      <a:gd name="T82" fmla="*/ 7 w 292"/>
                      <a:gd name="T83" fmla="*/ 175 h 223"/>
                      <a:gd name="T84" fmla="*/ 15 w 292"/>
                      <a:gd name="T85" fmla="*/ 167 h 223"/>
                      <a:gd name="T86" fmla="*/ 22 w 292"/>
                      <a:gd name="T87" fmla="*/ 159 h 223"/>
                      <a:gd name="T88" fmla="*/ 37 w 292"/>
                      <a:gd name="T89" fmla="*/ 151 h 223"/>
                      <a:gd name="T90" fmla="*/ 45 w 292"/>
                      <a:gd name="T91" fmla="*/ 135 h 223"/>
                      <a:gd name="T92" fmla="*/ 52 w 292"/>
                      <a:gd name="T93" fmla="*/ 127 h 223"/>
                      <a:gd name="T94" fmla="*/ 67 w 292"/>
                      <a:gd name="T95" fmla="*/ 119 h 223"/>
                      <a:gd name="T96" fmla="*/ 75 w 292"/>
                      <a:gd name="T97" fmla="*/ 103 h 223"/>
                      <a:gd name="T98" fmla="*/ 82 w 292"/>
                      <a:gd name="T99" fmla="*/ 87 h 223"/>
                      <a:gd name="T100" fmla="*/ 89 w 292"/>
                      <a:gd name="T101" fmla="*/ 79 h 223"/>
                      <a:gd name="T102" fmla="*/ 89 w 292"/>
                      <a:gd name="T103" fmla="*/ 63 h 223"/>
                      <a:gd name="T104" fmla="*/ 89 w 292"/>
                      <a:gd name="T105" fmla="*/ 55 h 223"/>
                      <a:gd name="T106" fmla="*/ 96 w 292"/>
                      <a:gd name="T107" fmla="*/ 40 h 223"/>
                      <a:gd name="T108" fmla="*/ 96 w 292"/>
                      <a:gd name="T109" fmla="*/ 32 h 223"/>
                      <a:gd name="T110" fmla="*/ 89 w 292"/>
                      <a:gd name="T111" fmla="*/ 24 h 223"/>
                      <a:gd name="T112" fmla="*/ 89 w 292"/>
                      <a:gd name="T113" fmla="*/ 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2" h="223">
                        <a:moveTo>
                          <a:pt x="89" y="8"/>
                        </a:moveTo>
                        <a:lnTo>
                          <a:pt x="96" y="8"/>
                        </a:lnTo>
                        <a:lnTo>
                          <a:pt x="111" y="0"/>
                        </a:lnTo>
                        <a:lnTo>
                          <a:pt x="126" y="0"/>
                        </a:lnTo>
                        <a:lnTo>
                          <a:pt x="149" y="0"/>
                        </a:lnTo>
                        <a:lnTo>
                          <a:pt x="164" y="0"/>
                        </a:lnTo>
                        <a:lnTo>
                          <a:pt x="179" y="0"/>
                        </a:lnTo>
                        <a:lnTo>
                          <a:pt x="186" y="0"/>
                        </a:lnTo>
                        <a:lnTo>
                          <a:pt x="201" y="8"/>
                        </a:lnTo>
                        <a:lnTo>
                          <a:pt x="209" y="8"/>
                        </a:lnTo>
                        <a:lnTo>
                          <a:pt x="216" y="8"/>
                        </a:lnTo>
                        <a:lnTo>
                          <a:pt x="216" y="24"/>
                        </a:lnTo>
                        <a:lnTo>
                          <a:pt x="209" y="32"/>
                        </a:lnTo>
                        <a:lnTo>
                          <a:pt x="209" y="48"/>
                        </a:lnTo>
                        <a:lnTo>
                          <a:pt x="209" y="55"/>
                        </a:lnTo>
                        <a:lnTo>
                          <a:pt x="216" y="63"/>
                        </a:lnTo>
                        <a:lnTo>
                          <a:pt x="216" y="71"/>
                        </a:lnTo>
                        <a:lnTo>
                          <a:pt x="216" y="79"/>
                        </a:lnTo>
                        <a:lnTo>
                          <a:pt x="216" y="87"/>
                        </a:lnTo>
                        <a:lnTo>
                          <a:pt x="224" y="95"/>
                        </a:lnTo>
                        <a:lnTo>
                          <a:pt x="231" y="103"/>
                        </a:lnTo>
                        <a:lnTo>
                          <a:pt x="231" y="111"/>
                        </a:lnTo>
                        <a:lnTo>
                          <a:pt x="239" y="119"/>
                        </a:lnTo>
                        <a:lnTo>
                          <a:pt x="254" y="135"/>
                        </a:lnTo>
                        <a:lnTo>
                          <a:pt x="261" y="151"/>
                        </a:lnTo>
                        <a:lnTo>
                          <a:pt x="276" y="167"/>
                        </a:lnTo>
                        <a:lnTo>
                          <a:pt x="284" y="175"/>
                        </a:lnTo>
                        <a:lnTo>
                          <a:pt x="291" y="183"/>
                        </a:lnTo>
                        <a:lnTo>
                          <a:pt x="291" y="206"/>
                        </a:lnTo>
                        <a:lnTo>
                          <a:pt x="276" y="214"/>
                        </a:lnTo>
                        <a:lnTo>
                          <a:pt x="254" y="214"/>
                        </a:lnTo>
                        <a:lnTo>
                          <a:pt x="231" y="214"/>
                        </a:lnTo>
                        <a:lnTo>
                          <a:pt x="201" y="222"/>
                        </a:lnTo>
                        <a:lnTo>
                          <a:pt x="164" y="222"/>
                        </a:lnTo>
                        <a:lnTo>
                          <a:pt x="126" y="222"/>
                        </a:lnTo>
                        <a:lnTo>
                          <a:pt x="89" y="214"/>
                        </a:lnTo>
                        <a:lnTo>
                          <a:pt x="52" y="214"/>
                        </a:lnTo>
                        <a:lnTo>
                          <a:pt x="30" y="214"/>
                        </a:lnTo>
                        <a:lnTo>
                          <a:pt x="15" y="214"/>
                        </a:lnTo>
                        <a:lnTo>
                          <a:pt x="0" y="206"/>
                        </a:lnTo>
                        <a:lnTo>
                          <a:pt x="0" y="183"/>
                        </a:lnTo>
                        <a:lnTo>
                          <a:pt x="7" y="175"/>
                        </a:lnTo>
                        <a:lnTo>
                          <a:pt x="15" y="167"/>
                        </a:lnTo>
                        <a:lnTo>
                          <a:pt x="22" y="159"/>
                        </a:lnTo>
                        <a:lnTo>
                          <a:pt x="37" y="151"/>
                        </a:lnTo>
                        <a:lnTo>
                          <a:pt x="45" y="135"/>
                        </a:lnTo>
                        <a:lnTo>
                          <a:pt x="52" y="127"/>
                        </a:lnTo>
                        <a:lnTo>
                          <a:pt x="67" y="119"/>
                        </a:lnTo>
                        <a:lnTo>
                          <a:pt x="75" y="103"/>
                        </a:lnTo>
                        <a:lnTo>
                          <a:pt x="82" y="87"/>
                        </a:lnTo>
                        <a:lnTo>
                          <a:pt x="89" y="79"/>
                        </a:lnTo>
                        <a:lnTo>
                          <a:pt x="89" y="63"/>
                        </a:lnTo>
                        <a:lnTo>
                          <a:pt x="89" y="55"/>
                        </a:lnTo>
                        <a:lnTo>
                          <a:pt x="96" y="40"/>
                        </a:lnTo>
                        <a:lnTo>
                          <a:pt x="96" y="32"/>
                        </a:lnTo>
                        <a:lnTo>
                          <a:pt x="89" y="24"/>
                        </a:lnTo>
                        <a:lnTo>
                          <a:pt x="89" y="8"/>
                        </a:lnTo>
                      </a:path>
                    </a:pathLst>
                  </a:custGeom>
                  <a:solidFill>
                    <a:srgbClr val="BFB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39" name="Freeform 15"/>
                  <p:cNvSpPr>
                    <a:spLocks/>
                  </p:cNvSpPr>
                  <p:nvPr/>
                </p:nvSpPr>
                <p:spPr bwMode="auto">
                  <a:xfrm>
                    <a:off x="1457" y="1948"/>
                    <a:ext cx="232" cy="223"/>
                  </a:xfrm>
                  <a:custGeom>
                    <a:avLst/>
                    <a:gdLst>
                      <a:gd name="T0" fmla="*/ 89 w 232"/>
                      <a:gd name="T1" fmla="*/ 8 h 223"/>
                      <a:gd name="T2" fmla="*/ 96 w 232"/>
                      <a:gd name="T3" fmla="*/ 8 h 223"/>
                      <a:gd name="T4" fmla="*/ 111 w 232"/>
                      <a:gd name="T5" fmla="*/ 0 h 223"/>
                      <a:gd name="T6" fmla="*/ 126 w 232"/>
                      <a:gd name="T7" fmla="*/ 0 h 223"/>
                      <a:gd name="T8" fmla="*/ 149 w 232"/>
                      <a:gd name="T9" fmla="*/ 0 h 223"/>
                      <a:gd name="T10" fmla="*/ 164 w 232"/>
                      <a:gd name="T11" fmla="*/ 0 h 223"/>
                      <a:gd name="T12" fmla="*/ 179 w 232"/>
                      <a:gd name="T13" fmla="*/ 0 h 223"/>
                      <a:gd name="T14" fmla="*/ 186 w 232"/>
                      <a:gd name="T15" fmla="*/ 0 h 223"/>
                      <a:gd name="T16" fmla="*/ 186 w 232"/>
                      <a:gd name="T17" fmla="*/ 16 h 223"/>
                      <a:gd name="T18" fmla="*/ 186 w 232"/>
                      <a:gd name="T19" fmla="*/ 24 h 223"/>
                      <a:gd name="T20" fmla="*/ 186 w 232"/>
                      <a:gd name="T21" fmla="*/ 32 h 223"/>
                      <a:gd name="T22" fmla="*/ 179 w 232"/>
                      <a:gd name="T23" fmla="*/ 48 h 223"/>
                      <a:gd name="T24" fmla="*/ 179 w 232"/>
                      <a:gd name="T25" fmla="*/ 55 h 223"/>
                      <a:gd name="T26" fmla="*/ 179 w 232"/>
                      <a:gd name="T27" fmla="*/ 71 h 223"/>
                      <a:gd name="T28" fmla="*/ 179 w 232"/>
                      <a:gd name="T29" fmla="*/ 79 h 223"/>
                      <a:gd name="T30" fmla="*/ 186 w 232"/>
                      <a:gd name="T31" fmla="*/ 87 h 223"/>
                      <a:gd name="T32" fmla="*/ 186 w 232"/>
                      <a:gd name="T33" fmla="*/ 95 h 223"/>
                      <a:gd name="T34" fmla="*/ 186 w 232"/>
                      <a:gd name="T35" fmla="*/ 111 h 223"/>
                      <a:gd name="T36" fmla="*/ 186 w 232"/>
                      <a:gd name="T37" fmla="*/ 119 h 223"/>
                      <a:gd name="T38" fmla="*/ 186 w 232"/>
                      <a:gd name="T39" fmla="*/ 127 h 223"/>
                      <a:gd name="T40" fmla="*/ 194 w 232"/>
                      <a:gd name="T41" fmla="*/ 135 h 223"/>
                      <a:gd name="T42" fmla="*/ 194 w 232"/>
                      <a:gd name="T43" fmla="*/ 143 h 223"/>
                      <a:gd name="T44" fmla="*/ 201 w 232"/>
                      <a:gd name="T45" fmla="*/ 151 h 223"/>
                      <a:gd name="T46" fmla="*/ 201 w 232"/>
                      <a:gd name="T47" fmla="*/ 159 h 223"/>
                      <a:gd name="T48" fmla="*/ 209 w 232"/>
                      <a:gd name="T49" fmla="*/ 167 h 223"/>
                      <a:gd name="T50" fmla="*/ 216 w 232"/>
                      <a:gd name="T51" fmla="*/ 183 h 223"/>
                      <a:gd name="T52" fmla="*/ 224 w 232"/>
                      <a:gd name="T53" fmla="*/ 190 h 223"/>
                      <a:gd name="T54" fmla="*/ 231 w 232"/>
                      <a:gd name="T55" fmla="*/ 198 h 223"/>
                      <a:gd name="T56" fmla="*/ 231 w 232"/>
                      <a:gd name="T57" fmla="*/ 214 h 223"/>
                      <a:gd name="T58" fmla="*/ 201 w 232"/>
                      <a:gd name="T59" fmla="*/ 222 h 223"/>
                      <a:gd name="T60" fmla="*/ 164 w 232"/>
                      <a:gd name="T61" fmla="*/ 222 h 223"/>
                      <a:gd name="T62" fmla="*/ 126 w 232"/>
                      <a:gd name="T63" fmla="*/ 222 h 223"/>
                      <a:gd name="T64" fmla="*/ 89 w 232"/>
                      <a:gd name="T65" fmla="*/ 214 h 223"/>
                      <a:gd name="T66" fmla="*/ 52 w 232"/>
                      <a:gd name="T67" fmla="*/ 214 h 223"/>
                      <a:gd name="T68" fmla="*/ 30 w 232"/>
                      <a:gd name="T69" fmla="*/ 214 h 223"/>
                      <a:gd name="T70" fmla="*/ 15 w 232"/>
                      <a:gd name="T71" fmla="*/ 214 h 223"/>
                      <a:gd name="T72" fmla="*/ 0 w 232"/>
                      <a:gd name="T73" fmla="*/ 206 h 223"/>
                      <a:gd name="T74" fmla="*/ 0 w 232"/>
                      <a:gd name="T75" fmla="*/ 183 h 223"/>
                      <a:gd name="T76" fmla="*/ 7 w 232"/>
                      <a:gd name="T77" fmla="*/ 175 h 223"/>
                      <a:gd name="T78" fmla="*/ 15 w 232"/>
                      <a:gd name="T79" fmla="*/ 167 h 223"/>
                      <a:gd name="T80" fmla="*/ 22 w 232"/>
                      <a:gd name="T81" fmla="*/ 159 h 223"/>
                      <a:gd name="T82" fmla="*/ 37 w 232"/>
                      <a:gd name="T83" fmla="*/ 151 h 223"/>
                      <a:gd name="T84" fmla="*/ 45 w 232"/>
                      <a:gd name="T85" fmla="*/ 135 h 223"/>
                      <a:gd name="T86" fmla="*/ 52 w 232"/>
                      <a:gd name="T87" fmla="*/ 127 h 223"/>
                      <a:gd name="T88" fmla="*/ 67 w 232"/>
                      <a:gd name="T89" fmla="*/ 119 h 223"/>
                      <a:gd name="T90" fmla="*/ 75 w 232"/>
                      <a:gd name="T91" fmla="*/ 103 h 223"/>
                      <a:gd name="T92" fmla="*/ 82 w 232"/>
                      <a:gd name="T93" fmla="*/ 87 h 223"/>
                      <a:gd name="T94" fmla="*/ 89 w 232"/>
                      <a:gd name="T95" fmla="*/ 79 h 223"/>
                      <a:gd name="T96" fmla="*/ 89 w 232"/>
                      <a:gd name="T97" fmla="*/ 63 h 223"/>
                      <a:gd name="T98" fmla="*/ 89 w 232"/>
                      <a:gd name="T99" fmla="*/ 55 h 223"/>
                      <a:gd name="T100" fmla="*/ 96 w 232"/>
                      <a:gd name="T101" fmla="*/ 40 h 223"/>
                      <a:gd name="T102" fmla="*/ 96 w 232"/>
                      <a:gd name="T103" fmla="*/ 32 h 223"/>
                      <a:gd name="T104" fmla="*/ 89 w 232"/>
                      <a:gd name="T105" fmla="*/ 24 h 223"/>
                      <a:gd name="T106" fmla="*/ 89 w 232"/>
                      <a:gd name="T107" fmla="*/ 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23">
                        <a:moveTo>
                          <a:pt x="89" y="8"/>
                        </a:moveTo>
                        <a:lnTo>
                          <a:pt x="96" y="8"/>
                        </a:lnTo>
                        <a:lnTo>
                          <a:pt x="111" y="0"/>
                        </a:lnTo>
                        <a:lnTo>
                          <a:pt x="126" y="0"/>
                        </a:lnTo>
                        <a:lnTo>
                          <a:pt x="149" y="0"/>
                        </a:lnTo>
                        <a:lnTo>
                          <a:pt x="164" y="0"/>
                        </a:lnTo>
                        <a:lnTo>
                          <a:pt x="179" y="0"/>
                        </a:lnTo>
                        <a:lnTo>
                          <a:pt x="186" y="0"/>
                        </a:lnTo>
                        <a:lnTo>
                          <a:pt x="186" y="16"/>
                        </a:lnTo>
                        <a:lnTo>
                          <a:pt x="186" y="24"/>
                        </a:lnTo>
                        <a:lnTo>
                          <a:pt x="186" y="32"/>
                        </a:lnTo>
                        <a:lnTo>
                          <a:pt x="179" y="48"/>
                        </a:lnTo>
                        <a:lnTo>
                          <a:pt x="179" y="55"/>
                        </a:lnTo>
                        <a:lnTo>
                          <a:pt x="179" y="71"/>
                        </a:lnTo>
                        <a:lnTo>
                          <a:pt x="179" y="79"/>
                        </a:lnTo>
                        <a:lnTo>
                          <a:pt x="186" y="87"/>
                        </a:lnTo>
                        <a:lnTo>
                          <a:pt x="186" y="95"/>
                        </a:lnTo>
                        <a:lnTo>
                          <a:pt x="186" y="111"/>
                        </a:lnTo>
                        <a:lnTo>
                          <a:pt x="186" y="119"/>
                        </a:lnTo>
                        <a:lnTo>
                          <a:pt x="186" y="127"/>
                        </a:lnTo>
                        <a:lnTo>
                          <a:pt x="194" y="135"/>
                        </a:lnTo>
                        <a:lnTo>
                          <a:pt x="194" y="143"/>
                        </a:lnTo>
                        <a:lnTo>
                          <a:pt x="201" y="151"/>
                        </a:lnTo>
                        <a:lnTo>
                          <a:pt x="201" y="159"/>
                        </a:lnTo>
                        <a:lnTo>
                          <a:pt x="209" y="167"/>
                        </a:lnTo>
                        <a:lnTo>
                          <a:pt x="216" y="183"/>
                        </a:lnTo>
                        <a:lnTo>
                          <a:pt x="224" y="190"/>
                        </a:lnTo>
                        <a:lnTo>
                          <a:pt x="231" y="198"/>
                        </a:lnTo>
                        <a:lnTo>
                          <a:pt x="231" y="214"/>
                        </a:lnTo>
                        <a:lnTo>
                          <a:pt x="201" y="222"/>
                        </a:lnTo>
                        <a:lnTo>
                          <a:pt x="164" y="222"/>
                        </a:lnTo>
                        <a:lnTo>
                          <a:pt x="126" y="222"/>
                        </a:lnTo>
                        <a:lnTo>
                          <a:pt x="89" y="214"/>
                        </a:lnTo>
                        <a:lnTo>
                          <a:pt x="52" y="214"/>
                        </a:lnTo>
                        <a:lnTo>
                          <a:pt x="30" y="214"/>
                        </a:lnTo>
                        <a:lnTo>
                          <a:pt x="15" y="214"/>
                        </a:lnTo>
                        <a:lnTo>
                          <a:pt x="0" y="206"/>
                        </a:lnTo>
                        <a:lnTo>
                          <a:pt x="0" y="183"/>
                        </a:lnTo>
                        <a:lnTo>
                          <a:pt x="7" y="175"/>
                        </a:lnTo>
                        <a:lnTo>
                          <a:pt x="15" y="167"/>
                        </a:lnTo>
                        <a:lnTo>
                          <a:pt x="22" y="159"/>
                        </a:lnTo>
                        <a:lnTo>
                          <a:pt x="37" y="151"/>
                        </a:lnTo>
                        <a:lnTo>
                          <a:pt x="45" y="135"/>
                        </a:lnTo>
                        <a:lnTo>
                          <a:pt x="52" y="127"/>
                        </a:lnTo>
                        <a:lnTo>
                          <a:pt x="67" y="119"/>
                        </a:lnTo>
                        <a:lnTo>
                          <a:pt x="75" y="103"/>
                        </a:lnTo>
                        <a:lnTo>
                          <a:pt x="82" y="87"/>
                        </a:lnTo>
                        <a:lnTo>
                          <a:pt x="89" y="79"/>
                        </a:lnTo>
                        <a:lnTo>
                          <a:pt x="89" y="63"/>
                        </a:lnTo>
                        <a:lnTo>
                          <a:pt x="89" y="55"/>
                        </a:lnTo>
                        <a:lnTo>
                          <a:pt x="96" y="40"/>
                        </a:lnTo>
                        <a:lnTo>
                          <a:pt x="96" y="32"/>
                        </a:lnTo>
                        <a:lnTo>
                          <a:pt x="89" y="24"/>
                        </a:lnTo>
                        <a:lnTo>
                          <a:pt x="89" y="8"/>
                        </a:lnTo>
                      </a:path>
                    </a:pathLst>
                  </a:custGeom>
                  <a:solidFill>
                    <a:srgbClr val="7F7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69040" name="Group 16"/>
              <p:cNvGrpSpPr>
                <a:grpSpLocks/>
              </p:cNvGrpSpPr>
              <p:nvPr/>
            </p:nvGrpSpPr>
            <p:grpSpPr bwMode="auto">
              <a:xfrm>
                <a:off x="1681" y="1773"/>
                <a:ext cx="48" cy="381"/>
                <a:chOff x="1681" y="1773"/>
                <a:chExt cx="48" cy="381"/>
              </a:xfrm>
            </p:grpSpPr>
            <p:sp>
              <p:nvSpPr>
                <p:cNvPr id="769041" name="Oval 17"/>
                <p:cNvSpPr>
                  <a:spLocks noChangeArrowheads="1"/>
                </p:cNvSpPr>
                <p:nvPr/>
              </p:nvSpPr>
              <p:spPr bwMode="auto">
                <a:xfrm>
                  <a:off x="1685" y="1777"/>
                  <a:ext cx="44" cy="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42" name="Rectangle 18"/>
                <p:cNvSpPr>
                  <a:spLocks noChangeArrowheads="1"/>
                </p:cNvSpPr>
                <p:nvPr/>
              </p:nvSpPr>
              <p:spPr bwMode="auto">
                <a:xfrm>
                  <a:off x="1685" y="1785"/>
                  <a:ext cx="44" cy="36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69043" name="Group 19"/>
                <p:cNvGrpSpPr>
                  <a:grpSpLocks/>
                </p:cNvGrpSpPr>
                <p:nvPr/>
              </p:nvGrpSpPr>
              <p:grpSpPr bwMode="auto">
                <a:xfrm>
                  <a:off x="1681" y="1773"/>
                  <a:ext cx="44" cy="381"/>
                  <a:chOff x="1681" y="1773"/>
                  <a:chExt cx="44" cy="381"/>
                </a:xfrm>
              </p:grpSpPr>
              <p:grpSp>
                <p:nvGrpSpPr>
                  <p:cNvPr id="769044" name="Group 20"/>
                  <p:cNvGrpSpPr>
                    <a:grpSpLocks/>
                  </p:cNvGrpSpPr>
                  <p:nvPr/>
                </p:nvGrpSpPr>
                <p:grpSpPr bwMode="auto">
                  <a:xfrm>
                    <a:off x="1681" y="1773"/>
                    <a:ext cx="44" cy="381"/>
                    <a:chOff x="1681" y="1773"/>
                    <a:chExt cx="44" cy="381"/>
                  </a:xfrm>
                </p:grpSpPr>
                <p:sp>
                  <p:nvSpPr>
                    <p:cNvPr id="769045" name="Oval 21"/>
                    <p:cNvSpPr>
                      <a:spLocks noChangeArrowheads="1"/>
                    </p:cNvSpPr>
                    <p:nvPr/>
                  </p:nvSpPr>
                  <p:spPr bwMode="auto">
                    <a:xfrm>
                      <a:off x="1681" y="1773"/>
                      <a:ext cx="44" cy="8"/>
                    </a:xfrm>
                    <a:prstGeom prst="ellipse">
                      <a:avLst/>
                    </a:prstGeom>
                    <a:solidFill>
                      <a:srgbClr val="BFBFD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46" name="Rectangle 22"/>
                    <p:cNvSpPr>
                      <a:spLocks noChangeArrowheads="1"/>
                    </p:cNvSpPr>
                    <p:nvPr/>
                  </p:nvSpPr>
                  <p:spPr bwMode="auto">
                    <a:xfrm>
                      <a:off x="1681" y="1781"/>
                      <a:ext cx="44" cy="373"/>
                    </a:xfrm>
                    <a:prstGeom prst="rect">
                      <a:avLst/>
                    </a:prstGeom>
                    <a:solidFill>
                      <a:srgbClr val="BFBFD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9047" name="Group 23"/>
                  <p:cNvGrpSpPr>
                    <a:grpSpLocks/>
                  </p:cNvGrpSpPr>
                  <p:nvPr/>
                </p:nvGrpSpPr>
                <p:grpSpPr bwMode="auto">
                  <a:xfrm>
                    <a:off x="1688" y="1773"/>
                    <a:ext cx="22" cy="381"/>
                    <a:chOff x="1688" y="1773"/>
                    <a:chExt cx="22" cy="381"/>
                  </a:xfrm>
                </p:grpSpPr>
                <p:sp>
                  <p:nvSpPr>
                    <p:cNvPr id="769048" name="Oval 24"/>
                    <p:cNvSpPr>
                      <a:spLocks noChangeArrowheads="1"/>
                    </p:cNvSpPr>
                    <p:nvPr/>
                  </p:nvSpPr>
                  <p:spPr bwMode="auto">
                    <a:xfrm>
                      <a:off x="1688" y="1773"/>
                      <a:ext cx="22" cy="8"/>
                    </a:xfrm>
                    <a:prstGeom prst="ellipse">
                      <a:avLst/>
                    </a:prstGeom>
                    <a:solidFill>
                      <a:srgbClr val="7F7F9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049" name="Rectangle 25"/>
                    <p:cNvSpPr>
                      <a:spLocks noChangeArrowheads="1"/>
                    </p:cNvSpPr>
                    <p:nvPr/>
                  </p:nvSpPr>
                  <p:spPr bwMode="auto">
                    <a:xfrm>
                      <a:off x="1688" y="1781"/>
                      <a:ext cx="22" cy="373"/>
                    </a:xfrm>
                    <a:prstGeom prst="rect">
                      <a:avLst/>
                    </a:prstGeom>
                    <a:solidFill>
                      <a:srgbClr val="7F7F9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769050" name="Group 26"/>
              <p:cNvGrpSpPr>
                <a:grpSpLocks/>
              </p:cNvGrpSpPr>
              <p:nvPr/>
            </p:nvGrpSpPr>
            <p:grpSpPr bwMode="auto">
              <a:xfrm>
                <a:off x="1038" y="1988"/>
                <a:ext cx="824" cy="199"/>
                <a:chOff x="1038" y="1988"/>
                <a:chExt cx="824" cy="199"/>
              </a:xfrm>
            </p:grpSpPr>
            <p:sp>
              <p:nvSpPr>
                <p:cNvPr id="769051" name="Freeform 27"/>
                <p:cNvSpPr>
                  <a:spLocks/>
                </p:cNvSpPr>
                <p:nvPr/>
              </p:nvSpPr>
              <p:spPr bwMode="auto">
                <a:xfrm>
                  <a:off x="1038" y="2138"/>
                  <a:ext cx="38" cy="33"/>
                </a:xfrm>
                <a:custGeom>
                  <a:avLst/>
                  <a:gdLst>
                    <a:gd name="T0" fmla="*/ 37 w 38"/>
                    <a:gd name="T1" fmla="*/ 0 h 33"/>
                    <a:gd name="T2" fmla="*/ 0 w 38"/>
                    <a:gd name="T3" fmla="*/ 8 h 33"/>
                    <a:gd name="T4" fmla="*/ 0 w 38"/>
                    <a:gd name="T5" fmla="*/ 16 h 33"/>
                    <a:gd name="T6" fmla="*/ 7 w 38"/>
                    <a:gd name="T7" fmla="*/ 16 h 33"/>
                    <a:gd name="T8" fmla="*/ 7 w 38"/>
                    <a:gd name="T9" fmla="*/ 32 h 33"/>
                    <a:gd name="T10" fmla="*/ 15 w 38"/>
                    <a:gd name="T11" fmla="*/ 32 h 33"/>
                    <a:gd name="T12" fmla="*/ 15 w 38"/>
                    <a:gd name="T13" fmla="*/ 16 h 33"/>
                    <a:gd name="T14" fmla="*/ 37 w 38"/>
                    <a:gd name="T15" fmla="*/ 16 h 33"/>
                    <a:gd name="T16" fmla="*/ 37 w 38"/>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3">
                      <a:moveTo>
                        <a:pt x="37" y="0"/>
                      </a:moveTo>
                      <a:lnTo>
                        <a:pt x="0" y="8"/>
                      </a:lnTo>
                      <a:lnTo>
                        <a:pt x="0" y="16"/>
                      </a:lnTo>
                      <a:lnTo>
                        <a:pt x="7" y="16"/>
                      </a:lnTo>
                      <a:lnTo>
                        <a:pt x="7" y="32"/>
                      </a:lnTo>
                      <a:lnTo>
                        <a:pt x="15" y="32"/>
                      </a:lnTo>
                      <a:lnTo>
                        <a:pt x="15" y="16"/>
                      </a:lnTo>
                      <a:lnTo>
                        <a:pt x="37" y="16"/>
                      </a:lnTo>
                      <a:lnTo>
                        <a:pt x="37" y="0"/>
                      </a:lnTo>
                    </a:path>
                  </a:pathLst>
                </a:custGeom>
                <a:solidFill>
                  <a:srgbClr val="00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052" name="Group 28"/>
                <p:cNvGrpSpPr>
                  <a:grpSpLocks/>
                </p:cNvGrpSpPr>
                <p:nvPr/>
              </p:nvGrpSpPr>
              <p:grpSpPr bwMode="auto">
                <a:xfrm>
                  <a:off x="1075" y="1988"/>
                  <a:ext cx="756" cy="191"/>
                  <a:chOff x="1075" y="1988"/>
                  <a:chExt cx="756" cy="191"/>
                </a:xfrm>
              </p:grpSpPr>
              <p:grpSp>
                <p:nvGrpSpPr>
                  <p:cNvPr id="769053" name="Group 29"/>
                  <p:cNvGrpSpPr>
                    <a:grpSpLocks/>
                  </p:cNvGrpSpPr>
                  <p:nvPr/>
                </p:nvGrpSpPr>
                <p:grpSpPr bwMode="auto">
                  <a:xfrm>
                    <a:off x="1412" y="2027"/>
                    <a:ext cx="419" cy="152"/>
                    <a:chOff x="1412" y="2027"/>
                    <a:chExt cx="419" cy="152"/>
                  </a:xfrm>
                </p:grpSpPr>
                <p:sp>
                  <p:nvSpPr>
                    <p:cNvPr id="769054" name="Freeform 30"/>
                    <p:cNvSpPr>
                      <a:spLocks/>
                    </p:cNvSpPr>
                    <p:nvPr/>
                  </p:nvSpPr>
                  <p:spPr bwMode="auto">
                    <a:xfrm>
                      <a:off x="1748" y="2131"/>
                      <a:ext cx="83" cy="32"/>
                    </a:xfrm>
                    <a:custGeom>
                      <a:avLst/>
                      <a:gdLst>
                        <a:gd name="T0" fmla="*/ 0 w 83"/>
                        <a:gd name="T1" fmla="*/ 7 h 32"/>
                        <a:gd name="T2" fmla="*/ 30 w 83"/>
                        <a:gd name="T3" fmla="*/ 7 h 32"/>
                        <a:gd name="T4" fmla="*/ 30 w 83"/>
                        <a:gd name="T5" fmla="*/ 0 h 32"/>
                        <a:gd name="T6" fmla="*/ 45 w 83"/>
                        <a:gd name="T7" fmla="*/ 0 h 32"/>
                        <a:gd name="T8" fmla="*/ 45 w 83"/>
                        <a:gd name="T9" fmla="*/ 7 h 32"/>
                        <a:gd name="T10" fmla="*/ 52 w 83"/>
                        <a:gd name="T11" fmla="*/ 7 h 32"/>
                        <a:gd name="T12" fmla="*/ 67 w 83"/>
                        <a:gd name="T13" fmla="*/ 7 h 32"/>
                        <a:gd name="T14" fmla="*/ 67 w 83"/>
                        <a:gd name="T15" fmla="*/ 15 h 32"/>
                        <a:gd name="T16" fmla="*/ 82 w 83"/>
                        <a:gd name="T17" fmla="*/ 15 h 32"/>
                        <a:gd name="T18" fmla="*/ 82 w 83"/>
                        <a:gd name="T19" fmla="*/ 31 h 32"/>
                        <a:gd name="T20" fmla="*/ 0 w 83"/>
                        <a:gd name="T21" fmla="*/ 31 h 32"/>
                        <a:gd name="T22" fmla="*/ 0 w 83"/>
                        <a:gd name="T23"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2">
                          <a:moveTo>
                            <a:pt x="0" y="7"/>
                          </a:moveTo>
                          <a:lnTo>
                            <a:pt x="30" y="7"/>
                          </a:lnTo>
                          <a:lnTo>
                            <a:pt x="30" y="0"/>
                          </a:lnTo>
                          <a:lnTo>
                            <a:pt x="45" y="0"/>
                          </a:lnTo>
                          <a:lnTo>
                            <a:pt x="45" y="7"/>
                          </a:lnTo>
                          <a:lnTo>
                            <a:pt x="52" y="7"/>
                          </a:lnTo>
                          <a:lnTo>
                            <a:pt x="67" y="7"/>
                          </a:lnTo>
                          <a:lnTo>
                            <a:pt x="67" y="15"/>
                          </a:lnTo>
                          <a:lnTo>
                            <a:pt x="82" y="15"/>
                          </a:lnTo>
                          <a:lnTo>
                            <a:pt x="82" y="31"/>
                          </a:lnTo>
                          <a:lnTo>
                            <a:pt x="0" y="31"/>
                          </a:lnTo>
                          <a:lnTo>
                            <a:pt x="0" y="7"/>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055" name="Group 31"/>
                    <p:cNvGrpSpPr>
                      <a:grpSpLocks/>
                    </p:cNvGrpSpPr>
                    <p:nvPr/>
                  </p:nvGrpSpPr>
                  <p:grpSpPr bwMode="auto">
                    <a:xfrm>
                      <a:off x="1412" y="2027"/>
                      <a:ext cx="352" cy="152"/>
                      <a:chOff x="1412" y="2027"/>
                      <a:chExt cx="352" cy="152"/>
                    </a:xfrm>
                  </p:grpSpPr>
                  <p:grpSp>
                    <p:nvGrpSpPr>
                      <p:cNvPr id="769056" name="Group 32"/>
                      <p:cNvGrpSpPr>
                        <a:grpSpLocks/>
                      </p:cNvGrpSpPr>
                      <p:nvPr/>
                    </p:nvGrpSpPr>
                    <p:grpSpPr bwMode="auto">
                      <a:xfrm>
                        <a:off x="1696" y="2083"/>
                        <a:ext cx="68" cy="88"/>
                        <a:chOff x="1696" y="2083"/>
                        <a:chExt cx="68" cy="88"/>
                      </a:xfrm>
                    </p:grpSpPr>
                    <p:sp>
                      <p:nvSpPr>
                        <p:cNvPr id="769057" name="Freeform 33"/>
                        <p:cNvSpPr>
                          <a:spLocks/>
                        </p:cNvSpPr>
                        <p:nvPr/>
                      </p:nvSpPr>
                      <p:spPr bwMode="auto">
                        <a:xfrm>
                          <a:off x="1696" y="2083"/>
                          <a:ext cx="68" cy="88"/>
                        </a:xfrm>
                        <a:custGeom>
                          <a:avLst/>
                          <a:gdLst>
                            <a:gd name="T0" fmla="*/ 0 w 68"/>
                            <a:gd name="T1" fmla="*/ 0 h 88"/>
                            <a:gd name="T2" fmla="*/ 22 w 68"/>
                            <a:gd name="T3" fmla="*/ 8 h 88"/>
                            <a:gd name="T4" fmla="*/ 22 w 68"/>
                            <a:gd name="T5" fmla="*/ 16 h 88"/>
                            <a:gd name="T6" fmla="*/ 52 w 68"/>
                            <a:gd name="T7" fmla="*/ 24 h 88"/>
                            <a:gd name="T8" fmla="*/ 52 w 68"/>
                            <a:gd name="T9" fmla="*/ 16 h 88"/>
                            <a:gd name="T10" fmla="*/ 67 w 68"/>
                            <a:gd name="T11" fmla="*/ 16 h 88"/>
                            <a:gd name="T12" fmla="*/ 67 w 68"/>
                            <a:gd name="T13" fmla="*/ 79 h 88"/>
                            <a:gd name="T14" fmla="*/ 0 w 68"/>
                            <a:gd name="T15" fmla="*/ 87 h 88"/>
                            <a:gd name="T16" fmla="*/ 0 w 68"/>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8">
                              <a:moveTo>
                                <a:pt x="0" y="0"/>
                              </a:moveTo>
                              <a:lnTo>
                                <a:pt x="22" y="8"/>
                              </a:lnTo>
                              <a:lnTo>
                                <a:pt x="22" y="16"/>
                              </a:lnTo>
                              <a:lnTo>
                                <a:pt x="52" y="24"/>
                              </a:lnTo>
                              <a:lnTo>
                                <a:pt x="52" y="16"/>
                              </a:lnTo>
                              <a:lnTo>
                                <a:pt x="67" y="16"/>
                              </a:lnTo>
                              <a:lnTo>
                                <a:pt x="67" y="79"/>
                              </a:lnTo>
                              <a:lnTo>
                                <a:pt x="0" y="87"/>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58" name="Freeform 34"/>
                        <p:cNvSpPr>
                          <a:spLocks/>
                        </p:cNvSpPr>
                        <p:nvPr/>
                      </p:nvSpPr>
                      <p:spPr bwMode="auto">
                        <a:xfrm>
                          <a:off x="1696" y="2115"/>
                          <a:ext cx="38" cy="56"/>
                        </a:xfrm>
                        <a:custGeom>
                          <a:avLst/>
                          <a:gdLst>
                            <a:gd name="T0" fmla="*/ 0 w 38"/>
                            <a:gd name="T1" fmla="*/ 0 h 56"/>
                            <a:gd name="T2" fmla="*/ 37 w 38"/>
                            <a:gd name="T3" fmla="*/ 8 h 56"/>
                            <a:gd name="T4" fmla="*/ 37 w 38"/>
                            <a:gd name="T5" fmla="*/ 55 h 56"/>
                            <a:gd name="T6" fmla="*/ 22 w 38"/>
                            <a:gd name="T7" fmla="*/ 55 h 56"/>
                            <a:gd name="T8" fmla="*/ 22 w 38"/>
                            <a:gd name="T9" fmla="*/ 8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37" y="8"/>
                              </a:lnTo>
                              <a:lnTo>
                                <a:pt x="37" y="55"/>
                              </a:lnTo>
                              <a:lnTo>
                                <a:pt x="22" y="55"/>
                              </a:lnTo>
                              <a:lnTo>
                                <a:pt x="22" y="8"/>
                              </a:lnTo>
                              <a:lnTo>
                                <a:pt x="0" y="0"/>
                              </a:lnTo>
                            </a:path>
                          </a:pathLst>
                        </a:custGeom>
                        <a:solidFill>
                          <a:srgbClr val="00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059" name="Group 35"/>
                      <p:cNvGrpSpPr>
                        <a:grpSpLocks/>
                      </p:cNvGrpSpPr>
                      <p:nvPr/>
                    </p:nvGrpSpPr>
                    <p:grpSpPr bwMode="auto">
                      <a:xfrm>
                        <a:off x="1412" y="2027"/>
                        <a:ext cx="307" cy="152"/>
                        <a:chOff x="1412" y="2027"/>
                        <a:chExt cx="307" cy="152"/>
                      </a:xfrm>
                    </p:grpSpPr>
                    <p:sp>
                      <p:nvSpPr>
                        <p:cNvPr id="769060" name="Freeform 36"/>
                        <p:cNvSpPr>
                          <a:spLocks/>
                        </p:cNvSpPr>
                        <p:nvPr/>
                      </p:nvSpPr>
                      <p:spPr bwMode="auto">
                        <a:xfrm>
                          <a:off x="1412" y="2027"/>
                          <a:ext cx="240" cy="152"/>
                        </a:xfrm>
                        <a:custGeom>
                          <a:avLst/>
                          <a:gdLst>
                            <a:gd name="T0" fmla="*/ 0 w 240"/>
                            <a:gd name="T1" fmla="*/ 32 h 152"/>
                            <a:gd name="T2" fmla="*/ 239 w 240"/>
                            <a:gd name="T3" fmla="*/ 0 h 152"/>
                            <a:gd name="T4" fmla="*/ 239 w 240"/>
                            <a:gd name="T5" fmla="*/ 151 h 152"/>
                            <a:gd name="T6" fmla="*/ 0 w 240"/>
                            <a:gd name="T7" fmla="*/ 151 h 152"/>
                            <a:gd name="T8" fmla="*/ 0 w 240"/>
                            <a:gd name="T9" fmla="*/ 32 h 152"/>
                          </a:gdLst>
                          <a:ahLst/>
                          <a:cxnLst>
                            <a:cxn ang="0">
                              <a:pos x="T0" y="T1"/>
                            </a:cxn>
                            <a:cxn ang="0">
                              <a:pos x="T2" y="T3"/>
                            </a:cxn>
                            <a:cxn ang="0">
                              <a:pos x="T4" y="T5"/>
                            </a:cxn>
                            <a:cxn ang="0">
                              <a:pos x="T6" y="T7"/>
                            </a:cxn>
                            <a:cxn ang="0">
                              <a:pos x="T8" y="T9"/>
                            </a:cxn>
                          </a:cxnLst>
                          <a:rect l="0" t="0" r="r" b="b"/>
                          <a:pathLst>
                            <a:path w="240" h="152">
                              <a:moveTo>
                                <a:pt x="0" y="32"/>
                              </a:moveTo>
                              <a:lnTo>
                                <a:pt x="239" y="0"/>
                              </a:lnTo>
                              <a:lnTo>
                                <a:pt x="239" y="151"/>
                              </a:lnTo>
                              <a:lnTo>
                                <a:pt x="0" y="151"/>
                              </a:lnTo>
                              <a:lnTo>
                                <a:pt x="0" y="32"/>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61" name="Freeform 37"/>
                        <p:cNvSpPr>
                          <a:spLocks/>
                        </p:cNvSpPr>
                        <p:nvPr/>
                      </p:nvSpPr>
                      <p:spPr bwMode="auto">
                        <a:xfrm>
                          <a:off x="1651" y="2027"/>
                          <a:ext cx="68" cy="152"/>
                        </a:xfrm>
                        <a:custGeom>
                          <a:avLst/>
                          <a:gdLst>
                            <a:gd name="T0" fmla="*/ 45 w 68"/>
                            <a:gd name="T1" fmla="*/ 0 h 152"/>
                            <a:gd name="T2" fmla="*/ 45 w 68"/>
                            <a:gd name="T3" fmla="*/ 8 h 152"/>
                            <a:gd name="T4" fmla="*/ 0 w 68"/>
                            <a:gd name="T5" fmla="*/ 0 h 152"/>
                            <a:gd name="T6" fmla="*/ 0 w 68"/>
                            <a:gd name="T7" fmla="*/ 151 h 152"/>
                            <a:gd name="T8" fmla="*/ 45 w 68"/>
                            <a:gd name="T9" fmla="*/ 143 h 152"/>
                            <a:gd name="T10" fmla="*/ 45 w 68"/>
                            <a:gd name="T11" fmla="*/ 32 h 152"/>
                            <a:gd name="T12" fmla="*/ 67 w 68"/>
                            <a:gd name="T13" fmla="*/ 32 h 152"/>
                            <a:gd name="T14" fmla="*/ 67 w 68"/>
                            <a:gd name="T15" fmla="*/ 0 h 152"/>
                            <a:gd name="T16" fmla="*/ 45 w 68"/>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52">
                              <a:moveTo>
                                <a:pt x="45" y="0"/>
                              </a:moveTo>
                              <a:lnTo>
                                <a:pt x="45" y="8"/>
                              </a:lnTo>
                              <a:lnTo>
                                <a:pt x="0" y="0"/>
                              </a:lnTo>
                              <a:lnTo>
                                <a:pt x="0" y="151"/>
                              </a:lnTo>
                              <a:lnTo>
                                <a:pt x="45" y="143"/>
                              </a:lnTo>
                              <a:lnTo>
                                <a:pt x="45" y="32"/>
                              </a:lnTo>
                              <a:lnTo>
                                <a:pt x="67" y="32"/>
                              </a:lnTo>
                              <a:lnTo>
                                <a:pt x="67" y="0"/>
                              </a:lnTo>
                              <a:lnTo>
                                <a:pt x="45"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062" name="Group 38"/>
                      <p:cNvGrpSpPr>
                        <a:grpSpLocks/>
                      </p:cNvGrpSpPr>
                      <p:nvPr/>
                    </p:nvGrpSpPr>
                    <p:grpSpPr bwMode="auto">
                      <a:xfrm>
                        <a:off x="1517" y="2035"/>
                        <a:ext cx="53" cy="112"/>
                        <a:chOff x="1517" y="2035"/>
                        <a:chExt cx="53" cy="112"/>
                      </a:xfrm>
                    </p:grpSpPr>
                    <p:sp>
                      <p:nvSpPr>
                        <p:cNvPr id="769063" name="Freeform 39"/>
                        <p:cNvSpPr>
                          <a:spLocks/>
                        </p:cNvSpPr>
                        <p:nvPr/>
                      </p:nvSpPr>
                      <p:spPr bwMode="auto">
                        <a:xfrm>
                          <a:off x="1517" y="2035"/>
                          <a:ext cx="37" cy="89"/>
                        </a:xfrm>
                        <a:custGeom>
                          <a:avLst/>
                          <a:gdLst>
                            <a:gd name="T0" fmla="*/ 36 w 37"/>
                            <a:gd name="T1" fmla="*/ 0 h 89"/>
                            <a:gd name="T2" fmla="*/ 36 w 37"/>
                            <a:gd name="T3" fmla="*/ 88 h 89"/>
                            <a:gd name="T4" fmla="*/ 0 w 37"/>
                            <a:gd name="T5" fmla="*/ 88 h 89"/>
                            <a:gd name="T6" fmla="*/ 0 w 37"/>
                            <a:gd name="T7" fmla="*/ 8 h 89"/>
                            <a:gd name="T8" fmla="*/ 36 w 37"/>
                            <a:gd name="T9" fmla="*/ 0 h 89"/>
                          </a:gdLst>
                          <a:ahLst/>
                          <a:cxnLst>
                            <a:cxn ang="0">
                              <a:pos x="T0" y="T1"/>
                            </a:cxn>
                            <a:cxn ang="0">
                              <a:pos x="T2" y="T3"/>
                            </a:cxn>
                            <a:cxn ang="0">
                              <a:pos x="T4" y="T5"/>
                            </a:cxn>
                            <a:cxn ang="0">
                              <a:pos x="T6" y="T7"/>
                            </a:cxn>
                            <a:cxn ang="0">
                              <a:pos x="T8" y="T9"/>
                            </a:cxn>
                          </a:cxnLst>
                          <a:rect l="0" t="0" r="r" b="b"/>
                          <a:pathLst>
                            <a:path w="37" h="89">
                              <a:moveTo>
                                <a:pt x="36" y="0"/>
                              </a:moveTo>
                              <a:lnTo>
                                <a:pt x="36" y="88"/>
                              </a:lnTo>
                              <a:lnTo>
                                <a:pt x="0" y="88"/>
                              </a:lnTo>
                              <a:lnTo>
                                <a:pt x="0" y="8"/>
                              </a:lnTo>
                              <a:lnTo>
                                <a:pt x="36"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64" name="Freeform 40"/>
                        <p:cNvSpPr>
                          <a:spLocks/>
                        </p:cNvSpPr>
                        <p:nvPr/>
                      </p:nvSpPr>
                      <p:spPr bwMode="auto">
                        <a:xfrm>
                          <a:off x="1517" y="2123"/>
                          <a:ext cx="52" cy="24"/>
                        </a:xfrm>
                        <a:custGeom>
                          <a:avLst/>
                          <a:gdLst>
                            <a:gd name="T0" fmla="*/ 0 w 52"/>
                            <a:gd name="T1" fmla="*/ 0 h 24"/>
                            <a:gd name="T2" fmla="*/ 36 w 52"/>
                            <a:gd name="T3" fmla="*/ 0 h 24"/>
                            <a:gd name="T4" fmla="*/ 51 w 52"/>
                            <a:gd name="T5" fmla="*/ 23 h 24"/>
                            <a:gd name="T6" fmla="*/ 15 w 52"/>
                            <a:gd name="T7" fmla="*/ 23 h 24"/>
                            <a:gd name="T8" fmla="*/ 0 w 52"/>
                            <a:gd name="T9" fmla="*/ 0 h 24"/>
                          </a:gdLst>
                          <a:ahLst/>
                          <a:cxnLst>
                            <a:cxn ang="0">
                              <a:pos x="T0" y="T1"/>
                            </a:cxn>
                            <a:cxn ang="0">
                              <a:pos x="T2" y="T3"/>
                            </a:cxn>
                            <a:cxn ang="0">
                              <a:pos x="T4" y="T5"/>
                            </a:cxn>
                            <a:cxn ang="0">
                              <a:pos x="T6" y="T7"/>
                            </a:cxn>
                            <a:cxn ang="0">
                              <a:pos x="T8" y="T9"/>
                            </a:cxn>
                          </a:cxnLst>
                          <a:rect l="0" t="0" r="r" b="b"/>
                          <a:pathLst>
                            <a:path w="52" h="24">
                              <a:moveTo>
                                <a:pt x="0" y="0"/>
                              </a:moveTo>
                              <a:lnTo>
                                <a:pt x="36" y="0"/>
                              </a:lnTo>
                              <a:lnTo>
                                <a:pt x="51" y="23"/>
                              </a:lnTo>
                              <a:lnTo>
                                <a:pt x="15" y="23"/>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65" name="Freeform 41"/>
                        <p:cNvSpPr>
                          <a:spLocks/>
                        </p:cNvSpPr>
                        <p:nvPr/>
                      </p:nvSpPr>
                      <p:spPr bwMode="auto">
                        <a:xfrm>
                          <a:off x="1553" y="2035"/>
                          <a:ext cx="17" cy="112"/>
                        </a:xfrm>
                        <a:custGeom>
                          <a:avLst/>
                          <a:gdLst>
                            <a:gd name="T0" fmla="*/ 0 w 17"/>
                            <a:gd name="T1" fmla="*/ 0 h 112"/>
                            <a:gd name="T2" fmla="*/ 16 w 17"/>
                            <a:gd name="T3" fmla="*/ 0 h 112"/>
                            <a:gd name="T4" fmla="*/ 16 w 17"/>
                            <a:gd name="T5" fmla="*/ 111 h 112"/>
                            <a:gd name="T6" fmla="*/ 0 w 17"/>
                            <a:gd name="T7" fmla="*/ 88 h 112"/>
                            <a:gd name="T8" fmla="*/ 0 w 17"/>
                            <a:gd name="T9" fmla="*/ 0 h 112"/>
                          </a:gdLst>
                          <a:ahLst/>
                          <a:cxnLst>
                            <a:cxn ang="0">
                              <a:pos x="T0" y="T1"/>
                            </a:cxn>
                            <a:cxn ang="0">
                              <a:pos x="T2" y="T3"/>
                            </a:cxn>
                            <a:cxn ang="0">
                              <a:pos x="T4" y="T5"/>
                            </a:cxn>
                            <a:cxn ang="0">
                              <a:pos x="T6" y="T7"/>
                            </a:cxn>
                            <a:cxn ang="0">
                              <a:pos x="T8" y="T9"/>
                            </a:cxn>
                          </a:cxnLst>
                          <a:rect l="0" t="0" r="r" b="b"/>
                          <a:pathLst>
                            <a:path w="17" h="112">
                              <a:moveTo>
                                <a:pt x="0" y="0"/>
                              </a:moveTo>
                              <a:lnTo>
                                <a:pt x="16" y="0"/>
                              </a:lnTo>
                              <a:lnTo>
                                <a:pt x="16" y="111"/>
                              </a:lnTo>
                              <a:lnTo>
                                <a:pt x="0" y="88"/>
                              </a:lnTo>
                              <a:lnTo>
                                <a:pt x="0"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066" name="Group 42"/>
                      <p:cNvGrpSpPr>
                        <a:grpSpLocks/>
                      </p:cNvGrpSpPr>
                      <p:nvPr/>
                    </p:nvGrpSpPr>
                    <p:grpSpPr bwMode="auto">
                      <a:xfrm>
                        <a:off x="1435" y="2051"/>
                        <a:ext cx="54" cy="96"/>
                        <a:chOff x="1435" y="2051"/>
                        <a:chExt cx="54" cy="96"/>
                      </a:xfrm>
                    </p:grpSpPr>
                    <p:sp>
                      <p:nvSpPr>
                        <p:cNvPr id="769067" name="Freeform 43"/>
                        <p:cNvSpPr>
                          <a:spLocks/>
                        </p:cNvSpPr>
                        <p:nvPr/>
                      </p:nvSpPr>
                      <p:spPr bwMode="auto">
                        <a:xfrm>
                          <a:off x="1472" y="2051"/>
                          <a:ext cx="17" cy="96"/>
                        </a:xfrm>
                        <a:custGeom>
                          <a:avLst/>
                          <a:gdLst>
                            <a:gd name="T0" fmla="*/ 0 w 17"/>
                            <a:gd name="T1" fmla="*/ 0 h 96"/>
                            <a:gd name="T2" fmla="*/ 0 w 17"/>
                            <a:gd name="T3" fmla="*/ 72 h 96"/>
                            <a:gd name="T4" fmla="*/ 16 w 17"/>
                            <a:gd name="T5" fmla="*/ 95 h 96"/>
                            <a:gd name="T6" fmla="*/ 16 w 17"/>
                            <a:gd name="T7" fmla="*/ 0 h 96"/>
                            <a:gd name="T8" fmla="*/ 0 w 17"/>
                            <a:gd name="T9" fmla="*/ 0 h 96"/>
                          </a:gdLst>
                          <a:ahLst/>
                          <a:cxnLst>
                            <a:cxn ang="0">
                              <a:pos x="T0" y="T1"/>
                            </a:cxn>
                            <a:cxn ang="0">
                              <a:pos x="T2" y="T3"/>
                            </a:cxn>
                            <a:cxn ang="0">
                              <a:pos x="T4" y="T5"/>
                            </a:cxn>
                            <a:cxn ang="0">
                              <a:pos x="T6" y="T7"/>
                            </a:cxn>
                            <a:cxn ang="0">
                              <a:pos x="T8" y="T9"/>
                            </a:cxn>
                          </a:cxnLst>
                          <a:rect l="0" t="0" r="r" b="b"/>
                          <a:pathLst>
                            <a:path w="17" h="96">
                              <a:moveTo>
                                <a:pt x="0" y="0"/>
                              </a:moveTo>
                              <a:lnTo>
                                <a:pt x="0" y="72"/>
                              </a:lnTo>
                              <a:lnTo>
                                <a:pt x="16" y="95"/>
                              </a:lnTo>
                              <a:lnTo>
                                <a:pt x="16" y="0"/>
                              </a:lnTo>
                              <a:lnTo>
                                <a:pt x="0"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68" name="Freeform 44"/>
                        <p:cNvSpPr>
                          <a:spLocks/>
                        </p:cNvSpPr>
                        <p:nvPr/>
                      </p:nvSpPr>
                      <p:spPr bwMode="auto">
                        <a:xfrm>
                          <a:off x="1435" y="2051"/>
                          <a:ext cx="38" cy="81"/>
                        </a:xfrm>
                        <a:custGeom>
                          <a:avLst/>
                          <a:gdLst>
                            <a:gd name="T0" fmla="*/ 0 w 38"/>
                            <a:gd name="T1" fmla="*/ 0 h 81"/>
                            <a:gd name="T2" fmla="*/ 37 w 38"/>
                            <a:gd name="T3" fmla="*/ 0 h 81"/>
                            <a:gd name="T4" fmla="*/ 37 w 38"/>
                            <a:gd name="T5" fmla="*/ 80 h 81"/>
                            <a:gd name="T6" fmla="*/ 0 w 38"/>
                            <a:gd name="T7" fmla="*/ 80 h 81"/>
                            <a:gd name="T8" fmla="*/ 0 w 38"/>
                            <a:gd name="T9" fmla="*/ 0 h 81"/>
                          </a:gdLst>
                          <a:ahLst/>
                          <a:cxnLst>
                            <a:cxn ang="0">
                              <a:pos x="T0" y="T1"/>
                            </a:cxn>
                            <a:cxn ang="0">
                              <a:pos x="T2" y="T3"/>
                            </a:cxn>
                            <a:cxn ang="0">
                              <a:pos x="T4" y="T5"/>
                            </a:cxn>
                            <a:cxn ang="0">
                              <a:pos x="T6" y="T7"/>
                            </a:cxn>
                            <a:cxn ang="0">
                              <a:pos x="T8" y="T9"/>
                            </a:cxn>
                          </a:cxnLst>
                          <a:rect l="0" t="0" r="r" b="b"/>
                          <a:pathLst>
                            <a:path w="38" h="81">
                              <a:moveTo>
                                <a:pt x="0" y="0"/>
                              </a:moveTo>
                              <a:lnTo>
                                <a:pt x="37" y="0"/>
                              </a:lnTo>
                              <a:lnTo>
                                <a:pt x="37" y="80"/>
                              </a:lnTo>
                              <a:lnTo>
                                <a:pt x="0" y="80"/>
                              </a:lnTo>
                              <a:lnTo>
                                <a:pt x="0"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69" name="Freeform 45"/>
                        <p:cNvSpPr>
                          <a:spLocks/>
                        </p:cNvSpPr>
                        <p:nvPr/>
                      </p:nvSpPr>
                      <p:spPr bwMode="auto">
                        <a:xfrm>
                          <a:off x="1435" y="2123"/>
                          <a:ext cx="53" cy="24"/>
                        </a:xfrm>
                        <a:custGeom>
                          <a:avLst/>
                          <a:gdLst>
                            <a:gd name="T0" fmla="*/ 0 w 53"/>
                            <a:gd name="T1" fmla="*/ 8 h 24"/>
                            <a:gd name="T2" fmla="*/ 37 w 53"/>
                            <a:gd name="T3" fmla="*/ 0 h 24"/>
                            <a:gd name="T4" fmla="*/ 52 w 53"/>
                            <a:gd name="T5" fmla="*/ 23 h 24"/>
                            <a:gd name="T6" fmla="*/ 15 w 53"/>
                            <a:gd name="T7" fmla="*/ 23 h 24"/>
                            <a:gd name="T8" fmla="*/ 0 w 53"/>
                            <a:gd name="T9" fmla="*/ 8 h 24"/>
                          </a:gdLst>
                          <a:ahLst/>
                          <a:cxnLst>
                            <a:cxn ang="0">
                              <a:pos x="T0" y="T1"/>
                            </a:cxn>
                            <a:cxn ang="0">
                              <a:pos x="T2" y="T3"/>
                            </a:cxn>
                            <a:cxn ang="0">
                              <a:pos x="T4" y="T5"/>
                            </a:cxn>
                            <a:cxn ang="0">
                              <a:pos x="T6" y="T7"/>
                            </a:cxn>
                            <a:cxn ang="0">
                              <a:pos x="T8" y="T9"/>
                            </a:cxn>
                          </a:cxnLst>
                          <a:rect l="0" t="0" r="r" b="b"/>
                          <a:pathLst>
                            <a:path w="53" h="24">
                              <a:moveTo>
                                <a:pt x="0" y="8"/>
                              </a:moveTo>
                              <a:lnTo>
                                <a:pt x="37" y="0"/>
                              </a:lnTo>
                              <a:lnTo>
                                <a:pt x="52" y="23"/>
                              </a:lnTo>
                              <a:lnTo>
                                <a:pt x="15" y="23"/>
                              </a:lnTo>
                              <a:lnTo>
                                <a:pt x="0" y="8"/>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070" name="Group 46"/>
                      <p:cNvGrpSpPr>
                        <a:grpSpLocks/>
                      </p:cNvGrpSpPr>
                      <p:nvPr/>
                    </p:nvGrpSpPr>
                    <p:grpSpPr bwMode="auto">
                      <a:xfrm>
                        <a:off x="1591" y="2027"/>
                        <a:ext cx="61" cy="89"/>
                        <a:chOff x="1591" y="2027"/>
                        <a:chExt cx="61" cy="89"/>
                      </a:xfrm>
                    </p:grpSpPr>
                    <p:sp>
                      <p:nvSpPr>
                        <p:cNvPr id="769071" name="Freeform 47"/>
                        <p:cNvSpPr>
                          <a:spLocks/>
                        </p:cNvSpPr>
                        <p:nvPr/>
                      </p:nvSpPr>
                      <p:spPr bwMode="auto">
                        <a:xfrm>
                          <a:off x="1591" y="2083"/>
                          <a:ext cx="61" cy="33"/>
                        </a:xfrm>
                        <a:custGeom>
                          <a:avLst/>
                          <a:gdLst>
                            <a:gd name="T0" fmla="*/ 0 w 61"/>
                            <a:gd name="T1" fmla="*/ 0 h 33"/>
                            <a:gd name="T2" fmla="*/ 38 w 61"/>
                            <a:gd name="T3" fmla="*/ 0 h 33"/>
                            <a:gd name="T4" fmla="*/ 60 w 61"/>
                            <a:gd name="T5" fmla="*/ 32 h 33"/>
                            <a:gd name="T6" fmla="*/ 23 w 61"/>
                            <a:gd name="T7" fmla="*/ 32 h 33"/>
                            <a:gd name="T8" fmla="*/ 0 w 61"/>
                            <a:gd name="T9" fmla="*/ 0 h 33"/>
                          </a:gdLst>
                          <a:ahLst/>
                          <a:cxnLst>
                            <a:cxn ang="0">
                              <a:pos x="T0" y="T1"/>
                            </a:cxn>
                            <a:cxn ang="0">
                              <a:pos x="T2" y="T3"/>
                            </a:cxn>
                            <a:cxn ang="0">
                              <a:pos x="T4" y="T5"/>
                            </a:cxn>
                            <a:cxn ang="0">
                              <a:pos x="T6" y="T7"/>
                            </a:cxn>
                            <a:cxn ang="0">
                              <a:pos x="T8" y="T9"/>
                            </a:cxn>
                          </a:cxnLst>
                          <a:rect l="0" t="0" r="r" b="b"/>
                          <a:pathLst>
                            <a:path w="61" h="33">
                              <a:moveTo>
                                <a:pt x="0" y="0"/>
                              </a:moveTo>
                              <a:lnTo>
                                <a:pt x="38" y="0"/>
                              </a:lnTo>
                              <a:lnTo>
                                <a:pt x="60" y="32"/>
                              </a:lnTo>
                              <a:lnTo>
                                <a:pt x="23" y="32"/>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72" name="Freeform 48"/>
                        <p:cNvSpPr>
                          <a:spLocks/>
                        </p:cNvSpPr>
                        <p:nvPr/>
                      </p:nvSpPr>
                      <p:spPr bwMode="auto">
                        <a:xfrm>
                          <a:off x="1591" y="2027"/>
                          <a:ext cx="38" cy="65"/>
                        </a:xfrm>
                        <a:custGeom>
                          <a:avLst/>
                          <a:gdLst>
                            <a:gd name="T0" fmla="*/ 0 w 38"/>
                            <a:gd name="T1" fmla="*/ 64 h 65"/>
                            <a:gd name="T2" fmla="*/ 37 w 38"/>
                            <a:gd name="T3" fmla="*/ 56 h 65"/>
                            <a:gd name="T4" fmla="*/ 37 w 38"/>
                            <a:gd name="T5" fmla="*/ 0 h 65"/>
                            <a:gd name="T6" fmla="*/ 0 w 38"/>
                            <a:gd name="T7" fmla="*/ 0 h 65"/>
                            <a:gd name="T8" fmla="*/ 0 w 38"/>
                            <a:gd name="T9" fmla="*/ 64 h 65"/>
                          </a:gdLst>
                          <a:ahLst/>
                          <a:cxnLst>
                            <a:cxn ang="0">
                              <a:pos x="T0" y="T1"/>
                            </a:cxn>
                            <a:cxn ang="0">
                              <a:pos x="T2" y="T3"/>
                            </a:cxn>
                            <a:cxn ang="0">
                              <a:pos x="T4" y="T5"/>
                            </a:cxn>
                            <a:cxn ang="0">
                              <a:pos x="T6" y="T7"/>
                            </a:cxn>
                            <a:cxn ang="0">
                              <a:pos x="T8" y="T9"/>
                            </a:cxn>
                          </a:cxnLst>
                          <a:rect l="0" t="0" r="r" b="b"/>
                          <a:pathLst>
                            <a:path w="38" h="65">
                              <a:moveTo>
                                <a:pt x="0" y="64"/>
                              </a:moveTo>
                              <a:lnTo>
                                <a:pt x="37" y="56"/>
                              </a:lnTo>
                              <a:lnTo>
                                <a:pt x="37" y="0"/>
                              </a:lnTo>
                              <a:lnTo>
                                <a:pt x="0" y="0"/>
                              </a:lnTo>
                              <a:lnTo>
                                <a:pt x="0" y="64"/>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73" name="Freeform 49"/>
                        <p:cNvSpPr>
                          <a:spLocks/>
                        </p:cNvSpPr>
                        <p:nvPr/>
                      </p:nvSpPr>
                      <p:spPr bwMode="auto">
                        <a:xfrm>
                          <a:off x="1628" y="2027"/>
                          <a:ext cx="24" cy="89"/>
                        </a:xfrm>
                        <a:custGeom>
                          <a:avLst/>
                          <a:gdLst>
                            <a:gd name="T0" fmla="*/ 0 w 24"/>
                            <a:gd name="T1" fmla="*/ 0 h 89"/>
                            <a:gd name="T2" fmla="*/ 0 w 24"/>
                            <a:gd name="T3" fmla="*/ 56 h 89"/>
                            <a:gd name="T4" fmla="*/ 23 w 24"/>
                            <a:gd name="T5" fmla="*/ 88 h 89"/>
                            <a:gd name="T6" fmla="*/ 23 w 24"/>
                            <a:gd name="T7" fmla="*/ 0 h 89"/>
                            <a:gd name="T8" fmla="*/ 0 w 24"/>
                            <a:gd name="T9" fmla="*/ 0 h 89"/>
                          </a:gdLst>
                          <a:ahLst/>
                          <a:cxnLst>
                            <a:cxn ang="0">
                              <a:pos x="T0" y="T1"/>
                            </a:cxn>
                            <a:cxn ang="0">
                              <a:pos x="T2" y="T3"/>
                            </a:cxn>
                            <a:cxn ang="0">
                              <a:pos x="T4" y="T5"/>
                            </a:cxn>
                            <a:cxn ang="0">
                              <a:pos x="T6" y="T7"/>
                            </a:cxn>
                            <a:cxn ang="0">
                              <a:pos x="T8" y="T9"/>
                            </a:cxn>
                          </a:cxnLst>
                          <a:rect l="0" t="0" r="r" b="b"/>
                          <a:pathLst>
                            <a:path w="24" h="89">
                              <a:moveTo>
                                <a:pt x="0" y="0"/>
                              </a:moveTo>
                              <a:lnTo>
                                <a:pt x="0" y="56"/>
                              </a:lnTo>
                              <a:lnTo>
                                <a:pt x="23" y="88"/>
                              </a:lnTo>
                              <a:lnTo>
                                <a:pt x="23" y="0"/>
                              </a:lnTo>
                              <a:lnTo>
                                <a:pt x="0"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074" name="Group 50"/>
                      <p:cNvGrpSpPr>
                        <a:grpSpLocks/>
                      </p:cNvGrpSpPr>
                      <p:nvPr/>
                    </p:nvGrpSpPr>
                    <p:grpSpPr bwMode="auto">
                      <a:xfrm>
                        <a:off x="1509" y="2043"/>
                        <a:ext cx="45" cy="73"/>
                        <a:chOff x="1509" y="2043"/>
                        <a:chExt cx="45" cy="73"/>
                      </a:xfrm>
                    </p:grpSpPr>
                    <p:sp>
                      <p:nvSpPr>
                        <p:cNvPr id="769075" name="Freeform 51"/>
                        <p:cNvSpPr>
                          <a:spLocks/>
                        </p:cNvSpPr>
                        <p:nvPr/>
                      </p:nvSpPr>
                      <p:spPr bwMode="auto">
                        <a:xfrm>
                          <a:off x="1509" y="2043"/>
                          <a:ext cx="24" cy="49"/>
                        </a:xfrm>
                        <a:custGeom>
                          <a:avLst/>
                          <a:gdLst>
                            <a:gd name="T0" fmla="*/ 0 w 24"/>
                            <a:gd name="T1" fmla="*/ 0 h 49"/>
                            <a:gd name="T2" fmla="*/ 23 w 24"/>
                            <a:gd name="T3" fmla="*/ 0 h 49"/>
                            <a:gd name="T4" fmla="*/ 23 w 24"/>
                            <a:gd name="T5" fmla="*/ 48 h 49"/>
                            <a:gd name="T6" fmla="*/ 0 w 24"/>
                            <a:gd name="T7" fmla="*/ 48 h 49"/>
                            <a:gd name="T8" fmla="*/ 0 w 24"/>
                            <a:gd name="T9" fmla="*/ 0 h 49"/>
                          </a:gdLst>
                          <a:ahLst/>
                          <a:cxnLst>
                            <a:cxn ang="0">
                              <a:pos x="T0" y="T1"/>
                            </a:cxn>
                            <a:cxn ang="0">
                              <a:pos x="T2" y="T3"/>
                            </a:cxn>
                            <a:cxn ang="0">
                              <a:pos x="T4" y="T5"/>
                            </a:cxn>
                            <a:cxn ang="0">
                              <a:pos x="T6" y="T7"/>
                            </a:cxn>
                            <a:cxn ang="0">
                              <a:pos x="T8" y="T9"/>
                            </a:cxn>
                          </a:cxnLst>
                          <a:rect l="0" t="0" r="r" b="b"/>
                          <a:pathLst>
                            <a:path w="24" h="49">
                              <a:moveTo>
                                <a:pt x="0" y="0"/>
                              </a:moveTo>
                              <a:lnTo>
                                <a:pt x="23" y="0"/>
                              </a:lnTo>
                              <a:lnTo>
                                <a:pt x="23" y="48"/>
                              </a:lnTo>
                              <a:lnTo>
                                <a:pt x="0" y="48"/>
                              </a:lnTo>
                              <a:lnTo>
                                <a:pt x="0"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76" name="Freeform 52"/>
                        <p:cNvSpPr>
                          <a:spLocks/>
                        </p:cNvSpPr>
                        <p:nvPr/>
                      </p:nvSpPr>
                      <p:spPr bwMode="auto">
                        <a:xfrm>
                          <a:off x="1509" y="2091"/>
                          <a:ext cx="45" cy="25"/>
                        </a:xfrm>
                        <a:custGeom>
                          <a:avLst/>
                          <a:gdLst>
                            <a:gd name="T0" fmla="*/ 0 w 45"/>
                            <a:gd name="T1" fmla="*/ 0 h 25"/>
                            <a:gd name="T2" fmla="*/ 22 w 45"/>
                            <a:gd name="T3" fmla="*/ 0 h 25"/>
                            <a:gd name="T4" fmla="*/ 44 w 45"/>
                            <a:gd name="T5" fmla="*/ 24 h 25"/>
                            <a:gd name="T6" fmla="*/ 22 w 45"/>
                            <a:gd name="T7" fmla="*/ 24 h 25"/>
                            <a:gd name="T8" fmla="*/ 0 w 45"/>
                            <a:gd name="T9" fmla="*/ 0 h 25"/>
                          </a:gdLst>
                          <a:ahLst/>
                          <a:cxnLst>
                            <a:cxn ang="0">
                              <a:pos x="T0" y="T1"/>
                            </a:cxn>
                            <a:cxn ang="0">
                              <a:pos x="T2" y="T3"/>
                            </a:cxn>
                            <a:cxn ang="0">
                              <a:pos x="T4" y="T5"/>
                            </a:cxn>
                            <a:cxn ang="0">
                              <a:pos x="T6" y="T7"/>
                            </a:cxn>
                            <a:cxn ang="0">
                              <a:pos x="T8" y="T9"/>
                            </a:cxn>
                          </a:cxnLst>
                          <a:rect l="0" t="0" r="r" b="b"/>
                          <a:pathLst>
                            <a:path w="45" h="25">
                              <a:moveTo>
                                <a:pt x="0" y="0"/>
                              </a:moveTo>
                              <a:lnTo>
                                <a:pt x="22" y="0"/>
                              </a:lnTo>
                              <a:lnTo>
                                <a:pt x="44" y="24"/>
                              </a:lnTo>
                              <a:lnTo>
                                <a:pt x="22" y="24"/>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77" name="Freeform 53"/>
                        <p:cNvSpPr>
                          <a:spLocks/>
                        </p:cNvSpPr>
                        <p:nvPr/>
                      </p:nvSpPr>
                      <p:spPr bwMode="auto">
                        <a:xfrm>
                          <a:off x="1532" y="2043"/>
                          <a:ext cx="22" cy="73"/>
                        </a:xfrm>
                        <a:custGeom>
                          <a:avLst/>
                          <a:gdLst>
                            <a:gd name="T0" fmla="*/ 21 w 22"/>
                            <a:gd name="T1" fmla="*/ 72 h 73"/>
                            <a:gd name="T2" fmla="*/ 21 w 22"/>
                            <a:gd name="T3" fmla="*/ 0 h 73"/>
                            <a:gd name="T4" fmla="*/ 0 w 22"/>
                            <a:gd name="T5" fmla="*/ 0 h 73"/>
                            <a:gd name="T6" fmla="*/ 0 w 22"/>
                            <a:gd name="T7" fmla="*/ 48 h 73"/>
                            <a:gd name="T8" fmla="*/ 21 w 22"/>
                            <a:gd name="T9" fmla="*/ 72 h 73"/>
                          </a:gdLst>
                          <a:ahLst/>
                          <a:cxnLst>
                            <a:cxn ang="0">
                              <a:pos x="T0" y="T1"/>
                            </a:cxn>
                            <a:cxn ang="0">
                              <a:pos x="T2" y="T3"/>
                            </a:cxn>
                            <a:cxn ang="0">
                              <a:pos x="T4" y="T5"/>
                            </a:cxn>
                            <a:cxn ang="0">
                              <a:pos x="T6" y="T7"/>
                            </a:cxn>
                            <a:cxn ang="0">
                              <a:pos x="T8" y="T9"/>
                            </a:cxn>
                          </a:cxnLst>
                          <a:rect l="0" t="0" r="r" b="b"/>
                          <a:pathLst>
                            <a:path w="22" h="73">
                              <a:moveTo>
                                <a:pt x="21" y="72"/>
                              </a:moveTo>
                              <a:lnTo>
                                <a:pt x="21" y="0"/>
                              </a:lnTo>
                              <a:lnTo>
                                <a:pt x="0" y="0"/>
                              </a:lnTo>
                              <a:lnTo>
                                <a:pt x="0" y="48"/>
                              </a:lnTo>
                              <a:lnTo>
                                <a:pt x="21" y="72"/>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078" name="Group 54"/>
                      <p:cNvGrpSpPr>
                        <a:grpSpLocks/>
                      </p:cNvGrpSpPr>
                      <p:nvPr/>
                    </p:nvGrpSpPr>
                    <p:grpSpPr bwMode="auto">
                      <a:xfrm>
                        <a:off x="1427" y="2059"/>
                        <a:ext cx="39" cy="65"/>
                        <a:chOff x="1427" y="2059"/>
                        <a:chExt cx="39" cy="65"/>
                      </a:xfrm>
                    </p:grpSpPr>
                    <p:sp>
                      <p:nvSpPr>
                        <p:cNvPr id="769079" name="Freeform 55"/>
                        <p:cNvSpPr>
                          <a:spLocks/>
                        </p:cNvSpPr>
                        <p:nvPr/>
                      </p:nvSpPr>
                      <p:spPr bwMode="auto">
                        <a:xfrm>
                          <a:off x="1427" y="2091"/>
                          <a:ext cx="38" cy="33"/>
                        </a:xfrm>
                        <a:custGeom>
                          <a:avLst/>
                          <a:gdLst>
                            <a:gd name="T0" fmla="*/ 15 w 38"/>
                            <a:gd name="T1" fmla="*/ 32 h 33"/>
                            <a:gd name="T2" fmla="*/ 37 w 38"/>
                            <a:gd name="T3" fmla="*/ 32 h 33"/>
                            <a:gd name="T4" fmla="*/ 22 w 38"/>
                            <a:gd name="T5" fmla="*/ 0 h 33"/>
                            <a:gd name="T6" fmla="*/ 0 w 38"/>
                            <a:gd name="T7" fmla="*/ 0 h 33"/>
                            <a:gd name="T8" fmla="*/ 15 w 38"/>
                            <a:gd name="T9" fmla="*/ 32 h 33"/>
                          </a:gdLst>
                          <a:ahLst/>
                          <a:cxnLst>
                            <a:cxn ang="0">
                              <a:pos x="T0" y="T1"/>
                            </a:cxn>
                            <a:cxn ang="0">
                              <a:pos x="T2" y="T3"/>
                            </a:cxn>
                            <a:cxn ang="0">
                              <a:pos x="T4" y="T5"/>
                            </a:cxn>
                            <a:cxn ang="0">
                              <a:pos x="T6" y="T7"/>
                            </a:cxn>
                            <a:cxn ang="0">
                              <a:pos x="T8" y="T9"/>
                            </a:cxn>
                          </a:cxnLst>
                          <a:rect l="0" t="0" r="r" b="b"/>
                          <a:pathLst>
                            <a:path w="38" h="33">
                              <a:moveTo>
                                <a:pt x="15" y="32"/>
                              </a:moveTo>
                              <a:lnTo>
                                <a:pt x="37" y="32"/>
                              </a:lnTo>
                              <a:lnTo>
                                <a:pt x="22" y="0"/>
                              </a:lnTo>
                              <a:lnTo>
                                <a:pt x="0" y="0"/>
                              </a:lnTo>
                              <a:lnTo>
                                <a:pt x="15" y="32"/>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80" name="Freeform 56"/>
                        <p:cNvSpPr>
                          <a:spLocks/>
                        </p:cNvSpPr>
                        <p:nvPr/>
                      </p:nvSpPr>
                      <p:spPr bwMode="auto">
                        <a:xfrm>
                          <a:off x="1427" y="2059"/>
                          <a:ext cx="23" cy="33"/>
                        </a:xfrm>
                        <a:custGeom>
                          <a:avLst/>
                          <a:gdLst>
                            <a:gd name="T0" fmla="*/ 0 w 23"/>
                            <a:gd name="T1" fmla="*/ 32 h 33"/>
                            <a:gd name="T2" fmla="*/ 22 w 23"/>
                            <a:gd name="T3" fmla="*/ 32 h 33"/>
                            <a:gd name="T4" fmla="*/ 22 w 23"/>
                            <a:gd name="T5" fmla="*/ 0 h 33"/>
                            <a:gd name="T6" fmla="*/ 0 w 23"/>
                            <a:gd name="T7" fmla="*/ 0 h 33"/>
                            <a:gd name="T8" fmla="*/ 0 w 23"/>
                            <a:gd name="T9" fmla="*/ 32 h 33"/>
                          </a:gdLst>
                          <a:ahLst/>
                          <a:cxnLst>
                            <a:cxn ang="0">
                              <a:pos x="T0" y="T1"/>
                            </a:cxn>
                            <a:cxn ang="0">
                              <a:pos x="T2" y="T3"/>
                            </a:cxn>
                            <a:cxn ang="0">
                              <a:pos x="T4" y="T5"/>
                            </a:cxn>
                            <a:cxn ang="0">
                              <a:pos x="T6" y="T7"/>
                            </a:cxn>
                            <a:cxn ang="0">
                              <a:pos x="T8" y="T9"/>
                            </a:cxn>
                          </a:cxnLst>
                          <a:rect l="0" t="0" r="r" b="b"/>
                          <a:pathLst>
                            <a:path w="23" h="33">
                              <a:moveTo>
                                <a:pt x="0" y="32"/>
                              </a:moveTo>
                              <a:lnTo>
                                <a:pt x="22" y="32"/>
                              </a:lnTo>
                              <a:lnTo>
                                <a:pt x="22" y="0"/>
                              </a:lnTo>
                              <a:lnTo>
                                <a:pt x="0" y="0"/>
                              </a:lnTo>
                              <a:lnTo>
                                <a:pt x="0" y="32"/>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81" name="Freeform 57"/>
                        <p:cNvSpPr>
                          <a:spLocks/>
                        </p:cNvSpPr>
                        <p:nvPr/>
                      </p:nvSpPr>
                      <p:spPr bwMode="auto">
                        <a:xfrm>
                          <a:off x="1449" y="2059"/>
                          <a:ext cx="17" cy="65"/>
                        </a:xfrm>
                        <a:custGeom>
                          <a:avLst/>
                          <a:gdLst>
                            <a:gd name="T0" fmla="*/ 0 w 17"/>
                            <a:gd name="T1" fmla="*/ 0 h 65"/>
                            <a:gd name="T2" fmla="*/ 0 w 17"/>
                            <a:gd name="T3" fmla="*/ 32 h 65"/>
                            <a:gd name="T4" fmla="*/ 16 w 17"/>
                            <a:gd name="T5" fmla="*/ 64 h 65"/>
                            <a:gd name="T6" fmla="*/ 16 w 17"/>
                            <a:gd name="T7" fmla="*/ 8 h 65"/>
                            <a:gd name="T8" fmla="*/ 0 w 17"/>
                            <a:gd name="T9" fmla="*/ 0 h 65"/>
                          </a:gdLst>
                          <a:ahLst/>
                          <a:cxnLst>
                            <a:cxn ang="0">
                              <a:pos x="T0" y="T1"/>
                            </a:cxn>
                            <a:cxn ang="0">
                              <a:pos x="T2" y="T3"/>
                            </a:cxn>
                            <a:cxn ang="0">
                              <a:pos x="T4" y="T5"/>
                            </a:cxn>
                            <a:cxn ang="0">
                              <a:pos x="T6" y="T7"/>
                            </a:cxn>
                            <a:cxn ang="0">
                              <a:pos x="T8" y="T9"/>
                            </a:cxn>
                          </a:cxnLst>
                          <a:rect l="0" t="0" r="r" b="b"/>
                          <a:pathLst>
                            <a:path w="17" h="65">
                              <a:moveTo>
                                <a:pt x="0" y="0"/>
                              </a:moveTo>
                              <a:lnTo>
                                <a:pt x="0" y="32"/>
                              </a:lnTo>
                              <a:lnTo>
                                <a:pt x="16" y="64"/>
                              </a:lnTo>
                              <a:lnTo>
                                <a:pt x="16" y="8"/>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69082" name="Group 58"/>
                  <p:cNvGrpSpPr>
                    <a:grpSpLocks/>
                  </p:cNvGrpSpPr>
                  <p:nvPr/>
                </p:nvGrpSpPr>
                <p:grpSpPr bwMode="auto">
                  <a:xfrm>
                    <a:off x="1090" y="1988"/>
                    <a:ext cx="331" cy="191"/>
                    <a:chOff x="1090" y="1988"/>
                    <a:chExt cx="331" cy="191"/>
                  </a:xfrm>
                </p:grpSpPr>
                <p:grpSp>
                  <p:nvGrpSpPr>
                    <p:cNvPr id="769083" name="Group 59"/>
                    <p:cNvGrpSpPr>
                      <a:grpSpLocks/>
                    </p:cNvGrpSpPr>
                    <p:nvPr/>
                  </p:nvGrpSpPr>
                  <p:grpSpPr bwMode="auto">
                    <a:xfrm>
                      <a:off x="1090" y="1988"/>
                      <a:ext cx="331" cy="191"/>
                      <a:chOff x="1090" y="1988"/>
                      <a:chExt cx="331" cy="191"/>
                    </a:xfrm>
                  </p:grpSpPr>
                  <p:sp>
                    <p:nvSpPr>
                      <p:cNvPr id="769084" name="Freeform 60"/>
                      <p:cNvSpPr>
                        <a:spLocks/>
                      </p:cNvSpPr>
                      <p:nvPr/>
                    </p:nvSpPr>
                    <p:spPr bwMode="auto">
                      <a:xfrm>
                        <a:off x="1352" y="2043"/>
                        <a:ext cx="69" cy="128"/>
                      </a:xfrm>
                      <a:custGeom>
                        <a:avLst/>
                        <a:gdLst>
                          <a:gd name="T0" fmla="*/ 15 w 69"/>
                          <a:gd name="T1" fmla="*/ 0 h 128"/>
                          <a:gd name="T2" fmla="*/ 15 w 69"/>
                          <a:gd name="T3" fmla="*/ 16 h 128"/>
                          <a:gd name="T4" fmla="*/ 0 w 69"/>
                          <a:gd name="T5" fmla="*/ 8 h 128"/>
                          <a:gd name="T6" fmla="*/ 0 w 69"/>
                          <a:gd name="T7" fmla="*/ 127 h 128"/>
                          <a:gd name="T8" fmla="*/ 68 w 69"/>
                          <a:gd name="T9" fmla="*/ 127 h 128"/>
                          <a:gd name="T10" fmla="*/ 68 w 69"/>
                          <a:gd name="T11" fmla="*/ 16 h 128"/>
                          <a:gd name="T12" fmla="*/ 15 w 69"/>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9" h="128">
                            <a:moveTo>
                              <a:pt x="15" y="0"/>
                            </a:moveTo>
                            <a:lnTo>
                              <a:pt x="15" y="16"/>
                            </a:lnTo>
                            <a:lnTo>
                              <a:pt x="0" y="8"/>
                            </a:lnTo>
                            <a:lnTo>
                              <a:pt x="0" y="127"/>
                            </a:lnTo>
                            <a:lnTo>
                              <a:pt x="68" y="127"/>
                            </a:lnTo>
                            <a:lnTo>
                              <a:pt x="68" y="16"/>
                            </a:lnTo>
                            <a:lnTo>
                              <a:pt x="15"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85" name="Freeform 61"/>
                      <p:cNvSpPr>
                        <a:spLocks/>
                      </p:cNvSpPr>
                      <p:nvPr/>
                    </p:nvSpPr>
                    <p:spPr bwMode="auto">
                      <a:xfrm>
                        <a:off x="1345" y="2043"/>
                        <a:ext cx="23" cy="25"/>
                      </a:xfrm>
                      <a:custGeom>
                        <a:avLst/>
                        <a:gdLst>
                          <a:gd name="T0" fmla="*/ 22 w 23"/>
                          <a:gd name="T1" fmla="*/ 0 h 25"/>
                          <a:gd name="T2" fmla="*/ 0 w 23"/>
                          <a:gd name="T3" fmla="*/ 0 h 25"/>
                          <a:gd name="T4" fmla="*/ 0 w 23"/>
                          <a:gd name="T5" fmla="*/ 24 h 25"/>
                          <a:gd name="T6" fmla="*/ 22 w 23"/>
                          <a:gd name="T7" fmla="*/ 24 h 25"/>
                          <a:gd name="T8" fmla="*/ 22 w 23"/>
                          <a:gd name="T9" fmla="*/ 0 h 25"/>
                        </a:gdLst>
                        <a:ahLst/>
                        <a:cxnLst>
                          <a:cxn ang="0">
                            <a:pos x="T0" y="T1"/>
                          </a:cxn>
                          <a:cxn ang="0">
                            <a:pos x="T2" y="T3"/>
                          </a:cxn>
                          <a:cxn ang="0">
                            <a:pos x="T4" y="T5"/>
                          </a:cxn>
                          <a:cxn ang="0">
                            <a:pos x="T6" y="T7"/>
                          </a:cxn>
                          <a:cxn ang="0">
                            <a:pos x="T8" y="T9"/>
                          </a:cxn>
                        </a:cxnLst>
                        <a:rect l="0" t="0" r="r" b="b"/>
                        <a:pathLst>
                          <a:path w="23" h="25">
                            <a:moveTo>
                              <a:pt x="22" y="0"/>
                            </a:moveTo>
                            <a:lnTo>
                              <a:pt x="0" y="0"/>
                            </a:lnTo>
                            <a:lnTo>
                              <a:pt x="0" y="24"/>
                            </a:lnTo>
                            <a:lnTo>
                              <a:pt x="22" y="24"/>
                            </a:lnTo>
                            <a:lnTo>
                              <a:pt x="22"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86" name="Freeform 62"/>
                      <p:cNvSpPr>
                        <a:spLocks/>
                      </p:cNvSpPr>
                      <p:nvPr/>
                    </p:nvSpPr>
                    <p:spPr bwMode="auto">
                      <a:xfrm>
                        <a:off x="1090" y="1988"/>
                        <a:ext cx="173" cy="191"/>
                      </a:xfrm>
                      <a:custGeom>
                        <a:avLst/>
                        <a:gdLst>
                          <a:gd name="T0" fmla="*/ 0 w 173"/>
                          <a:gd name="T1" fmla="*/ 39 h 191"/>
                          <a:gd name="T2" fmla="*/ 172 w 173"/>
                          <a:gd name="T3" fmla="*/ 0 h 191"/>
                          <a:gd name="T4" fmla="*/ 172 w 173"/>
                          <a:gd name="T5" fmla="*/ 190 h 191"/>
                          <a:gd name="T6" fmla="*/ 0 w 173"/>
                          <a:gd name="T7" fmla="*/ 182 h 191"/>
                          <a:gd name="T8" fmla="*/ 0 w 173"/>
                          <a:gd name="T9" fmla="*/ 39 h 191"/>
                        </a:gdLst>
                        <a:ahLst/>
                        <a:cxnLst>
                          <a:cxn ang="0">
                            <a:pos x="T0" y="T1"/>
                          </a:cxn>
                          <a:cxn ang="0">
                            <a:pos x="T2" y="T3"/>
                          </a:cxn>
                          <a:cxn ang="0">
                            <a:pos x="T4" y="T5"/>
                          </a:cxn>
                          <a:cxn ang="0">
                            <a:pos x="T6" y="T7"/>
                          </a:cxn>
                          <a:cxn ang="0">
                            <a:pos x="T8" y="T9"/>
                          </a:cxn>
                        </a:cxnLst>
                        <a:rect l="0" t="0" r="r" b="b"/>
                        <a:pathLst>
                          <a:path w="173" h="191">
                            <a:moveTo>
                              <a:pt x="0" y="39"/>
                            </a:moveTo>
                            <a:lnTo>
                              <a:pt x="172" y="0"/>
                            </a:lnTo>
                            <a:lnTo>
                              <a:pt x="172" y="190"/>
                            </a:lnTo>
                            <a:lnTo>
                              <a:pt x="0" y="182"/>
                            </a:lnTo>
                            <a:lnTo>
                              <a:pt x="0" y="39"/>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87" name="Freeform 63"/>
                      <p:cNvSpPr>
                        <a:spLocks/>
                      </p:cNvSpPr>
                      <p:nvPr/>
                    </p:nvSpPr>
                    <p:spPr bwMode="auto">
                      <a:xfrm>
                        <a:off x="1262" y="1988"/>
                        <a:ext cx="91" cy="191"/>
                      </a:xfrm>
                      <a:custGeom>
                        <a:avLst/>
                        <a:gdLst>
                          <a:gd name="T0" fmla="*/ 0 w 91"/>
                          <a:gd name="T1" fmla="*/ 0 h 191"/>
                          <a:gd name="T2" fmla="*/ 15 w 91"/>
                          <a:gd name="T3" fmla="*/ 8 h 191"/>
                          <a:gd name="T4" fmla="*/ 38 w 91"/>
                          <a:gd name="T5" fmla="*/ 8 h 191"/>
                          <a:gd name="T6" fmla="*/ 60 w 91"/>
                          <a:gd name="T7" fmla="*/ 8 h 191"/>
                          <a:gd name="T8" fmla="*/ 60 w 91"/>
                          <a:gd name="T9" fmla="*/ 15 h 191"/>
                          <a:gd name="T10" fmla="*/ 90 w 91"/>
                          <a:gd name="T11" fmla="*/ 23 h 191"/>
                          <a:gd name="T12" fmla="*/ 90 w 91"/>
                          <a:gd name="T13" fmla="*/ 182 h 191"/>
                          <a:gd name="T14" fmla="*/ 0 w 91"/>
                          <a:gd name="T15" fmla="*/ 190 h 191"/>
                          <a:gd name="T16" fmla="*/ 0 w 91"/>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91">
                            <a:moveTo>
                              <a:pt x="0" y="0"/>
                            </a:moveTo>
                            <a:lnTo>
                              <a:pt x="15" y="8"/>
                            </a:lnTo>
                            <a:lnTo>
                              <a:pt x="38" y="8"/>
                            </a:lnTo>
                            <a:lnTo>
                              <a:pt x="60" y="8"/>
                            </a:lnTo>
                            <a:lnTo>
                              <a:pt x="60" y="15"/>
                            </a:lnTo>
                            <a:lnTo>
                              <a:pt x="90" y="23"/>
                            </a:lnTo>
                            <a:lnTo>
                              <a:pt x="90" y="182"/>
                            </a:lnTo>
                            <a:lnTo>
                              <a:pt x="0" y="19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088" name="Freeform 64"/>
                    <p:cNvSpPr>
                      <a:spLocks/>
                    </p:cNvSpPr>
                    <p:nvPr/>
                  </p:nvSpPr>
                  <p:spPr bwMode="auto">
                    <a:xfrm>
                      <a:off x="1382" y="2051"/>
                      <a:ext cx="31" cy="17"/>
                    </a:xfrm>
                    <a:custGeom>
                      <a:avLst/>
                      <a:gdLst>
                        <a:gd name="T0" fmla="*/ 0 w 31"/>
                        <a:gd name="T1" fmla="*/ 0 h 17"/>
                        <a:gd name="T2" fmla="*/ 0 w 31"/>
                        <a:gd name="T3" fmla="*/ 8 h 17"/>
                        <a:gd name="T4" fmla="*/ 30 w 31"/>
                        <a:gd name="T5" fmla="*/ 16 h 17"/>
                        <a:gd name="T6" fmla="*/ 30 w 31"/>
                        <a:gd name="T7" fmla="*/ 8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0" y="8"/>
                          </a:lnTo>
                          <a:lnTo>
                            <a:pt x="30" y="16"/>
                          </a:lnTo>
                          <a:lnTo>
                            <a:pt x="30" y="8"/>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089" name="Group 65"/>
                  <p:cNvGrpSpPr>
                    <a:grpSpLocks/>
                  </p:cNvGrpSpPr>
                  <p:nvPr/>
                </p:nvGrpSpPr>
                <p:grpSpPr bwMode="auto">
                  <a:xfrm>
                    <a:off x="1075" y="2051"/>
                    <a:ext cx="40" cy="128"/>
                    <a:chOff x="1075" y="2051"/>
                    <a:chExt cx="40" cy="128"/>
                  </a:xfrm>
                </p:grpSpPr>
                <p:grpSp>
                  <p:nvGrpSpPr>
                    <p:cNvPr id="769090" name="Group 66"/>
                    <p:cNvGrpSpPr>
                      <a:grpSpLocks/>
                    </p:cNvGrpSpPr>
                    <p:nvPr/>
                  </p:nvGrpSpPr>
                  <p:grpSpPr bwMode="auto">
                    <a:xfrm>
                      <a:off x="1075" y="2051"/>
                      <a:ext cx="40" cy="128"/>
                      <a:chOff x="1075" y="2051"/>
                      <a:chExt cx="40" cy="128"/>
                    </a:xfrm>
                  </p:grpSpPr>
                  <p:sp>
                    <p:nvSpPr>
                      <p:cNvPr id="769091" name="Freeform 67"/>
                      <p:cNvSpPr>
                        <a:spLocks/>
                      </p:cNvSpPr>
                      <p:nvPr/>
                    </p:nvSpPr>
                    <p:spPr bwMode="auto">
                      <a:xfrm>
                        <a:off x="1075" y="2051"/>
                        <a:ext cx="24" cy="128"/>
                      </a:xfrm>
                      <a:custGeom>
                        <a:avLst/>
                        <a:gdLst>
                          <a:gd name="T0" fmla="*/ 0 w 24"/>
                          <a:gd name="T1" fmla="*/ 8 h 128"/>
                          <a:gd name="T2" fmla="*/ 23 w 24"/>
                          <a:gd name="T3" fmla="*/ 0 h 128"/>
                          <a:gd name="T4" fmla="*/ 23 w 24"/>
                          <a:gd name="T5" fmla="*/ 127 h 128"/>
                          <a:gd name="T6" fmla="*/ 0 w 24"/>
                          <a:gd name="T7" fmla="*/ 127 h 128"/>
                          <a:gd name="T8" fmla="*/ 0 w 24"/>
                          <a:gd name="T9" fmla="*/ 8 h 128"/>
                        </a:gdLst>
                        <a:ahLst/>
                        <a:cxnLst>
                          <a:cxn ang="0">
                            <a:pos x="T0" y="T1"/>
                          </a:cxn>
                          <a:cxn ang="0">
                            <a:pos x="T2" y="T3"/>
                          </a:cxn>
                          <a:cxn ang="0">
                            <a:pos x="T4" y="T5"/>
                          </a:cxn>
                          <a:cxn ang="0">
                            <a:pos x="T6" y="T7"/>
                          </a:cxn>
                          <a:cxn ang="0">
                            <a:pos x="T8" y="T9"/>
                          </a:cxn>
                        </a:cxnLst>
                        <a:rect l="0" t="0" r="r" b="b"/>
                        <a:pathLst>
                          <a:path w="24" h="128">
                            <a:moveTo>
                              <a:pt x="0" y="8"/>
                            </a:moveTo>
                            <a:lnTo>
                              <a:pt x="23" y="0"/>
                            </a:lnTo>
                            <a:lnTo>
                              <a:pt x="23" y="127"/>
                            </a:lnTo>
                            <a:lnTo>
                              <a:pt x="0" y="127"/>
                            </a:lnTo>
                            <a:lnTo>
                              <a:pt x="0" y="8"/>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92" name="Freeform 68"/>
                      <p:cNvSpPr>
                        <a:spLocks/>
                      </p:cNvSpPr>
                      <p:nvPr/>
                    </p:nvSpPr>
                    <p:spPr bwMode="auto">
                      <a:xfrm>
                        <a:off x="1098" y="2051"/>
                        <a:ext cx="17" cy="128"/>
                      </a:xfrm>
                      <a:custGeom>
                        <a:avLst/>
                        <a:gdLst>
                          <a:gd name="T0" fmla="*/ 0 w 17"/>
                          <a:gd name="T1" fmla="*/ 0 h 128"/>
                          <a:gd name="T2" fmla="*/ 16 w 17"/>
                          <a:gd name="T3" fmla="*/ 0 h 128"/>
                          <a:gd name="T4" fmla="*/ 16 w 17"/>
                          <a:gd name="T5" fmla="*/ 127 h 128"/>
                          <a:gd name="T6" fmla="*/ 0 w 17"/>
                          <a:gd name="T7" fmla="*/ 127 h 128"/>
                          <a:gd name="T8" fmla="*/ 0 w 17"/>
                          <a:gd name="T9" fmla="*/ 0 h 128"/>
                        </a:gdLst>
                        <a:ahLst/>
                        <a:cxnLst>
                          <a:cxn ang="0">
                            <a:pos x="T0" y="T1"/>
                          </a:cxn>
                          <a:cxn ang="0">
                            <a:pos x="T2" y="T3"/>
                          </a:cxn>
                          <a:cxn ang="0">
                            <a:pos x="T4" y="T5"/>
                          </a:cxn>
                          <a:cxn ang="0">
                            <a:pos x="T6" y="T7"/>
                          </a:cxn>
                          <a:cxn ang="0">
                            <a:pos x="T8" y="T9"/>
                          </a:cxn>
                        </a:cxnLst>
                        <a:rect l="0" t="0" r="r" b="b"/>
                        <a:pathLst>
                          <a:path w="17" h="128">
                            <a:moveTo>
                              <a:pt x="0" y="0"/>
                            </a:moveTo>
                            <a:lnTo>
                              <a:pt x="16" y="0"/>
                            </a:lnTo>
                            <a:lnTo>
                              <a:pt x="16" y="127"/>
                            </a:lnTo>
                            <a:lnTo>
                              <a:pt x="0" y="127"/>
                            </a:lnTo>
                            <a:lnTo>
                              <a:pt x="0"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093" name="Group 69"/>
                    <p:cNvGrpSpPr>
                      <a:grpSpLocks/>
                    </p:cNvGrpSpPr>
                    <p:nvPr/>
                  </p:nvGrpSpPr>
                  <p:grpSpPr bwMode="auto">
                    <a:xfrm>
                      <a:off x="1105" y="2059"/>
                      <a:ext cx="1" cy="57"/>
                      <a:chOff x="1105" y="2059"/>
                      <a:chExt cx="1" cy="57"/>
                    </a:xfrm>
                  </p:grpSpPr>
                  <p:grpSp>
                    <p:nvGrpSpPr>
                      <p:cNvPr id="769094" name="Group 70"/>
                      <p:cNvGrpSpPr>
                        <a:grpSpLocks/>
                      </p:cNvGrpSpPr>
                      <p:nvPr/>
                    </p:nvGrpSpPr>
                    <p:grpSpPr bwMode="auto">
                      <a:xfrm>
                        <a:off x="1105" y="2059"/>
                        <a:ext cx="1" cy="25"/>
                        <a:chOff x="1105" y="2059"/>
                        <a:chExt cx="1" cy="25"/>
                      </a:xfrm>
                    </p:grpSpPr>
                    <p:sp>
                      <p:nvSpPr>
                        <p:cNvPr id="769095" name="Freeform 71"/>
                        <p:cNvSpPr>
                          <a:spLocks/>
                        </p:cNvSpPr>
                        <p:nvPr/>
                      </p:nvSpPr>
                      <p:spPr bwMode="auto">
                        <a:xfrm>
                          <a:off x="1105" y="2059"/>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96" name="Freeform 72"/>
                        <p:cNvSpPr>
                          <a:spLocks/>
                        </p:cNvSpPr>
                        <p:nvPr/>
                      </p:nvSpPr>
                      <p:spPr bwMode="auto">
                        <a:xfrm>
                          <a:off x="1105" y="2067"/>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097" name="Group 73"/>
                      <p:cNvGrpSpPr>
                        <a:grpSpLocks/>
                      </p:cNvGrpSpPr>
                      <p:nvPr/>
                    </p:nvGrpSpPr>
                    <p:grpSpPr bwMode="auto">
                      <a:xfrm>
                        <a:off x="1105" y="2083"/>
                        <a:ext cx="1" cy="33"/>
                        <a:chOff x="1105" y="2083"/>
                        <a:chExt cx="1" cy="33"/>
                      </a:xfrm>
                    </p:grpSpPr>
                    <p:sp>
                      <p:nvSpPr>
                        <p:cNvPr id="769098" name="Freeform 74"/>
                        <p:cNvSpPr>
                          <a:spLocks/>
                        </p:cNvSpPr>
                        <p:nvPr/>
                      </p:nvSpPr>
                      <p:spPr bwMode="auto">
                        <a:xfrm>
                          <a:off x="1105" y="2083"/>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099" name="Freeform 75"/>
                        <p:cNvSpPr>
                          <a:spLocks/>
                        </p:cNvSpPr>
                        <p:nvPr/>
                      </p:nvSpPr>
                      <p:spPr bwMode="auto">
                        <a:xfrm>
                          <a:off x="1105" y="2099"/>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nvGrpSpPr>
                <p:cNvPr id="769100" name="Group 76"/>
                <p:cNvGrpSpPr>
                  <a:grpSpLocks/>
                </p:cNvGrpSpPr>
                <p:nvPr/>
              </p:nvGrpSpPr>
              <p:grpSpPr bwMode="auto">
                <a:xfrm>
                  <a:off x="1128" y="1988"/>
                  <a:ext cx="121" cy="32"/>
                  <a:chOff x="1128" y="1988"/>
                  <a:chExt cx="121" cy="32"/>
                </a:xfrm>
              </p:grpSpPr>
              <p:sp>
                <p:nvSpPr>
                  <p:cNvPr id="769101" name="Freeform 77"/>
                  <p:cNvSpPr>
                    <a:spLocks/>
                  </p:cNvSpPr>
                  <p:nvPr/>
                </p:nvSpPr>
                <p:spPr bwMode="auto">
                  <a:xfrm>
                    <a:off x="1128" y="200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02" name="Freeform 78"/>
                  <p:cNvSpPr>
                    <a:spLocks/>
                  </p:cNvSpPr>
                  <p:nvPr/>
                </p:nvSpPr>
                <p:spPr bwMode="auto">
                  <a:xfrm>
                    <a:off x="1195" y="199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03" name="Freeform 79"/>
                  <p:cNvSpPr>
                    <a:spLocks/>
                  </p:cNvSpPr>
                  <p:nvPr/>
                </p:nvSpPr>
                <p:spPr bwMode="auto">
                  <a:xfrm>
                    <a:off x="1158" y="200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04" name="Freeform 80"/>
                  <p:cNvSpPr>
                    <a:spLocks/>
                  </p:cNvSpPr>
                  <p:nvPr/>
                </p:nvSpPr>
                <p:spPr bwMode="auto">
                  <a:xfrm>
                    <a:off x="1232" y="198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05" name="Group 81"/>
                <p:cNvGrpSpPr>
                  <a:grpSpLocks/>
                </p:cNvGrpSpPr>
                <p:nvPr/>
              </p:nvGrpSpPr>
              <p:grpSpPr bwMode="auto">
                <a:xfrm>
                  <a:off x="1300" y="2043"/>
                  <a:ext cx="68" cy="136"/>
                  <a:chOff x="1300" y="2043"/>
                  <a:chExt cx="68" cy="136"/>
                </a:xfrm>
              </p:grpSpPr>
              <p:grpSp>
                <p:nvGrpSpPr>
                  <p:cNvPr id="769106" name="Group 82"/>
                  <p:cNvGrpSpPr>
                    <a:grpSpLocks/>
                  </p:cNvGrpSpPr>
                  <p:nvPr/>
                </p:nvGrpSpPr>
                <p:grpSpPr bwMode="auto">
                  <a:xfrm>
                    <a:off x="1300" y="2043"/>
                    <a:ext cx="68" cy="136"/>
                    <a:chOff x="1300" y="2043"/>
                    <a:chExt cx="68" cy="136"/>
                  </a:xfrm>
                </p:grpSpPr>
                <p:sp>
                  <p:nvSpPr>
                    <p:cNvPr id="769107" name="Freeform 83"/>
                    <p:cNvSpPr>
                      <a:spLocks/>
                    </p:cNvSpPr>
                    <p:nvPr/>
                  </p:nvSpPr>
                  <p:spPr bwMode="auto">
                    <a:xfrm>
                      <a:off x="1322" y="2043"/>
                      <a:ext cx="46" cy="136"/>
                    </a:xfrm>
                    <a:custGeom>
                      <a:avLst/>
                      <a:gdLst>
                        <a:gd name="T0" fmla="*/ 0 w 46"/>
                        <a:gd name="T1" fmla="*/ 0 h 136"/>
                        <a:gd name="T2" fmla="*/ 45 w 46"/>
                        <a:gd name="T3" fmla="*/ 8 h 136"/>
                        <a:gd name="T4" fmla="*/ 45 w 46"/>
                        <a:gd name="T5" fmla="*/ 135 h 136"/>
                        <a:gd name="T6" fmla="*/ 0 w 46"/>
                        <a:gd name="T7" fmla="*/ 135 h 136"/>
                        <a:gd name="T8" fmla="*/ 0 w 46"/>
                        <a:gd name="T9" fmla="*/ 0 h 136"/>
                      </a:gdLst>
                      <a:ahLst/>
                      <a:cxnLst>
                        <a:cxn ang="0">
                          <a:pos x="T0" y="T1"/>
                        </a:cxn>
                        <a:cxn ang="0">
                          <a:pos x="T2" y="T3"/>
                        </a:cxn>
                        <a:cxn ang="0">
                          <a:pos x="T4" y="T5"/>
                        </a:cxn>
                        <a:cxn ang="0">
                          <a:pos x="T6" y="T7"/>
                        </a:cxn>
                        <a:cxn ang="0">
                          <a:pos x="T8" y="T9"/>
                        </a:cxn>
                      </a:cxnLst>
                      <a:rect l="0" t="0" r="r" b="b"/>
                      <a:pathLst>
                        <a:path w="46" h="136">
                          <a:moveTo>
                            <a:pt x="0" y="0"/>
                          </a:moveTo>
                          <a:lnTo>
                            <a:pt x="45" y="8"/>
                          </a:lnTo>
                          <a:lnTo>
                            <a:pt x="45" y="135"/>
                          </a:lnTo>
                          <a:lnTo>
                            <a:pt x="0" y="135"/>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08" name="Freeform 84"/>
                    <p:cNvSpPr>
                      <a:spLocks/>
                    </p:cNvSpPr>
                    <p:nvPr/>
                  </p:nvSpPr>
                  <p:spPr bwMode="auto">
                    <a:xfrm>
                      <a:off x="1300" y="2043"/>
                      <a:ext cx="23" cy="136"/>
                    </a:xfrm>
                    <a:custGeom>
                      <a:avLst/>
                      <a:gdLst>
                        <a:gd name="T0" fmla="*/ 22 w 23"/>
                        <a:gd name="T1" fmla="*/ 0 h 136"/>
                        <a:gd name="T2" fmla="*/ 22 w 23"/>
                        <a:gd name="T3" fmla="*/ 135 h 136"/>
                        <a:gd name="T4" fmla="*/ 0 w 23"/>
                        <a:gd name="T5" fmla="*/ 135 h 136"/>
                        <a:gd name="T6" fmla="*/ 0 w 23"/>
                        <a:gd name="T7" fmla="*/ 8 h 136"/>
                        <a:gd name="T8" fmla="*/ 22 w 23"/>
                        <a:gd name="T9" fmla="*/ 0 h 136"/>
                      </a:gdLst>
                      <a:ahLst/>
                      <a:cxnLst>
                        <a:cxn ang="0">
                          <a:pos x="T0" y="T1"/>
                        </a:cxn>
                        <a:cxn ang="0">
                          <a:pos x="T2" y="T3"/>
                        </a:cxn>
                        <a:cxn ang="0">
                          <a:pos x="T4" y="T5"/>
                        </a:cxn>
                        <a:cxn ang="0">
                          <a:pos x="T6" y="T7"/>
                        </a:cxn>
                        <a:cxn ang="0">
                          <a:pos x="T8" y="T9"/>
                        </a:cxn>
                      </a:cxnLst>
                      <a:rect l="0" t="0" r="r" b="b"/>
                      <a:pathLst>
                        <a:path w="23" h="136">
                          <a:moveTo>
                            <a:pt x="22" y="0"/>
                          </a:moveTo>
                          <a:lnTo>
                            <a:pt x="22" y="135"/>
                          </a:lnTo>
                          <a:lnTo>
                            <a:pt x="0" y="135"/>
                          </a:lnTo>
                          <a:lnTo>
                            <a:pt x="0" y="8"/>
                          </a:lnTo>
                          <a:lnTo>
                            <a:pt x="22"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09" name="Group 85"/>
                  <p:cNvGrpSpPr>
                    <a:grpSpLocks/>
                  </p:cNvGrpSpPr>
                  <p:nvPr/>
                </p:nvGrpSpPr>
                <p:grpSpPr bwMode="auto">
                  <a:xfrm>
                    <a:off x="1337" y="2067"/>
                    <a:ext cx="1" cy="57"/>
                    <a:chOff x="1337" y="2067"/>
                    <a:chExt cx="1" cy="57"/>
                  </a:xfrm>
                </p:grpSpPr>
                <p:grpSp>
                  <p:nvGrpSpPr>
                    <p:cNvPr id="769110" name="Group 86"/>
                    <p:cNvGrpSpPr>
                      <a:grpSpLocks/>
                    </p:cNvGrpSpPr>
                    <p:nvPr/>
                  </p:nvGrpSpPr>
                  <p:grpSpPr bwMode="auto">
                    <a:xfrm>
                      <a:off x="1337" y="2067"/>
                      <a:ext cx="1" cy="25"/>
                      <a:chOff x="1337" y="2067"/>
                      <a:chExt cx="1" cy="25"/>
                    </a:xfrm>
                  </p:grpSpPr>
                  <p:sp>
                    <p:nvSpPr>
                      <p:cNvPr id="769111" name="Freeform 87"/>
                      <p:cNvSpPr>
                        <a:spLocks/>
                      </p:cNvSpPr>
                      <p:nvPr/>
                    </p:nvSpPr>
                    <p:spPr bwMode="auto">
                      <a:xfrm>
                        <a:off x="1337" y="2067"/>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12" name="Freeform 88"/>
                      <p:cNvSpPr>
                        <a:spLocks/>
                      </p:cNvSpPr>
                      <p:nvPr/>
                    </p:nvSpPr>
                    <p:spPr bwMode="auto">
                      <a:xfrm>
                        <a:off x="1337" y="2075"/>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13" name="Group 89"/>
                    <p:cNvGrpSpPr>
                      <a:grpSpLocks/>
                    </p:cNvGrpSpPr>
                    <p:nvPr/>
                  </p:nvGrpSpPr>
                  <p:grpSpPr bwMode="auto">
                    <a:xfrm>
                      <a:off x="1337" y="2091"/>
                      <a:ext cx="1" cy="33"/>
                      <a:chOff x="1337" y="2091"/>
                      <a:chExt cx="1" cy="33"/>
                    </a:xfrm>
                  </p:grpSpPr>
                  <p:sp>
                    <p:nvSpPr>
                      <p:cNvPr id="769114" name="Freeform 90"/>
                      <p:cNvSpPr>
                        <a:spLocks/>
                      </p:cNvSpPr>
                      <p:nvPr/>
                    </p:nvSpPr>
                    <p:spPr bwMode="auto">
                      <a:xfrm>
                        <a:off x="1337" y="2091"/>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15" name="Freeform 91"/>
                      <p:cNvSpPr>
                        <a:spLocks/>
                      </p:cNvSpPr>
                      <p:nvPr/>
                    </p:nvSpPr>
                    <p:spPr bwMode="auto">
                      <a:xfrm>
                        <a:off x="1337" y="2107"/>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769116" name="Freeform 92"/>
                <p:cNvSpPr>
                  <a:spLocks/>
                </p:cNvSpPr>
                <p:nvPr/>
              </p:nvSpPr>
              <p:spPr bwMode="auto">
                <a:xfrm>
                  <a:off x="1352" y="2091"/>
                  <a:ext cx="106" cy="80"/>
                </a:xfrm>
                <a:custGeom>
                  <a:avLst/>
                  <a:gdLst>
                    <a:gd name="T0" fmla="*/ 0 w 106"/>
                    <a:gd name="T1" fmla="*/ 79 h 80"/>
                    <a:gd name="T2" fmla="*/ 105 w 106"/>
                    <a:gd name="T3" fmla="*/ 79 h 80"/>
                    <a:gd name="T4" fmla="*/ 105 w 106"/>
                    <a:gd name="T5" fmla="*/ 0 h 80"/>
                    <a:gd name="T6" fmla="*/ 38 w 106"/>
                    <a:gd name="T7" fmla="*/ 0 h 80"/>
                    <a:gd name="T8" fmla="*/ 38 w 106"/>
                    <a:gd name="T9" fmla="*/ 63 h 80"/>
                    <a:gd name="T10" fmla="*/ 0 w 106"/>
                    <a:gd name="T11" fmla="*/ 63 h 80"/>
                    <a:gd name="T12" fmla="*/ 0 w 106"/>
                    <a:gd name="T13" fmla="*/ 79 h 80"/>
                  </a:gdLst>
                  <a:ahLst/>
                  <a:cxnLst>
                    <a:cxn ang="0">
                      <a:pos x="T0" y="T1"/>
                    </a:cxn>
                    <a:cxn ang="0">
                      <a:pos x="T2" y="T3"/>
                    </a:cxn>
                    <a:cxn ang="0">
                      <a:pos x="T4" y="T5"/>
                    </a:cxn>
                    <a:cxn ang="0">
                      <a:pos x="T6" y="T7"/>
                    </a:cxn>
                    <a:cxn ang="0">
                      <a:pos x="T8" y="T9"/>
                    </a:cxn>
                    <a:cxn ang="0">
                      <a:pos x="T10" y="T11"/>
                    </a:cxn>
                    <a:cxn ang="0">
                      <a:pos x="T12" y="T13"/>
                    </a:cxn>
                  </a:cxnLst>
                  <a:rect l="0" t="0" r="r" b="b"/>
                  <a:pathLst>
                    <a:path w="106" h="80">
                      <a:moveTo>
                        <a:pt x="0" y="79"/>
                      </a:moveTo>
                      <a:lnTo>
                        <a:pt x="105" y="79"/>
                      </a:lnTo>
                      <a:lnTo>
                        <a:pt x="105" y="0"/>
                      </a:lnTo>
                      <a:lnTo>
                        <a:pt x="38" y="0"/>
                      </a:lnTo>
                      <a:lnTo>
                        <a:pt x="38" y="63"/>
                      </a:lnTo>
                      <a:lnTo>
                        <a:pt x="0" y="63"/>
                      </a:lnTo>
                      <a:lnTo>
                        <a:pt x="0" y="79"/>
                      </a:lnTo>
                    </a:path>
                  </a:pathLst>
                </a:custGeom>
                <a:solidFill>
                  <a:srgbClr val="5F3F1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17" name="Freeform 93"/>
                <p:cNvSpPr>
                  <a:spLocks/>
                </p:cNvSpPr>
                <p:nvPr/>
              </p:nvSpPr>
              <p:spPr bwMode="auto">
                <a:xfrm>
                  <a:off x="1793" y="2123"/>
                  <a:ext cx="23" cy="48"/>
                </a:xfrm>
                <a:custGeom>
                  <a:avLst/>
                  <a:gdLst>
                    <a:gd name="T0" fmla="*/ 0 w 23"/>
                    <a:gd name="T1" fmla="*/ 8 h 48"/>
                    <a:gd name="T2" fmla="*/ 0 w 23"/>
                    <a:gd name="T3" fmla="*/ 0 h 48"/>
                    <a:gd name="T4" fmla="*/ 7 w 23"/>
                    <a:gd name="T5" fmla="*/ 0 h 48"/>
                    <a:gd name="T6" fmla="*/ 15 w 23"/>
                    <a:gd name="T7" fmla="*/ 0 h 48"/>
                    <a:gd name="T8" fmla="*/ 22 w 23"/>
                    <a:gd name="T9" fmla="*/ 0 h 48"/>
                    <a:gd name="T10" fmla="*/ 22 w 23"/>
                    <a:gd name="T11" fmla="*/ 8 h 48"/>
                    <a:gd name="T12" fmla="*/ 15 w 23"/>
                    <a:gd name="T13" fmla="*/ 8 h 48"/>
                    <a:gd name="T14" fmla="*/ 15 w 23"/>
                    <a:gd name="T15" fmla="*/ 0 h 48"/>
                    <a:gd name="T16" fmla="*/ 7 w 23"/>
                    <a:gd name="T17" fmla="*/ 0 h 48"/>
                    <a:gd name="T18" fmla="*/ 7 w 23"/>
                    <a:gd name="T19" fmla="*/ 8 h 48"/>
                    <a:gd name="T20" fmla="*/ 7 w 23"/>
                    <a:gd name="T21" fmla="*/ 47 h 48"/>
                    <a:gd name="T22" fmla="*/ 0 w 23"/>
                    <a:gd name="T23" fmla="*/ 47 h 48"/>
                    <a:gd name="T24" fmla="*/ 0 w 23"/>
                    <a:gd name="T2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48">
                      <a:moveTo>
                        <a:pt x="0" y="8"/>
                      </a:moveTo>
                      <a:lnTo>
                        <a:pt x="0" y="0"/>
                      </a:lnTo>
                      <a:lnTo>
                        <a:pt x="7" y="0"/>
                      </a:lnTo>
                      <a:lnTo>
                        <a:pt x="15" y="0"/>
                      </a:lnTo>
                      <a:lnTo>
                        <a:pt x="22" y="0"/>
                      </a:lnTo>
                      <a:lnTo>
                        <a:pt x="22" y="8"/>
                      </a:lnTo>
                      <a:lnTo>
                        <a:pt x="15" y="8"/>
                      </a:lnTo>
                      <a:lnTo>
                        <a:pt x="15" y="0"/>
                      </a:lnTo>
                      <a:lnTo>
                        <a:pt x="7" y="0"/>
                      </a:lnTo>
                      <a:lnTo>
                        <a:pt x="7" y="8"/>
                      </a:lnTo>
                      <a:lnTo>
                        <a:pt x="7" y="47"/>
                      </a:lnTo>
                      <a:lnTo>
                        <a:pt x="0" y="47"/>
                      </a:lnTo>
                      <a:lnTo>
                        <a:pt x="0" y="8"/>
                      </a:lnTo>
                    </a:path>
                  </a:pathLst>
                </a:custGeom>
                <a:solidFill>
                  <a:srgbClr val="5F5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118" name="Group 94"/>
                <p:cNvGrpSpPr>
                  <a:grpSpLocks/>
                </p:cNvGrpSpPr>
                <p:nvPr/>
              </p:nvGrpSpPr>
              <p:grpSpPr bwMode="auto">
                <a:xfrm>
                  <a:off x="1405" y="2162"/>
                  <a:ext cx="239" cy="17"/>
                  <a:chOff x="1405" y="2162"/>
                  <a:chExt cx="239" cy="17"/>
                </a:xfrm>
              </p:grpSpPr>
              <p:grpSp>
                <p:nvGrpSpPr>
                  <p:cNvPr id="769119" name="Group 95"/>
                  <p:cNvGrpSpPr>
                    <a:grpSpLocks/>
                  </p:cNvGrpSpPr>
                  <p:nvPr/>
                </p:nvGrpSpPr>
                <p:grpSpPr bwMode="auto">
                  <a:xfrm>
                    <a:off x="1405" y="2162"/>
                    <a:ext cx="120" cy="17"/>
                    <a:chOff x="1405" y="2162"/>
                    <a:chExt cx="120" cy="17"/>
                  </a:xfrm>
                </p:grpSpPr>
                <p:grpSp>
                  <p:nvGrpSpPr>
                    <p:cNvPr id="769120" name="Group 96"/>
                    <p:cNvGrpSpPr>
                      <a:grpSpLocks/>
                    </p:cNvGrpSpPr>
                    <p:nvPr/>
                  </p:nvGrpSpPr>
                  <p:grpSpPr bwMode="auto">
                    <a:xfrm>
                      <a:off x="1405" y="2162"/>
                      <a:ext cx="31" cy="17"/>
                      <a:chOff x="1405" y="2162"/>
                      <a:chExt cx="31" cy="17"/>
                    </a:xfrm>
                  </p:grpSpPr>
                  <p:sp>
                    <p:nvSpPr>
                      <p:cNvPr id="769121" name="Freeform 97"/>
                      <p:cNvSpPr>
                        <a:spLocks/>
                      </p:cNvSpPr>
                      <p:nvPr/>
                    </p:nvSpPr>
                    <p:spPr bwMode="auto">
                      <a:xfrm>
                        <a:off x="1405" y="2162"/>
                        <a:ext cx="31" cy="17"/>
                      </a:xfrm>
                      <a:custGeom>
                        <a:avLst/>
                        <a:gdLst>
                          <a:gd name="T0" fmla="*/ 0 w 31"/>
                          <a:gd name="T1" fmla="*/ 0 h 17"/>
                          <a:gd name="T2" fmla="*/ 30 w 31"/>
                          <a:gd name="T3" fmla="*/ 0 h 17"/>
                          <a:gd name="T4" fmla="*/ 30 w 31"/>
                          <a:gd name="T5" fmla="*/ 16 h 17"/>
                          <a:gd name="T6" fmla="*/ 0 w 31"/>
                          <a:gd name="T7" fmla="*/ 16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30" y="0"/>
                            </a:lnTo>
                            <a:lnTo>
                              <a:pt x="30"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22" name="Freeform 98"/>
                      <p:cNvSpPr>
                        <a:spLocks/>
                      </p:cNvSpPr>
                      <p:nvPr/>
                    </p:nvSpPr>
                    <p:spPr bwMode="auto">
                      <a:xfrm>
                        <a:off x="1405" y="2162"/>
                        <a:ext cx="31" cy="17"/>
                      </a:xfrm>
                      <a:custGeom>
                        <a:avLst/>
                        <a:gdLst>
                          <a:gd name="T0" fmla="*/ 0 w 31"/>
                          <a:gd name="T1" fmla="*/ 0 h 17"/>
                          <a:gd name="T2" fmla="*/ 30 w 31"/>
                          <a:gd name="T3" fmla="*/ 16 h 17"/>
                          <a:gd name="T4" fmla="*/ 30 w 31"/>
                          <a:gd name="T5" fmla="*/ 0 h 17"/>
                          <a:gd name="T6" fmla="*/ 0 w 31"/>
                          <a:gd name="T7" fmla="*/ 16 h 17"/>
                        </a:gdLst>
                        <a:ahLst/>
                        <a:cxnLst>
                          <a:cxn ang="0">
                            <a:pos x="T0" y="T1"/>
                          </a:cxn>
                          <a:cxn ang="0">
                            <a:pos x="T2" y="T3"/>
                          </a:cxn>
                          <a:cxn ang="0">
                            <a:pos x="T4" y="T5"/>
                          </a:cxn>
                          <a:cxn ang="0">
                            <a:pos x="T6" y="T7"/>
                          </a:cxn>
                        </a:cxnLst>
                        <a:rect l="0" t="0" r="r" b="b"/>
                        <a:pathLst>
                          <a:path w="31" h="17">
                            <a:moveTo>
                              <a:pt x="0" y="0"/>
                            </a:moveTo>
                            <a:lnTo>
                              <a:pt x="30" y="16"/>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23" name="Group 99"/>
                    <p:cNvGrpSpPr>
                      <a:grpSpLocks/>
                    </p:cNvGrpSpPr>
                    <p:nvPr/>
                  </p:nvGrpSpPr>
                  <p:grpSpPr bwMode="auto">
                    <a:xfrm>
                      <a:off x="1435" y="2162"/>
                      <a:ext cx="30" cy="17"/>
                      <a:chOff x="1435" y="2162"/>
                      <a:chExt cx="30" cy="17"/>
                    </a:xfrm>
                  </p:grpSpPr>
                  <p:sp>
                    <p:nvSpPr>
                      <p:cNvPr id="769124" name="Freeform 100"/>
                      <p:cNvSpPr>
                        <a:spLocks/>
                      </p:cNvSpPr>
                      <p:nvPr/>
                    </p:nvSpPr>
                    <p:spPr bwMode="auto">
                      <a:xfrm>
                        <a:off x="1435" y="2162"/>
                        <a:ext cx="30" cy="17"/>
                      </a:xfrm>
                      <a:custGeom>
                        <a:avLst/>
                        <a:gdLst>
                          <a:gd name="T0" fmla="*/ 0 w 30"/>
                          <a:gd name="T1" fmla="*/ 0 h 17"/>
                          <a:gd name="T2" fmla="*/ 29 w 30"/>
                          <a:gd name="T3" fmla="*/ 0 h 17"/>
                          <a:gd name="T4" fmla="*/ 29 w 30"/>
                          <a:gd name="T5" fmla="*/ 16 h 17"/>
                          <a:gd name="T6" fmla="*/ 0 w 30"/>
                          <a:gd name="T7" fmla="*/ 16 h 17"/>
                          <a:gd name="T8" fmla="*/ 0 w 30"/>
                          <a:gd name="T9" fmla="*/ 0 h 17"/>
                        </a:gdLst>
                        <a:ahLst/>
                        <a:cxnLst>
                          <a:cxn ang="0">
                            <a:pos x="T0" y="T1"/>
                          </a:cxn>
                          <a:cxn ang="0">
                            <a:pos x="T2" y="T3"/>
                          </a:cxn>
                          <a:cxn ang="0">
                            <a:pos x="T4" y="T5"/>
                          </a:cxn>
                          <a:cxn ang="0">
                            <a:pos x="T6" y="T7"/>
                          </a:cxn>
                          <a:cxn ang="0">
                            <a:pos x="T8" y="T9"/>
                          </a:cxn>
                        </a:cxnLst>
                        <a:rect l="0" t="0" r="r" b="b"/>
                        <a:pathLst>
                          <a:path w="30" h="17">
                            <a:moveTo>
                              <a:pt x="0" y="0"/>
                            </a:moveTo>
                            <a:lnTo>
                              <a:pt x="29" y="0"/>
                            </a:lnTo>
                            <a:lnTo>
                              <a:pt x="29"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25" name="Freeform 101"/>
                      <p:cNvSpPr>
                        <a:spLocks/>
                      </p:cNvSpPr>
                      <p:nvPr/>
                    </p:nvSpPr>
                    <p:spPr bwMode="auto">
                      <a:xfrm>
                        <a:off x="1435" y="2162"/>
                        <a:ext cx="30" cy="17"/>
                      </a:xfrm>
                      <a:custGeom>
                        <a:avLst/>
                        <a:gdLst>
                          <a:gd name="T0" fmla="*/ 0 w 30"/>
                          <a:gd name="T1" fmla="*/ 0 h 17"/>
                          <a:gd name="T2" fmla="*/ 29 w 30"/>
                          <a:gd name="T3" fmla="*/ 16 h 17"/>
                          <a:gd name="T4" fmla="*/ 29 w 30"/>
                          <a:gd name="T5" fmla="*/ 0 h 17"/>
                          <a:gd name="T6" fmla="*/ 0 w 30"/>
                          <a:gd name="T7" fmla="*/ 16 h 17"/>
                        </a:gdLst>
                        <a:ahLst/>
                        <a:cxnLst>
                          <a:cxn ang="0">
                            <a:pos x="T0" y="T1"/>
                          </a:cxn>
                          <a:cxn ang="0">
                            <a:pos x="T2" y="T3"/>
                          </a:cxn>
                          <a:cxn ang="0">
                            <a:pos x="T4" y="T5"/>
                          </a:cxn>
                          <a:cxn ang="0">
                            <a:pos x="T6" y="T7"/>
                          </a:cxn>
                        </a:cxnLst>
                        <a:rect l="0" t="0" r="r" b="b"/>
                        <a:pathLst>
                          <a:path w="30" h="17">
                            <a:moveTo>
                              <a:pt x="0" y="0"/>
                            </a:moveTo>
                            <a:lnTo>
                              <a:pt x="29" y="16"/>
                            </a:lnTo>
                            <a:lnTo>
                              <a:pt x="29"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26" name="Group 102"/>
                    <p:cNvGrpSpPr>
                      <a:grpSpLocks/>
                    </p:cNvGrpSpPr>
                    <p:nvPr/>
                  </p:nvGrpSpPr>
                  <p:grpSpPr bwMode="auto">
                    <a:xfrm>
                      <a:off x="1464" y="2162"/>
                      <a:ext cx="31" cy="17"/>
                      <a:chOff x="1464" y="2162"/>
                      <a:chExt cx="31" cy="17"/>
                    </a:xfrm>
                  </p:grpSpPr>
                  <p:sp>
                    <p:nvSpPr>
                      <p:cNvPr id="769127" name="Freeform 103"/>
                      <p:cNvSpPr>
                        <a:spLocks/>
                      </p:cNvSpPr>
                      <p:nvPr/>
                    </p:nvSpPr>
                    <p:spPr bwMode="auto">
                      <a:xfrm>
                        <a:off x="1464" y="2162"/>
                        <a:ext cx="31" cy="17"/>
                      </a:xfrm>
                      <a:custGeom>
                        <a:avLst/>
                        <a:gdLst>
                          <a:gd name="T0" fmla="*/ 0 w 31"/>
                          <a:gd name="T1" fmla="*/ 0 h 17"/>
                          <a:gd name="T2" fmla="*/ 30 w 31"/>
                          <a:gd name="T3" fmla="*/ 0 h 17"/>
                          <a:gd name="T4" fmla="*/ 30 w 31"/>
                          <a:gd name="T5" fmla="*/ 16 h 17"/>
                          <a:gd name="T6" fmla="*/ 0 w 31"/>
                          <a:gd name="T7" fmla="*/ 16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30" y="0"/>
                            </a:lnTo>
                            <a:lnTo>
                              <a:pt x="30"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28" name="Freeform 104"/>
                      <p:cNvSpPr>
                        <a:spLocks/>
                      </p:cNvSpPr>
                      <p:nvPr/>
                    </p:nvSpPr>
                    <p:spPr bwMode="auto">
                      <a:xfrm>
                        <a:off x="1464" y="2162"/>
                        <a:ext cx="31" cy="17"/>
                      </a:xfrm>
                      <a:custGeom>
                        <a:avLst/>
                        <a:gdLst>
                          <a:gd name="T0" fmla="*/ 0 w 31"/>
                          <a:gd name="T1" fmla="*/ 0 h 17"/>
                          <a:gd name="T2" fmla="*/ 30 w 31"/>
                          <a:gd name="T3" fmla="*/ 16 h 17"/>
                          <a:gd name="T4" fmla="*/ 30 w 31"/>
                          <a:gd name="T5" fmla="*/ 0 h 17"/>
                          <a:gd name="T6" fmla="*/ 0 w 31"/>
                          <a:gd name="T7" fmla="*/ 16 h 17"/>
                        </a:gdLst>
                        <a:ahLst/>
                        <a:cxnLst>
                          <a:cxn ang="0">
                            <a:pos x="T0" y="T1"/>
                          </a:cxn>
                          <a:cxn ang="0">
                            <a:pos x="T2" y="T3"/>
                          </a:cxn>
                          <a:cxn ang="0">
                            <a:pos x="T4" y="T5"/>
                          </a:cxn>
                          <a:cxn ang="0">
                            <a:pos x="T6" y="T7"/>
                          </a:cxn>
                        </a:cxnLst>
                        <a:rect l="0" t="0" r="r" b="b"/>
                        <a:pathLst>
                          <a:path w="31" h="17">
                            <a:moveTo>
                              <a:pt x="0" y="0"/>
                            </a:moveTo>
                            <a:lnTo>
                              <a:pt x="30" y="16"/>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29" name="Group 105"/>
                    <p:cNvGrpSpPr>
                      <a:grpSpLocks/>
                    </p:cNvGrpSpPr>
                    <p:nvPr/>
                  </p:nvGrpSpPr>
                  <p:grpSpPr bwMode="auto">
                    <a:xfrm>
                      <a:off x="1494" y="2162"/>
                      <a:ext cx="31" cy="17"/>
                      <a:chOff x="1494" y="2162"/>
                      <a:chExt cx="31" cy="17"/>
                    </a:xfrm>
                  </p:grpSpPr>
                  <p:sp>
                    <p:nvSpPr>
                      <p:cNvPr id="769130" name="Freeform 106"/>
                      <p:cNvSpPr>
                        <a:spLocks/>
                      </p:cNvSpPr>
                      <p:nvPr/>
                    </p:nvSpPr>
                    <p:spPr bwMode="auto">
                      <a:xfrm>
                        <a:off x="1494" y="2162"/>
                        <a:ext cx="31" cy="17"/>
                      </a:xfrm>
                      <a:custGeom>
                        <a:avLst/>
                        <a:gdLst>
                          <a:gd name="T0" fmla="*/ 0 w 31"/>
                          <a:gd name="T1" fmla="*/ 0 h 17"/>
                          <a:gd name="T2" fmla="*/ 30 w 31"/>
                          <a:gd name="T3" fmla="*/ 0 h 17"/>
                          <a:gd name="T4" fmla="*/ 30 w 31"/>
                          <a:gd name="T5" fmla="*/ 16 h 17"/>
                          <a:gd name="T6" fmla="*/ 0 w 31"/>
                          <a:gd name="T7" fmla="*/ 16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30" y="0"/>
                            </a:lnTo>
                            <a:lnTo>
                              <a:pt x="30"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31" name="Freeform 107"/>
                      <p:cNvSpPr>
                        <a:spLocks/>
                      </p:cNvSpPr>
                      <p:nvPr/>
                    </p:nvSpPr>
                    <p:spPr bwMode="auto">
                      <a:xfrm>
                        <a:off x="1494" y="2162"/>
                        <a:ext cx="31" cy="17"/>
                      </a:xfrm>
                      <a:custGeom>
                        <a:avLst/>
                        <a:gdLst>
                          <a:gd name="T0" fmla="*/ 0 w 31"/>
                          <a:gd name="T1" fmla="*/ 0 h 17"/>
                          <a:gd name="T2" fmla="*/ 30 w 31"/>
                          <a:gd name="T3" fmla="*/ 16 h 17"/>
                          <a:gd name="T4" fmla="*/ 30 w 31"/>
                          <a:gd name="T5" fmla="*/ 0 h 17"/>
                          <a:gd name="T6" fmla="*/ 0 w 31"/>
                          <a:gd name="T7" fmla="*/ 16 h 17"/>
                        </a:gdLst>
                        <a:ahLst/>
                        <a:cxnLst>
                          <a:cxn ang="0">
                            <a:pos x="T0" y="T1"/>
                          </a:cxn>
                          <a:cxn ang="0">
                            <a:pos x="T2" y="T3"/>
                          </a:cxn>
                          <a:cxn ang="0">
                            <a:pos x="T4" y="T5"/>
                          </a:cxn>
                          <a:cxn ang="0">
                            <a:pos x="T6" y="T7"/>
                          </a:cxn>
                        </a:cxnLst>
                        <a:rect l="0" t="0" r="r" b="b"/>
                        <a:pathLst>
                          <a:path w="31" h="17">
                            <a:moveTo>
                              <a:pt x="0" y="0"/>
                            </a:moveTo>
                            <a:lnTo>
                              <a:pt x="30" y="16"/>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69132" name="Group 108"/>
                  <p:cNvGrpSpPr>
                    <a:grpSpLocks/>
                  </p:cNvGrpSpPr>
                  <p:nvPr/>
                </p:nvGrpSpPr>
                <p:grpSpPr bwMode="auto">
                  <a:xfrm>
                    <a:off x="1524" y="2162"/>
                    <a:ext cx="120" cy="17"/>
                    <a:chOff x="1524" y="2162"/>
                    <a:chExt cx="120" cy="17"/>
                  </a:xfrm>
                </p:grpSpPr>
                <p:grpSp>
                  <p:nvGrpSpPr>
                    <p:cNvPr id="769133" name="Group 109"/>
                    <p:cNvGrpSpPr>
                      <a:grpSpLocks/>
                    </p:cNvGrpSpPr>
                    <p:nvPr/>
                  </p:nvGrpSpPr>
                  <p:grpSpPr bwMode="auto">
                    <a:xfrm>
                      <a:off x="1524" y="2162"/>
                      <a:ext cx="30" cy="17"/>
                      <a:chOff x="1524" y="2162"/>
                      <a:chExt cx="30" cy="17"/>
                    </a:xfrm>
                  </p:grpSpPr>
                  <p:sp>
                    <p:nvSpPr>
                      <p:cNvPr id="769134" name="Freeform 110"/>
                      <p:cNvSpPr>
                        <a:spLocks/>
                      </p:cNvSpPr>
                      <p:nvPr/>
                    </p:nvSpPr>
                    <p:spPr bwMode="auto">
                      <a:xfrm>
                        <a:off x="1524" y="2162"/>
                        <a:ext cx="30" cy="17"/>
                      </a:xfrm>
                      <a:custGeom>
                        <a:avLst/>
                        <a:gdLst>
                          <a:gd name="T0" fmla="*/ 0 w 30"/>
                          <a:gd name="T1" fmla="*/ 0 h 17"/>
                          <a:gd name="T2" fmla="*/ 29 w 30"/>
                          <a:gd name="T3" fmla="*/ 0 h 17"/>
                          <a:gd name="T4" fmla="*/ 29 w 30"/>
                          <a:gd name="T5" fmla="*/ 16 h 17"/>
                          <a:gd name="T6" fmla="*/ 0 w 30"/>
                          <a:gd name="T7" fmla="*/ 16 h 17"/>
                          <a:gd name="T8" fmla="*/ 0 w 30"/>
                          <a:gd name="T9" fmla="*/ 0 h 17"/>
                        </a:gdLst>
                        <a:ahLst/>
                        <a:cxnLst>
                          <a:cxn ang="0">
                            <a:pos x="T0" y="T1"/>
                          </a:cxn>
                          <a:cxn ang="0">
                            <a:pos x="T2" y="T3"/>
                          </a:cxn>
                          <a:cxn ang="0">
                            <a:pos x="T4" y="T5"/>
                          </a:cxn>
                          <a:cxn ang="0">
                            <a:pos x="T6" y="T7"/>
                          </a:cxn>
                          <a:cxn ang="0">
                            <a:pos x="T8" y="T9"/>
                          </a:cxn>
                        </a:cxnLst>
                        <a:rect l="0" t="0" r="r" b="b"/>
                        <a:pathLst>
                          <a:path w="30" h="17">
                            <a:moveTo>
                              <a:pt x="0" y="0"/>
                            </a:moveTo>
                            <a:lnTo>
                              <a:pt x="29" y="0"/>
                            </a:lnTo>
                            <a:lnTo>
                              <a:pt x="29"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35" name="Freeform 111"/>
                      <p:cNvSpPr>
                        <a:spLocks/>
                      </p:cNvSpPr>
                      <p:nvPr/>
                    </p:nvSpPr>
                    <p:spPr bwMode="auto">
                      <a:xfrm>
                        <a:off x="1524" y="2162"/>
                        <a:ext cx="30" cy="17"/>
                      </a:xfrm>
                      <a:custGeom>
                        <a:avLst/>
                        <a:gdLst>
                          <a:gd name="T0" fmla="*/ 0 w 30"/>
                          <a:gd name="T1" fmla="*/ 0 h 17"/>
                          <a:gd name="T2" fmla="*/ 29 w 30"/>
                          <a:gd name="T3" fmla="*/ 16 h 17"/>
                          <a:gd name="T4" fmla="*/ 29 w 30"/>
                          <a:gd name="T5" fmla="*/ 0 h 17"/>
                          <a:gd name="T6" fmla="*/ 0 w 30"/>
                          <a:gd name="T7" fmla="*/ 16 h 17"/>
                        </a:gdLst>
                        <a:ahLst/>
                        <a:cxnLst>
                          <a:cxn ang="0">
                            <a:pos x="T0" y="T1"/>
                          </a:cxn>
                          <a:cxn ang="0">
                            <a:pos x="T2" y="T3"/>
                          </a:cxn>
                          <a:cxn ang="0">
                            <a:pos x="T4" y="T5"/>
                          </a:cxn>
                          <a:cxn ang="0">
                            <a:pos x="T6" y="T7"/>
                          </a:cxn>
                        </a:cxnLst>
                        <a:rect l="0" t="0" r="r" b="b"/>
                        <a:pathLst>
                          <a:path w="30" h="17">
                            <a:moveTo>
                              <a:pt x="0" y="0"/>
                            </a:moveTo>
                            <a:lnTo>
                              <a:pt x="29" y="16"/>
                            </a:lnTo>
                            <a:lnTo>
                              <a:pt x="29"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36" name="Group 112"/>
                    <p:cNvGrpSpPr>
                      <a:grpSpLocks/>
                    </p:cNvGrpSpPr>
                    <p:nvPr/>
                  </p:nvGrpSpPr>
                  <p:grpSpPr bwMode="auto">
                    <a:xfrm>
                      <a:off x="1553" y="2162"/>
                      <a:ext cx="31" cy="17"/>
                      <a:chOff x="1553" y="2162"/>
                      <a:chExt cx="31" cy="17"/>
                    </a:xfrm>
                  </p:grpSpPr>
                  <p:sp>
                    <p:nvSpPr>
                      <p:cNvPr id="769137" name="Freeform 113"/>
                      <p:cNvSpPr>
                        <a:spLocks/>
                      </p:cNvSpPr>
                      <p:nvPr/>
                    </p:nvSpPr>
                    <p:spPr bwMode="auto">
                      <a:xfrm>
                        <a:off x="1553" y="2162"/>
                        <a:ext cx="31" cy="17"/>
                      </a:xfrm>
                      <a:custGeom>
                        <a:avLst/>
                        <a:gdLst>
                          <a:gd name="T0" fmla="*/ 0 w 31"/>
                          <a:gd name="T1" fmla="*/ 0 h 17"/>
                          <a:gd name="T2" fmla="*/ 30 w 31"/>
                          <a:gd name="T3" fmla="*/ 0 h 17"/>
                          <a:gd name="T4" fmla="*/ 30 w 31"/>
                          <a:gd name="T5" fmla="*/ 16 h 17"/>
                          <a:gd name="T6" fmla="*/ 0 w 31"/>
                          <a:gd name="T7" fmla="*/ 16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30" y="0"/>
                            </a:lnTo>
                            <a:lnTo>
                              <a:pt x="30"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38" name="Freeform 114"/>
                      <p:cNvSpPr>
                        <a:spLocks/>
                      </p:cNvSpPr>
                      <p:nvPr/>
                    </p:nvSpPr>
                    <p:spPr bwMode="auto">
                      <a:xfrm>
                        <a:off x="1553" y="2162"/>
                        <a:ext cx="31" cy="17"/>
                      </a:xfrm>
                      <a:custGeom>
                        <a:avLst/>
                        <a:gdLst>
                          <a:gd name="T0" fmla="*/ 0 w 31"/>
                          <a:gd name="T1" fmla="*/ 0 h 17"/>
                          <a:gd name="T2" fmla="*/ 30 w 31"/>
                          <a:gd name="T3" fmla="*/ 16 h 17"/>
                          <a:gd name="T4" fmla="*/ 30 w 31"/>
                          <a:gd name="T5" fmla="*/ 0 h 17"/>
                          <a:gd name="T6" fmla="*/ 0 w 31"/>
                          <a:gd name="T7" fmla="*/ 16 h 17"/>
                        </a:gdLst>
                        <a:ahLst/>
                        <a:cxnLst>
                          <a:cxn ang="0">
                            <a:pos x="T0" y="T1"/>
                          </a:cxn>
                          <a:cxn ang="0">
                            <a:pos x="T2" y="T3"/>
                          </a:cxn>
                          <a:cxn ang="0">
                            <a:pos x="T4" y="T5"/>
                          </a:cxn>
                          <a:cxn ang="0">
                            <a:pos x="T6" y="T7"/>
                          </a:cxn>
                        </a:cxnLst>
                        <a:rect l="0" t="0" r="r" b="b"/>
                        <a:pathLst>
                          <a:path w="31" h="17">
                            <a:moveTo>
                              <a:pt x="0" y="0"/>
                            </a:moveTo>
                            <a:lnTo>
                              <a:pt x="30" y="16"/>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39" name="Group 115"/>
                    <p:cNvGrpSpPr>
                      <a:grpSpLocks/>
                    </p:cNvGrpSpPr>
                    <p:nvPr/>
                  </p:nvGrpSpPr>
                  <p:grpSpPr bwMode="auto">
                    <a:xfrm>
                      <a:off x="1583" y="2162"/>
                      <a:ext cx="31" cy="17"/>
                      <a:chOff x="1583" y="2162"/>
                      <a:chExt cx="31" cy="17"/>
                    </a:xfrm>
                  </p:grpSpPr>
                  <p:sp>
                    <p:nvSpPr>
                      <p:cNvPr id="769140" name="Freeform 116"/>
                      <p:cNvSpPr>
                        <a:spLocks/>
                      </p:cNvSpPr>
                      <p:nvPr/>
                    </p:nvSpPr>
                    <p:spPr bwMode="auto">
                      <a:xfrm>
                        <a:off x="1583" y="2162"/>
                        <a:ext cx="31" cy="17"/>
                      </a:xfrm>
                      <a:custGeom>
                        <a:avLst/>
                        <a:gdLst>
                          <a:gd name="T0" fmla="*/ 0 w 31"/>
                          <a:gd name="T1" fmla="*/ 0 h 17"/>
                          <a:gd name="T2" fmla="*/ 30 w 31"/>
                          <a:gd name="T3" fmla="*/ 0 h 17"/>
                          <a:gd name="T4" fmla="*/ 30 w 31"/>
                          <a:gd name="T5" fmla="*/ 16 h 17"/>
                          <a:gd name="T6" fmla="*/ 0 w 31"/>
                          <a:gd name="T7" fmla="*/ 16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30" y="0"/>
                            </a:lnTo>
                            <a:lnTo>
                              <a:pt x="30"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41" name="Freeform 117"/>
                      <p:cNvSpPr>
                        <a:spLocks/>
                      </p:cNvSpPr>
                      <p:nvPr/>
                    </p:nvSpPr>
                    <p:spPr bwMode="auto">
                      <a:xfrm>
                        <a:off x="1583" y="2162"/>
                        <a:ext cx="31" cy="17"/>
                      </a:xfrm>
                      <a:custGeom>
                        <a:avLst/>
                        <a:gdLst>
                          <a:gd name="T0" fmla="*/ 0 w 31"/>
                          <a:gd name="T1" fmla="*/ 0 h 17"/>
                          <a:gd name="T2" fmla="*/ 30 w 31"/>
                          <a:gd name="T3" fmla="*/ 16 h 17"/>
                          <a:gd name="T4" fmla="*/ 30 w 31"/>
                          <a:gd name="T5" fmla="*/ 0 h 17"/>
                          <a:gd name="T6" fmla="*/ 0 w 31"/>
                          <a:gd name="T7" fmla="*/ 16 h 17"/>
                        </a:gdLst>
                        <a:ahLst/>
                        <a:cxnLst>
                          <a:cxn ang="0">
                            <a:pos x="T0" y="T1"/>
                          </a:cxn>
                          <a:cxn ang="0">
                            <a:pos x="T2" y="T3"/>
                          </a:cxn>
                          <a:cxn ang="0">
                            <a:pos x="T4" y="T5"/>
                          </a:cxn>
                          <a:cxn ang="0">
                            <a:pos x="T6" y="T7"/>
                          </a:cxn>
                        </a:cxnLst>
                        <a:rect l="0" t="0" r="r" b="b"/>
                        <a:pathLst>
                          <a:path w="31" h="17">
                            <a:moveTo>
                              <a:pt x="0" y="0"/>
                            </a:moveTo>
                            <a:lnTo>
                              <a:pt x="30" y="16"/>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42" name="Group 118"/>
                    <p:cNvGrpSpPr>
                      <a:grpSpLocks/>
                    </p:cNvGrpSpPr>
                    <p:nvPr/>
                  </p:nvGrpSpPr>
                  <p:grpSpPr bwMode="auto">
                    <a:xfrm>
                      <a:off x="1613" y="2162"/>
                      <a:ext cx="31" cy="17"/>
                      <a:chOff x="1613" y="2162"/>
                      <a:chExt cx="31" cy="17"/>
                    </a:xfrm>
                  </p:grpSpPr>
                  <p:sp>
                    <p:nvSpPr>
                      <p:cNvPr id="769143" name="Freeform 119"/>
                      <p:cNvSpPr>
                        <a:spLocks/>
                      </p:cNvSpPr>
                      <p:nvPr/>
                    </p:nvSpPr>
                    <p:spPr bwMode="auto">
                      <a:xfrm>
                        <a:off x="1613" y="2162"/>
                        <a:ext cx="31" cy="17"/>
                      </a:xfrm>
                      <a:custGeom>
                        <a:avLst/>
                        <a:gdLst>
                          <a:gd name="T0" fmla="*/ 0 w 31"/>
                          <a:gd name="T1" fmla="*/ 0 h 17"/>
                          <a:gd name="T2" fmla="*/ 30 w 31"/>
                          <a:gd name="T3" fmla="*/ 0 h 17"/>
                          <a:gd name="T4" fmla="*/ 30 w 31"/>
                          <a:gd name="T5" fmla="*/ 16 h 17"/>
                          <a:gd name="T6" fmla="*/ 0 w 31"/>
                          <a:gd name="T7" fmla="*/ 16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30" y="0"/>
                            </a:lnTo>
                            <a:lnTo>
                              <a:pt x="30"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44" name="Freeform 120"/>
                      <p:cNvSpPr>
                        <a:spLocks/>
                      </p:cNvSpPr>
                      <p:nvPr/>
                    </p:nvSpPr>
                    <p:spPr bwMode="auto">
                      <a:xfrm>
                        <a:off x="1613" y="2162"/>
                        <a:ext cx="31" cy="17"/>
                      </a:xfrm>
                      <a:custGeom>
                        <a:avLst/>
                        <a:gdLst>
                          <a:gd name="T0" fmla="*/ 0 w 31"/>
                          <a:gd name="T1" fmla="*/ 0 h 17"/>
                          <a:gd name="T2" fmla="*/ 30 w 31"/>
                          <a:gd name="T3" fmla="*/ 16 h 17"/>
                          <a:gd name="T4" fmla="*/ 30 w 31"/>
                          <a:gd name="T5" fmla="*/ 0 h 17"/>
                          <a:gd name="T6" fmla="*/ 0 w 31"/>
                          <a:gd name="T7" fmla="*/ 16 h 17"/>
                        </a:gdLst>
                        <a:ahLst/>
                        <a:cxnLst>
                          <a:cxn ang="0">
                            <a:pos x="T0" y="T1"/>
                          </a:cxn>
                          <a:cxn ang="0">
                            <a:pos x="T2" y="T3"/>
                          </a:cxn>
                          <a:cxn ang="0">
                            <a:pos x="T4" y="T5"/>
                          </a:cxn>
                          <a:cxn ang="0">
                            <a:pos x="T6" y="T7"/>
                          </a:cxn>
                        </a:cxnLst>
                        <a:rect l="0" t="0" r="r" b="b"/>
                        <a:pathLst>
                          <a:path w="31" h="17">
                            <a:moveTo>
                              <a:pt x="0" y="0"/>
                            </a:moveTo>
                            <a:lnTo>
                              <a:pt x="30" y="16"/>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69145" name="Line 121"/>
                  <p:cNvSpPr>
                    <a:spLocks noChangeShapeType="1"/>
                  </p:cNvSpPr>
                  <p:nvPr/>
                </p:nvSpPr>
                <p:spPr bwMode="auto">
                  <a:xfrm>
                    <a:off x="1479"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46" name="Line 122"/>
                  <p:cNvSpPr>
                    <a:spLocks noChangeShapeType="1"/>
                  </p:cNvSpPr>
                  <p:nvPr/>
                </p:nvSpPr>
                <p:spPr bwMode="auto">
                  <a:xfrm>
                    <a:off x="1568"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47" name="Line 123"/>
                  <p:cNvSpPr>
                    <a:spLocks noChangeShapeType="1"/>
                  </p:cNvSpPr>
                  <p:nvPr/>
                </p:nvSpPr>
                <p:spPr bwMode="auto">
                  <a:xfrm>
                    <a:off x="1509"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48" name="Line 124"/>
                  <p:cNvSpPr>
                    <a:spLocks noChangeShapeType="1"/>
                  </p:cNvSpPr>
                  <p:nvPr/>
                </p:nvSpPr>
                <p:spPr bwMode="auto">
                  <a:xfrm>
                    <a:off x="1539"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49" name="Line 125"/>
                  <p:cNvSpPr>
                    <a:spLocks noChangeShapeType="1"/>
                  </p:cNvSpPr>
                  <p:nvPr/>
                </p:nvSpPr>
                <p:spPr bwMode="auto">
                  <a:xfrm>
                    <a:off x="1449"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50" name="Line 126"/>
                  <p:cNvSpPr>
                    <a:spLocks noChangeShapeType="1"/>
                  </p:cNvSpPr>
                  <p:nvPr/>
                </p:nvSpPr>
                <p:spPr bwMode="auto">
                  <a:xfrm>
                    <a:off x="1420"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51" name="Line 127"/>
                  <p:cNvSpPr>
                    <a:spLocks noChangeShapeType="1"/>
                  </p:cNvSpPr>
                  <p:nvPr/>
                </p:nvSpPr>
                <p:spPr bwMode="auto">
                  <a:xfrm>
                    <a:off x="1598"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52" name="Line 128"/>
                  <p:cNvSpPr>
                    <a:spLocks noChangeShapeType="1"/>
                  </p:cNvSpPr>
                  <p:nvPr/>
                </p:nvSpPr>
                <p:spPr bwMode="auto">
                  <a:xfrm>
                    <a:off x="1628"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9153" name="Freeform 129"/>
                <p:cNvSpPr>
                  <a:spLocks/>
                </p:cNvSpPr>
                <p:nvPr/>
              </p:nvSpPr>
              <p:spPr bwMode="auto">
                <a:xfrm>
                  <a:off x="1360" y="2146"/>
                  <a:ext cx="262" cy="17"/>
                </a:xfrm>
                <a:custGeom>
                  <a:avLst/>
                  <a:gdLst>
                    <a:gd name="T0" fmla="*/ 0 w 262"/>
                    <a:gd name="T1" fmla="*/ 16 h 17"/>
                    <a:gd name="T2" fmla="*/ 15 w 262"/>
                    <a:gd name="T3" fmla="*/ 0 h 17"/>
                    <a:gd name="T4" fmla="*/ 254 w 262"/>
                    <a:gd name="T5" fmla="*/ 0 h 17"/>
                    <a:gd name="T6" fmla="*/ 261 w 262"/>
                    <a:gd name="T7" fmla="*/ 16 h 17"/>
                  </a:gdLst>
                  <a:ahLst/>
                  <a:cxnLst>
                    <a:cxn ang="0">
                      <a:pos x="T0" y="T1"/>
                    </a:cxn>
                    <a:cxn ang="0">
                      <a:pos x="T2" y="T3"/>
                    </a:cxn>
                    <a:cxn ang="0">
                      <a:pos x="T4" y="T5"/>
                    </a:cxn>
                    <a:cxn ang="0">
                      <a:pos x="T6" y="T7"/>
                    </a:cxn>
                  </a:cxnLst>
                  <a:rect l="0" t="0" r="r" b="b"/>
                  <a:pathLst>
                    <a:path w="262" h="17">
                      <a:moveTo>
                        <a:pt x="0" y="16"/>
                      </a:moveTo>
                      <a:lnTo>
                        <a:pt x="15" y="0"/>
                      </a:lnTo>
                      <a:lnTo>
                        <a:pt x="254" y="0"/>
                      </a:lnTo>
                      <a:lnTo>
                        <a:pt x="261"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54" name="Freeform 130"/>
                <p:cNvSpPr>
                  <a:spLocks/>
                </p:cNvSpPr>
                <p:nvPr/>
              </p:nvSpPr>
              <p:spPr bwMode="auto">
                <a:xfrm>
                  <a:off x="1740" y="2115"/>
                  <a:ext cx="24" cy="64"/>
                </a:xfrm>
                <a:custGeom>
                  <a:avLst/>
                  <a:gdLst>
                    <a:gd name="T0" fmla="*/ 0 w 24"/>
                    <a:gd name="T1" fmla="*/ 8 h 64"/>
                    <a:gd name="T2" fmla="*/ 0 w 24"/>
                    <a:gd name="T3" fmla="*/ 0 h 64"/>
                    <a:gd name="T4" fmla="*/ 8 w 24"/>
                    <a:gd name="T5" fmla="*/ 0 h 64"/>
                    <a:gd name="T6" fmla="*/ 15 w 24"/>
                    <a:gd name="T7" fmla="*/ 0 h 64"/>
                    <a:gd name="T8" fmla="*/ 23 w 24"/>
                    <a:gd name="T9" fmla="*/ 0 h 64"/>
                    <a:gd name="T10" fmla="*/ 23 w 24"/>
                    <a:gd name="T11" fmla="*/ 8 h 64"/>
                    <a:gd name="T12" fmla="*/ 15 w 24"/>
                    <a:gd name="T13" fmla="*/ 8 h 64"/>
                    <a:gd name="T14" fmla="*/ 15 w 24"/>
                    <a:gd name="T15" fmla="*/ 0 h 64"/>
                    <a:gd name="T16" fmla="*/ 8 w 24"/>
                    <a:gd name="T17" fmla="*/ 0 h 64"/>
                    <a:gd name="T18" fmla="*/ 0 w 24"/>
                    <a:gd name="T19" fmla="*/ 8 h 64"/>
                    <a:gd name="T20" fmla="*/ 0 w 24"/>
                    <a:gd name="T21" fmla="*/ 63 h 64"/>
                    <a:gd name="T22" fmla="*/ 0 w 24"/>
                    <a:gd name="T23"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4">
                      <a:moveTo>
                        <a:pt x="0" y="8"/>
                      </a:moveTo>
                      <a:lnTo>
                        <a:pt x="0" y="0"/>
                      </a:lnTo>
                      <a:lnTo>
                        <a:pt x="8" y="0"/>
                      </a:lnTo>
                      <a:lnTo>
                        <a:pt x="15" y="0"/>
                      </a:lnTo>
                      <a:lnTo>
                        <a:pt x="23" y="0"/>
                      </a:lnTo>
                      <a:lnTo>
                        <a:pt x="23" y="8"/>
                      </a:lnTo>
                      <a:lnTo>
                        <a:pt x="15" y="8"/>
                      </a:lnTo>
                      <a:lnTo>
                        <a:pt x="15" y="0"/>
                      </a:lnTo>
                      <a:lnTo>
                        <a:pt x="8" y="0"/>
                      </a:lnTo>
                      <a:lnTo>
                        <a:pt x="0" y="8"/>
                      </a:lnTo>
                      <a:lnTo>
                        <a:pt x="0" y="63"/>
                      </a:lnTo>
                      <a:lnTo>
                        <a:pt x="0" y="8"/>
                      </a:lnTo>
                    </a:path>
                  </a:pathLst>
                </a:custGeom>
                <a:solidFill>
                  <a:srgbClr val="5F5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155" name="Group 131"/>
                <p:cNvGrpSpPr>
                  <a:grpSpLocks/>
                </p:cNvGrpSpPr>
                <p:nvPr/>
              </p:nvGrpSpPr>
              <p:grpSpPr bwMode="auto">
                <a:xfrm>
                  <a:off x="1681" y="2162"/>
                  <a:ext cx="54" cy="17"/>
                  <a:chOff x="1681" y="2162"/>
                  <a:chExt cx="54" cy="17"/>
                </a:xfrm>
              </p:grpSpPr>
              <p:sp>
                <p:nvSpPr>
                  <p:cNvPr id="769156" name="Freeform 132"/>
                  <p:cNvSpPr>
                    <a:spLocks/>
                  </p:cNvSpPr>
                  <p:nvPr/>
                </p:nvSpPr>
                <p:spPr bwMode="auto">
                  <a:xfrm>
                    <a:off x="1681" y="2162"/>
                    <a:ext cx="38" cy="17"/>
                  </a:xfrm>
                  <a:custGeom>
                    <a:avLst/>
                    <a:gdLst>
                      <a:gd name="T0" fmla="*/ 0 w 38"/>
                      <a:gd name="T1" fmla="*/ 16 h 17"/>
                      <a:gd name="T2" fmla="*/ 37 w 38"/>
                      <a:gd name="T3" fmla="*/ 16 h 17"/>
                      <a:gd name="T4" fmla="*/ 37 w 38"/>
                      <a:gd name="T5" fmla="*/ 0 h 17"/>
                      <a:gd name="T6" fmla="*/ 0 w 38"/>
                      <a:gd name="T7" fmla="*/ 0 h 17"/>
                      <a:gd name="T8" fmla="*/ 0 w 38"/>
                      <a:gd name="T9" fmla="*/ 16 h 17"/>
                    </a:gdLst>
                    <a:ahLst/>
                    <a:cxnLst>
                      <a:cxn ang="0">
                        <a:pos x="T0" y="T1"/>
                      </a:cxn>
                      <a:cxn ang="0">
                        <a:pos x="T2" y="T3"/>
                      </a:cxn>
                      <a:cxn ang="0">
                        <a:pos x="T4" y="T5"/>
                      </a:cxn>
                      <a:cxn ang="0">
                        <a:pos x="T6" y="T7"/>
                      </a:cxn>
                      <a:cxn ang="0">
                        <a:pos x="T8" y="T9"/>
                      </a:cxn>
                    </a:cxnLst>
                    <a:rect l="0" t="0" r="r" b="b"/>
                    <a:pathLst>
                      <a:path w="38" h="17">
                        <a:moveTo>
                          <a:pt x="0" y="16"/>
                        </a:moveTo>
                        <a:lnTo>
                          <a:pt x="37" y="16"/>
                        </a:lnTo>
                        <a:lnTo>
                          <a:pt x="37" y="0"/>
                        </a:lnTo>
                        <a:lnTo>
                          <a:pt x="0" y="0"/>
                        </a:lnTo>
                        <a:lnTo>
                          <a:pt x="0" y="16"/>
                        </a:lnTo>
                      </a:path>
                    </a:pathLst>
                  </a:custGeom>
                  <a:solidFill>
                    <a:srgbClr val="00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57" name="Freeform 133"/>
                  <p:cNvSpPr>
                    <a:spLocks/>
                  </p:cNvSpPr>
                  <p:nvPr/>
                </p:nvSpPr>
                <p:spPr bwMode="auto">
                  <a:xfrm>
                    <a:off x="1718" y="2162"/>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158" name="Freeform 134"/>
                <p:cNvSpPr>
                  <a:spLocks/>
                </p:cNvSpPr>
                <p:nvPr/>
              </p:nvSpPr>
              <p:spPr bwMode="auto">
                <a:xfrm>
                  <a:off x="1845" y="2131"/>
                  <a:ext cx="17" cy="32"/>
                </a:xfrm>
                <a:custGeom>
                  <a:avLst/>
                  <a:gdLst>
                    <a:gd name="T0" fmla="*/ 0 w 17"/>
                    <a:gd name="T1" fmla="*/ 7 h 32"/>
                    <a:gd name="T2" fmla="*/ 0 w 17"/>
                    <a:gd name="T3" fmla="*/ 0 h 32"/>
                    <a:gd name="T4" fmla="*/ 16 w 17"/>
                    <a:gd name="T5" fmla="*/ 0 h 32"/>
                    <a:gd name="T6" fmla="*/ 16 w 17"/>
                    <a:gd name="T7" fmla="*/ 7 h 32"/>
                    <a:gd name="T8" fmla="*/ 16 w 17"/>
                    <a:gd name="T9" fmla="*/ 0 h 32"/>
                    <a:gd name="T10" fmla="*/ 0 w 17"/>
                    <a:gd name="T11" fmla="*/ 0 h 32"/>
                    <a:gd name="T12" fmla="*/ 0 w 17"/>
                    <a:gd name="T13" fmla="*/ 7 h 32"/>
                    <a:gd name="T14" fmla="*/ 0 w 17"/>
                    <a:gd name="T15" fmla="*/ 31 h 32"/>
                    <a:gd name="T16" fmla="*/ 0 w 17"/>
                    <a:gd name="T1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0" y="7"/>
                      </a:moveTo>
                      <a:lnTo>
                        <a:pt x="0" y="0"/>
                      </a:lnTo>
                      <a:lnTo>
                        <a:pt x="16" y="0"/>
                      </a:lnTo>
                      <a:lnTo>
                        <a:pt x="16" y="7"/>
                      </a:lnTo>
                      <a:lnTo>
                        <a:pt x="16" y="0"/>
                      </a:lnTo>
                      <a:lnTo>
                        <a:pt x="0" y="0"/>
                      </a:lnTo>
                      <a:lnTo>
                        <a:pt x="0" y="7"/>
                      </a:lnTo>
                      <a:lnTo>
                        <a:pt x="0" y="31"/>
                      </a:lnTo>
                      <a:lnTo>
                        <a:pt x="0" y="7"/>
                      </a:lnTo>
                    </a:path>
                  </a:pathLst>
                </a:custGeom>
                <a:solidFill>
                  <a:srgbClr val="5F5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159" name="Group 135"/>
                <p:cNvGrpSpPr>
                  <a:grpSpLocks/>
                </p:cNvGrpSpPr>
                <p:nvPr/>
              </p:nvGrpSpPr>
              <p:grpSpPr bwMode="auto">
                <a:xfrm>
                  <a:off x="1681" y="2115"/>
                  <a:ext cx="17" cy="72"/>
                  <a:chOff x="1681" y="2115"/>
                  <a:chExt cx="17" cy="72"/>
                </a:xfrm>
              </p:grpSpPr>
              <p:grpSp>
                <p:nvGrpSpPr>
                  <p:cNvPr id="769160" name="Group 136"/>
                  <p:cNvGrpSpPr>
                    <a:grpSpLocks/>
                  </p:cNvGrpSpPr>
                  <p:nvPr/>
                </p:nvGrpSpPr>
                <p:grpSpPr bwMode="auto">
                  <a:xfrm>
                    <a:off x="1681" y="2154"/>
                    <a:ext cx="17" cy="33"/>
                    <a:chOff x="1681" y="2154"/>
                    <a:chExt cx="17" cy="33"/>
                  </a:xfrm>
                </p:grpSpPr>
                <p:sp>
                  <p:nvSpPr>
                    <p:cNvPr id="769161" name="Rectangle 137"/>
                    <p:cNvSpPr>
                      <a:spLocks noChangeArrowheads="1"/>
                    </p:cNvSpPr>
                    <p:nvPr/>
                  </p:nvSpPr>
                  <p:spPr bwMode="auto">
                    <a:xfrm>
                      <a:off x="1681" y="2166"/>
                      <a:ext cx="7" cy="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62" name="Freeform 138"/>
                    <p:cNvSpPr>
                      <a:spLocks/>
                    </p:cNvSpPr>
                    <p:nvPr/>
                  </p:nvSpPr>
                  <p:spPr bwMode="auto">
                    <a:xfrm>
                      <a:off x="1681" y="2170"/>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63" name="Freeform 139"/>
                    <p:cNvSpPr>
                      <a:spLocks/>
                    </p:cNvSpPr>
                    <p:nvPr/>
                  </p:nvSpPr>
                  <p:spPr bwMode="auto">
                    <a:xfrm>
                      <a:off x="1681" y="2154"/>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64" name="Freeform 140"/>
                    <p:cNvSpPr>
                      <a:spLocks/>
                    </p:cNvSpPr>
                    <p:nvPr/>
                  </p:nvSpPr>
                  <p:spPr bwMode="auto">
                    <a:xfrm>
                      <a:off x="1681" y="2154"/>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65" name="Group 141"/>
                  <p:cNvGrpSpPr>
                    <a:grpSpLocks/>
                  </p:cNvGrpSpPr>
                  <p:nvPr/>
                </p:nvGrpSpPr>
                <p:grpSpPr bwMode="auto">
                  <a:xfrm>
                    <a:off x="1681" y="2138"/>
                    <a:ext cx="17" cy="25"/>
                    <a:chOff x="1681" y="2138"/>
                    <a:chExt cx="17" cy="25"/>
                  </a:xfrm>
                </p:grpSpPr>
                <p:sp>
                  <p:nvSpPr>
                    <p:cNvPr id="769166" name="Rectangle 142"/>
                    <p:cNvSpPr>
                      <a:spLocks noChangeArrowheads="1"/>
                    </p:cNvSpPr>
                    <p:nvPr/>
                  </p:nvSpPr>
                  <p:spPr bwMode="auto">
                    <a:xfrm>
                      <a:off x="1681" y="2146"/>
                      <a:ext cx="7" cy="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67" name="Freeform 143"/>
                    <p:cNvSpPr>
                      <a:spLocks/>
                    </p:cNvSpPr>
                    <p:nvPr/>
                  </p:nvSpPr>
                  <p:spPr bwMode="auto">
                    <a:xfrm>
                      <a:off x="1681" y="2146"/>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68" name="Freeform 144"/>
                    <p:cNvSpPr>
                      <a:spLocks/>
                    </p:cNvSpPr>
                    <p:nvPr/>
                  </p:nvSpPr>
                  <p:spPr bwMode="auto">
                    <a:xfrm>
                      <a:off x="1681" y="2138"/>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69" name="Freeform 145"/>
                    <p:cNvSpPr>
                      <a:spLocks/>
                    </p:cNvSpPr>
                    <p:nvPr/>
                  </p:nvSpPr>
                  <p:spPr bwMode="auto">
                    <a:xfrm>
                      <a:off x="1681" y="2138"/>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70" name="Group 146"/>
                  <p:cNvGrpSpPr>
                    <a:grpSpLocks/>
                  </p:cNvGrpSpPr>
                  <p:nvPr/>
                </p:nvGrpSpPr>
                <p:grpSpPr bwMode="auto">
                  <a:xfrm>
                    <a:off x="1681" y="2115"/>
                    <a:ext cx="17" cy="25"/>
                    <a:chOff x="1681" y="2115"/>
                    <a:chExt cx="17" cy="25"/>
                  </a:xfrm>
                </p:grpSpPr>
                <p:sp>
                  <p:nvSpPr>
                    <p:cNvPr id="769171" name="Rectangle 147"/>
                    <p:cNvSpPr>
                      <a:spLocks noChangeArrowheads="1"/>
                    </p:cNvSpPr>
                    <p:nvPr/>
                  </p:nvSpPr>
                  <p:spPr bwMode="auto">
                    <a:xfrm>
                      <a:off x="1681" y="2123"/>
                      <a:ext cx="7" cy="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72" name="Freeform 148"/>
                    <p:cNvSpPr>
                      <a:spLocks/>
                    </p:cNvSpPr>
                    <p:nvPr/>
                  </p:nvSpPr>
                  <p:spPr bwMode="auto">
                    <a:xfrm>
                      <a:off x="1681" y="2123"/>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73" name="Freeform 149"/>
                    <p:cNvSpPr>
                      <a:spLocks/>
                    </p:cNvSpPr>
                    <p:nvPr/>
                  </p:nvSpPr>
                  <p:spPr bwMode="auto">
                    <a:xfrm>
                      <a:off x="1681" y="2115"/>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74" name="Freeform 150"/>
                    <p:cNvSpPr>
                      <a:spLocks/>
                    </p:cNvSpPr>
                    <p:nvPr/>
                  </p:nvSpPr>
                  <p:spPr bwMode="auto">
                    <a:xfrm>
                      <a:off x="1681" y="2115"/>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69175" name="Freeform 151"/>
                <p:cNvSpPr>
                  <a:spLocks/>
                </p:cNvSpPr>
                <p:nvPr/>
              </p:nvSpPr>
              <p:spPr bwMode="auto">
                <a:xfrm>
                  <a:off x="1068" y="2067"/>
                  <a:ext cx="554" cy="80"/>
                </a:xfrm>
                <a:custGeom>
                  <a:avLst/>
                  <a:gdLst>
                    <a:gd name="T0" fmla="*/ 553 w 554"/>
                    <a:gd name="T1" fmla="*/ 0 h 80"/>
                    <a:gd name="T2" fmla="*/ 553 w 554"/>
                    <a:gd name="T3" fmla="*/ 16 h 80"/>
                    <a:gd name="T4" fmla="*/ 337 w 554"/>
                    <a:gd name="T5" fmla="*/ 24 h 80"/>
                    <a:gd name="T6" fmla="*/ 284 w 554"/>
                    <a:gd name="T7" fmla="*/ 71 h 80"/>
                    <a:gd name="T8" fmla="*/ 0 w 554"/>
                    <a:gd name="T9" fmla="*/ 79 h 80"/>
                    <a:gd name="T10" fmla="*/ 0 w 554"/>
                    <a:gd name="T11" fmla="*/ 71 h 80"/>
                    <a:gd name="T12" fmla="*/ 269 w 554"/>
                    <a:gd name="T13" fmla="*/ 64 h 80"/>
                    <a:gd name="T14" fmla="*/ 322 w 554"/>
                    <a:gd name="T15" fmla="*/ 16 h 80"/>
                    <a:gd name="T16" fmla="*/ 553 w 554"/>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80">
                      <a:moveTo>
                        <a:pt x="553" y="0"/>
                      </a:moveTo>
                      <a:lnTo>
                        <a:pt x="553" y="16"/>
                      </a:lnTo>
                      <a:lnTo>
                        <a:pt x="337" y="24"/>
                      </a:lnTo>
                      <a:lnTo>
                        <a:pt x="284" y="71"/>
                      </a:lnTo>
                      <a:lnTo>
                        <a:pt x="0" y="79"/>
                      </a:lnTo>
                      <a:lnTo>
                        <a:pt x="0" y="71"/>
                      </a:lnTo>
                      <a:lnTo>
                        <a:pt x="269" y="64"/>
                      </a:lnTo>
                      <a:lnTo>
                        <a:pt x="322" y="16"/>
                      </a:lnTo>
                      <a:lnTo>
                        <a:pt x="553" y="0"/>
                      </a:lnTo>
                    </a:path>
                  </a:pathLst>
                </a:custGeom>
                <a:solidFill>
                  <a:srgbClr val="9F7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176" name="Group 152"/>
                <p:cNvGrpSpPr>
                  <a:grpSpLocks/>
                </p:cNvGrpSpPr>
                <p:nvPr/>
              </p:nvGrpSpPr>
              <p:grpSpPr bwMode="auto">
                <a:xfrm>
                  <a:off x="1464" y="2043"/>
                  <a:ext cx="69" cy="41"/>
                  <a:chOff x="1464" y="2043"/>
                  <a:chExt cx="69" cy="41"/>
                </a:xfrm>
              </p:grpSpPr>
              <p:sp>
                <p:nvSpPr>
                  <p:cNvPr id="769177" name="Freeform 153"/>
                  <p:cNvSpPr>
                    <a:spLocks/>
                  </p:cNvSpPr>
                  <p:nvPr/>
                </p:nvSpPr>
                <p:spPr bwMode="auto">
                  <a:xfrm>
                    <a:off x="1487" y="2043"/>
                    <a:ext cx="46" cy="41"/>
                  </a:xfrm>
                  <a:custGeom>
                    <a:avLst/>
                    <a:gdLst>
                      <a:gd name="T0" fmla="*/ 23 w 46"/>
                      <a:gd name="T1" fmla="*/ 0 h 41"/>
                      <a:gd name="T2" fmla="*/ 45 w 46"/>
                      <a:gd name="T3" fmla="*/ 8 h 41"/>
                      <a:gd name="T4" fmla="*/ 45 w 46"/>
                      <a:gd name="T5" fmla="*/ 16 h 41"/>
                      <a:gd name="T6" fmla="*/ 23 w 46"/>
                      <a:gd name="T7" fmla="*/ 16 h 41"/>
                      <a:gd name="T8" fmla="*/ 15 w 46"/>
                      <a:gd name="T9" fmla="*/ 40 h 41"/>
                      <a:gd name="T10" fmla="*/ 0 w 46"/>
                      <a:gd name="T11" fmla="*/ 40 h 41"/>
                      <a:gd name="T12" fmla="*/ 23 w 46"/>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6" h="41">
                        <a:moveTo>
                          <a:pt x="23" y="0"/>
                        </a:moveTo>
                        <a:lnTo>
                          <a:pt x="45" y="8"/>
                        </a:lnTo>
                        <a:lnTo>
                          <a:pt x="45" y="16"/>
                        </a:lnTo>
                        <a:lnTo>
                          <a:pt x="23" y="16"/>
                        </a:lnTo>
                        <a:lnTo>
                          <a:pt x="15" y="40"/>
                        </a:lnTo>
                        <a:lnTo>
                          <a:pt x="0" y="40"/>
                        </a:lnTo>
                        <a:lnTo>
                          <a:pt x="23"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78" name="Freeform 154"/>
                  <p:cNvSpPr>
                    <a:spLocks/>
                  </p:cNvSpPr>
                  <p:nvPr/>
                </p:nvSpPr>
                <p:spPr bwMode="auto">
                  <a:xfrm>
                    <a:off x="1464" y="2043"/>
                    <a:ext cx="46" cy="41"/>
                  </a:xfrm>
                  <a:custGeom>
                    <a:avLst/>
                    <a:gdLst>
                      <a:gd name="T0" fmla="*/ 23 w 46"/>
                      <a:gd name="T1" fmla="*/ 0 h 41"/>
                      <a:gd name="T2" fmla="*/ 45 w 46"/>
                      <a:gd name="T3" fmla="*/ 0 h 41"/>
                      <a:gd name="T4" fmla="*/ 23 w 46"/>
                      <a:gd name="T5" fmla="*/ 40 h 41"/>
                      <a:gd name="T6" fmla="*/ 0 w 46"/>
                      <a:gd name="T7" fmla="*/ 40 h 41"/>
                      <a:gd name="T8" fmla="*/ 23 w 46"/>
                      <a:gd name="T9" fmla="*/ 0 h 41"/>
                    </a:gdLst>
                    <a:ahLst/>
                    <a:cxnLst>
                      <a:cxn ang="0">
                        <a:pos x="T0" y="T1"/>
                      </a:cxn>
                      <a:cxn ang="0">
                        <a:pos x="T2" y="T3"/>
                      </a:cxn>
                      <a:cxn ang="0">
                        <a:pos x="T4" y="T5"/>
                      </a:cxn>
                      <a:cxn ang="0">
                        <a:pos x="T6" y="T7"/>
                      </a:cxn>
                      <a:cxn ang="0">
                        <a:pos x="T8" y="T9"/>
                      </a:cxn>
                    </a:cxnLst>
                    <a:rect l="0" t="0" r="r" b="b"/>
                    <a:pathLst>
                      <a:path w="46" h="41">
                        <a:moveTo>
                          <a:pt x="23" y="0"/>
                        </a:moveTo>
                        <a:lnTo>
                          <a:pt x="45" y="0"/>
                        </a:lnTo>
                        <a:lnTo>
                          <a:pt x="23" y="40"/>
                        </a:lnTo>
                        <a:lnTo>
                          <a:pt x="0" y="40"/>
                        </a:lnTo>
                        <a:lnTo>
                          <a:pt x="23"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79" name="Group 155"/>
                <p:cNvGrpSpPr>
                  <a:grpSpLocks/>
                </p:cNvGrpSpPr>
                <p:nvPr/>
              </p:nvGrpSpPr>
              <p:grpSpPr bwMode="auto">
                <a:xfrm>
                  <a:off x="1553" y="2027"/>
                  <a:ext cx="76" cy="57"/>
                  <a:chOff x="1553" y="2027"/>
                  <a:chExt cx="76" cy="57"/>
                </a:xfrm>
              </p:grpSpPr>
              <p:sp>
                <p:nvSpPr>
                  <p:cNvPr id="769180" name="Freeform 156"/>
                  <p:cNvSpPr>
                    <a:spLocks/>
                  </p:cNvSpPr>
                  <p:nvPr/>
                </p:nvSpPr>
                <p:spPr bwMode="auto">
                  <a:xfrm>
                    <a:off x="1553" y="2027"/>
                    <a:ext cx="54" cy="57"/>
                  </a:xfrm>
                  <a:custGeom>
                    <a:avLst/>
                    <a:gdLst>
                      <a:gd name="T0" fmla="*/ 30 w 54"/>
                      <a:gd name="T1" fmla="*/ 8 h 57"/>
                      <a:gd name="T2" fmla="*/ 53 w 54"/>
                      <a:gd name="T3" fmla="*/ 0 h 57"/>
                      <a:gd name="T4" fmla="*/ 30 w 54"/>
                      <a:gd name="T5" fmla="*/ 48 h 57"/>
                      <a:gd name="T6" fmla="*/ 0 w 54"/>
                      <a:gd name="T7" fmla="*/ 56 h 57"/>
                      <a:gd name="T8" fmla="*/ 30 w 54"/>
                      <a:gd name="T9" fmla="*/ 8 h 57"/>
                    </a:gdLst>
                    <a:ahLst/>
                    <a:cxnLst>
                      <a:cxn ang="0">
                        <a:pos x="T0" y="T1"/>
                      </a:cxn>
                      <a:cxn ang="0">
                        <a:pos x="T2" y="T3"/>
                      </a:cxn>
                      <a:cxn ang="0">
                        <a:pos x="T4" y="T5"/>
                      </a:cxn>
                      <a:cxn ang="0">
                        <a:pos x="T6" y="T7"/>
                      </a:cxn>
                      <a:cxn ang="0">
                        <a:pos x="T8" y="T9"/>
                      </a:cxn>
                    </a:cxnLst>
                    <a:rect l="0" t="0" r="r" b="b"/>
                    <a:pathLst>
                      <a:path w="54" h="57">
                        <a:moveTo>
                          <a:pt x="30" y="8"/>
                        </a:moveTo>
                        <a:lnTo>
                          <a:pt x="53" y="0"/>
                        </a:lnTo>
                        <a:lnTo>
                          <a:pt x="30" y="48"/>
                        </a:lnTo>
                        <a:lnTo>
                          <a:pt x="0" y="56"/>
                        </a:lnTo>
                        <a:lnTo>
                          <a:pt x="30" y="8"/>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81" name="Freeform 157"/>
                  <p:cNvSpPr>
                    <a:spLocks/>
                  </p:cNvSpPr>
                  <p:nvPr/>
                </p:nvSpPr>
                <p:spPr bwMode="auto">
                  <a:xfrm>
                    <a:off x="1583" y="2027"/>
                    <a:ext cx="46" cy="49"/>
                  </a:xfrm>
                  <a:custGeom>
                    <a:avLst/>
                    <a:gdLst>
                      <a:gd name="T0" fmla="*/ 23 w 46"/>
                      <a:gd name="T1" fmla="*/ 0 h 49"/>
                      <a:gd name="T2" fmla="*/ 0 w 46"/>
                      <a:gd name="T3" fmla="*/ 48 h 49"/>
                      <a:gd name="T4" fmla="*/ 15 w 46"/>
                      <a:gd name="T5" fmla="*/ 48 h 49"/>
                      <a:gd name="T6" fmla="*/ 23 w 46"/>
                      <a:gd name="T7" fmla="*/ 24 h 49"/>
                      <a:gd name="T8" fmla="*/ 45 w 46"/>
                      <a:gd name="T9" fmla="*/ 24 h 49"/>
                      <a:gd name="T10" fmla="*/ 45 w 46"/>
                      <a:gd name="T11" fmla="*/ 8 h 49"/>
                      <a:gd name="T12" fmla="*/ 23 w 46"/>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23" y="0"/>
                        </a:moveTo>
                        <a:lnTo>
                          <a:pt x="0" y="48"/>
                        </a:lnTo>
                        <a:lnTo>
                          <a:pt x="15" y="48"/>
                        </a:lnTo>
                        <a:lnTo>
                          <a:pt x="23" y="24"/>
                        </a:lnTo>
                        <a:lnTo>
                          <a:pt x="45" y="24"/>
                        </a:lnTo>
                        <a:lnTo>
                          <a:pt x="45" y="8"/>
                        </a:lnTo>
                        <a:lnTo>
                          <a:pt x="23"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82" name="Group 158"/>
                <p:cNvGrpSpPr>
                  <a:grpSpLocks/>
                </p:cNvGrpSpPr>
                <p:nvPr/>
              </p:nvGrpSpPr>
              <p:grpSpPr bwMode="auto">
                <a:xfrm>
                  <a:off x="1621" y="2162"/>
                  <a:ext cx="69" cy="25"/>
                  <a:chOff x="1621" y="2162"/>
                  <a:chExt cx="69" cy="25"/>
                </a:xfrm>
              </p:grpSpPr>
              <p:sp>
                <p:nvSpPr>
                  <p:cNvPr id="769183" name="Freeform 159"/>
                  <p:cNvSpPr>
                    <a:spLocks/>
                  </p:cNvSpPr>
                  <p:nvPr/>
                </p:nvSpPr>
                <p:spPr bwMode="auto">
                  <a:xfrm>
                    <a:off x="1621" y="2162"/>
                    <a:ext cx="53" cy="25"/>
                  </a:xfrm>
                  <a:custGeom>
                    <a:avLst/>
                    <a:gdLst>
                      <a:gd name="T0" fmla="*/ 0 w 53"/>
                      <a:gd name="T1" fmla="*/ 24 h 25"/>
                      <a:gd name="T2" fmla="*/ 52 w 53"/>
                      <a:gd name="T3" fmla="*/ 24 h 25"/>
                      <a:gd name="T4" fmla="*/ 52 w 53"/>
                      <a:gd name="T5" fmla="*/ 0 h 25"/>
                      <a:gd name="T6" fmla="*/ 0 w 53"/>
                      <a:gd name="T7" fmla="*/ 0 h 25"/>
                      <a:gd name="T8" fmla="*/ 0 w 53"/>
                      <a:gd name="T9" fmla="*/ 24 h 25"/>
                    </a:gdLst>
                    <a:ahLst/>
                    <a:cxnLst>
                      <a:cxn ang="0">
                        <a:pos x="T0" y="T1"/>
                      </a:cxn>
                      <a:cxn ang="0">
                        <a:pos x="T2" y="T3"/>
                      </a:cxn>
                      <a:cxn ang="0">
                        <a:pos x="T4" y="T5"/>
                      </a:cxn>
                      <a:cxn ang="0">
                        <a:pos x="T6" y="T7"/>
                      </a:cxn>
                      <a:cxn ang="0">
                        <a:pos x="T8" y="T9"/>
                      </a:cxn>
                    </a:cxnLst>
                    <a:rect l="0" t="0" r="r" b="b"/>
                    <a:pathLst>
                      <a:path w="53" h="25">
                        <a:moveTo>
                          <a:pt x="0" y="24"/>
                        </a:moveTo>
                        <a:lnTo>
                          <a:pt x="52" y="24"/>
                        </a:lnTo>
                        <a:lnTo>
                          <a:pt x="52" y="0"/>
                        </a:lnTo>
                        <a:lnTo>
                          <a:pt x="0" y="0"/>
                        </a:lnTo>
                        <a:lnTo>
                          <a:pt x="0" y="24"/>
                        </a:lnTo>
                      </a:path>
                    </a:pathLst>
                  </a:custGeom>
                  <a:solidFill>
                    <a:srgbClr val="00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84" name="Freeform 160"/>
                  <p:cNvSpPr>
                    <a:spLocks/>
                  </p:cNvSpPr>
                  <p:nvPr/>
                </p:nvSpPr>
                <p:spPr bwMode="auto">
                  <a:xfrm>
                    <a:off x="1673" y="2162"/>
                    <a:ext cx="17" cy="25"/>
                  </a:xfrm>
                  <a:custGeom>
                    <a:avLst/>
                    <a:gdLst>
                      <a:gd name="T0" fmla="*/ 0 w 17"/>
                      <a:gd name="T1" fmla="*/ 0 h 25"/>
                      <a:gd name="T2" fmla="*/ 0 w 17"/>
                      <a:gd name="T3" fmla="*/ 24 h 25"/>
                      <a:gd name="T4" fmla="*/ 16 w 17"/>
                      <a:gd name="T5" fmla="*/ 16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16"/>
                        </a:lnTo>
                        <a:lnTo>
                          <a:pt x="1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85" name="Group 161"/>
                <p:cNvGrpSpPr>
                  <a:grpSpLocks/>
                </p:cNvGrpSpPr>
                <p:nvPr/>
              </p:nvGrpSpPr>
              <p:grpSpPr bwMode="auto">
                <a:xfrm>
                  <a:off x="1405" y="2099"/>
                  <a:ext cx="180" cy="80"/>
                  <a:chOff x="1405" y="2099"/>
                  <a:chExt cx="180" cy="80"/>
                </a:xfrm>
              </p:grpSpPr>
              <p:sp>
                <p:nvSpPr>
                  <p:cNvPr id="769186" name="Freeform 162"/>
                  <p:cNvSpPr>
                    <a:spLocks/>
                  </p:cNvSpPr>
                  <p:nvPr/>
                </p:nvSpPr>
                <p:spPr bwMode="auto">
                  <a:xfrm>
                    <a:off x="1405" y="2099"/>
                    <a:ext cx="83" cy="17"/>
                  </a:xfrm>
                  <a:custGeom>
                    <a:avLst/>
                    <a:gdLst>
                      <a:gd name="T0" fmla="*/ 0 w 83"/>
                      <a:gd name="T1" fmla="*/ 0 h 17"/>
                      <a:gd name="T2" fmla="*/ 75 w 83"/>
                      <a:gd name="T3" fmla="*/ 0 h 17"/>
                      <a:gd name="T4" fmla="*/ 82 w 83"/>
                      <a:gd name="T5" fmla="*/ 16 h 17"/>
                      <a:gd name="T6" fmla="*/ 7 w 83"/>
                      <a:gd name="T7" fmla="*/ 16 h 17"/>
                      <a:gd name="T8" fmla="*/ 0 w 83"/>
                      <a:gd name="T9" fmla="*/ 0 h 17"/>
                    </a:gdLst>
                    <a:ahLst/>
                    <a:cxnLst>
                      <a:cxn ang="0">
                        <a:pos x="T0" y="T1"/>
                      </a:cxn>
                      <a:cxn ang="0">
                        <a:pos x="T2" y="T3"/>
                      </a:cxn>
                      <a:cxn ang="0">
                        <a:pos x="T4" y="T5"/>
                      </a:cxn>
                      <a:cxn ang="0">
                        <a:pos x="T6" y="T7"/>
                      </a:cxn>
                      <a:cxn ang="0">
                        <a:pos x="T8" y="T9"/>
                      </a:cxn>
                    </a:cxnLst>
                    <a:rect l="0" t="0" r="r" b="b"/>
                    <a:pathLst>
                      <a:path w="83" h="17">
                        <a:moveTo>
                          <a:pt x="0" y="0"/>
                        </a:moveTo>
                        <a:lnTo>
                          <a:pt x="75" y="0"/>
                        </a:lnTo>
                        <a:lnTo>
                          <a:pt x="82" y="16"/>
                        </a:lnTo>
                        <a:lnTo>
                          <a:pt x="7" y="16"/>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87" name="Freeform 163"/>
                  <p:cNvSpPr>
                    <a:spLocks/>
                  </p:cNvSpPr>
                  <p:nvPr/>
                </p:nvSpPr>
                <p:spPr bwMode="auto">
                  <a:xfrm>
                    <a:off x="1405" y="2099"/>
                    <a:ext cx="17" cy="80"/>
                  </a:xfrm>
                  <a:custGeom>
                    <a:avLst/>
                    <a:gdLst>
                      <a:gd name="T0" fmla="*/ 0 w 17"/>
                      <a:gd name="T1" fmla="*/ 79 h 80"/>
                      <a:gd name="T2" fmla="*/ 0 w 17"/>
                      <a:gd name="T3" fmla="*/ 0 h 80"/>
                      <a:gd name="T4" fmla="*/ 16 w 17"/>
                      <a:gd name="T5" fmla="*/ 8 h 80"/>
                      <a:gd name="T6" fmla="*/ 16 w 17"/>
                      <a:gd name="T7" fmla="*/ 79 h 80"/>
                      <a:gd name="T8" fmla="*/ 0 w 17"/>
                      <a:gd name="T9" fmla="*/ 79 h 80"/>
                    </a:gdLst>
                    <a:ahLst/>
                    <a:cxnLst>
                      <a:cxn ang="0">
                        <a:pos x="T0" y="T1"/>
                      </a:cxn>
                      <a:cxn ang="0">
                        <a:pos x="T2" y="T3"/>
                      </a:cxn>
                      <a:cxn ang="0">
                        <a:pos x="T4" y="T5"/>
                      </a:cxn>
                      <a:cxn ang="0">
                        <a:pos x="T6" y="T7"/>
                      </a:cxn>
                      <a:cxn ang="0">
                        <a:pos x="T8" y="T9"/>
                      </a:cxn>
                    </a:cxnLst>
                    <a:rect l="0" t="0" r="r" b="b"/>
                    <a:pathLst>
                      <a:path w="17" h="80">
                        <a:moveTo>
                          <a:pt x="0" y="79"/>
                        </a:moveTo>
                        <a:lnTo>
                          <a:pt x="0" y="0"/>
                        </a:lnTo>
                        <a:lnTo>
                          <a:pt x="16" y="8"/>
                        </a:lnTo>
                        <a:lnTo>
                          <a:pt x="16" y="79"/>
                        </a:lnTo>
                        <a:lnTo>
                          <a:pt x="0" y="79"/>
                        </a:lnTo>
                      </a:path>
                    </a:pathLst>
                  </a:custGeom>
                  <a:solidFill>
                    <a:srgbClr val="00B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88" name="Freeform 164"/>
                  <p:cNvSpPr>
                    <a:spLocks/>
                  </p:cNvSpPr>
                  <p:nvPr/>
                </p:nvSpPr>
                <p:spPr bwMode="auto">
                  <a:xfrm>
                    <a:off x="1472" y="2099"/>
                    <a:ext cx="17" cy="80"/>
                  </a:xfrm>
                  <a:custGeom>
                    <a:avLst/>
                    <a:gdLst>
                      <a:gd name="T0" fmla="*/ 0 w 17"/>
                      <a:gd name="T1" fmla="*/ 79 h 80"/>
                      <a:gd name="T2" fmla="*/ 0 w 17"/>
                      <a:gd name="T3" fmla="*/ 0 h 80"/>
                      <a:gd name="T4" fmla="*/ 16 w 17"/>
                      <a:gd name="T5" fmla="*/ 8 h 80"/>
                      <a:gd name="T6" fmla="*/ 16 w 17"/>
                      <a:gd name="T7" fmla="*/ 79 h 80"/>
                      <a:gd name="T8" fmla="*/ 0 w 17"/>
                      <a:gd name="T9" fmla="*/ 79 h 80"/>
                    </a:gdLst>
                    <a:ahLst/>
                    <a:cxnLst>
                      <a:cxn ang="0">
                        <a:pos x="T0" y="T1"/>
                      </a:cxn>
                      <a:cxn ang="0">
                        <a:pos x="T2" y="T3"/>
                      </a:cxn>
                      <a:cxn ang="0">
                        <a:pos x="T4" y="T5"/>
                      </a:cxn>
                      <a:cxn ang="0">
                        <a:pos x="T6" y="T7"/>
                      </a:cxn>
                      <a:cxn ang="0">
                        <a:pos x="T8" y="T9"/>
                      </a:cxn>
                    </a:cxnLst>
                    <a:rect l="0" t="0" r="r" b="b"/>
                    <a:pathLst>
                      <a:path w="17" h="80">
                        <a:moveTo>
                          <a:pt x="0" y="79"/>
                        </a:moveTo>
                        <a:lnTo>
                          <a:pt x="0" y="0"/>
                        </a:lnTo>
                        <a:lnTo>
                          <a:pt x="16" y="8"/>
                        </a:lnTo>
                        <a:lnTo>
                          <a:pt x="16" y="79"/>
                        </a:lnTo>
                        <a:lnTo>
                          <a:pt x="0" y="79"/>
                        </a:lnTo>
                      </a:path>
                    </a:pathLst>
                  </a:custGeom>
                  <a:solidFill>
                    <a:srgbClr val="00B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89" name="Freeform 165"/>
                  <p:cNvSpPr>
                    <a:spLocks/>
                  </p:cNvSpPr>
                  <p:nvPr/>
                </p:nvSpPr>
                <p:spPr bwMode="auto">
                  <a:xfrm>
                    <a:off x="1472" y="2099"/>
                    <a:ext cx="105" cy="17"/>
                  </a:xfrm>
                  <a:custGeom>
                    <a:avLst/>
                    <a:gdLst>
                      <a:gd name="T0" fmla="*/ 0 w 105"/>
                      <a:gd name="T1" fmla="*/ 0 h 17"/>
                      <a:gd name="T2" fmla="*/ 89 w 105"/>
                      <a:gd name="T3" fmla="*/ 0 h 17"/>
                      <a:gd name="T4" fmla="*/ 104 w 105"/>
                      <a:gd name="T5" fmla="*/ 0 h 17"/>
                      <a:gd name="T6" fmla="*/ 15 w 105"/>
                      <a:gd name="T7" fmla="*/ 16 h 17"/>
                      <a:gd name="T8" fmla="*/ 0 w 105"/>
                      <a:gd name="T9" fmla="*/ 0 h 17"/>
                    </a:gdLst>
                    <a:ahLst/>
                    <a:cxnLst>
                      <a:cxn ang="0">
                        <a:pos x="T0" y="T1"/>
                      </a:cxn>
                      <a:cxn ang="0">
                        <a:pos x="T2" y="T3"/>
                      </a:cxn>
                      <a:cxn ang="0">
                        <a:pos x="T4" y="T5"/>
                      </a:cxn>
                      <a:cxn ang="0">
                        <a:pos x="T6" y="T7"/>
                      </a:cxn>
                      <a:cxn ang="0">
                        <a:pos x="T8" y="T9"/>
                      </a:cxn>
                    </a:cxnLst>
                    <a:rect l="0" t="0" r="r" b="b"/>
                    <a:pathLst>
                      <a:path w="105" h="17">
                        <a:moveTo>
                          <a:pt x="0" y="0"/>
                        </a:moveTo>
                        <a:lnTo>
                          <a:pt x="89" y="0"/>
                        </a:lnTo>
                        <a:lnTo>
                          <a:pt x="104" y="0"/>
                        </a:lnTo>
                        <a:lnTo>
                          <a:pt x="15" y="16"/>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90" name="Freeform 166"/>
                  <p:cNvSpPr>
                    <a:spLocks/>
                  </p:cNvSpPr>
                  <p:nvPr/>
                </p:nvSpPr>
                <p:spPr bwMode="auto">
                  <a:xfrm>
                    <a:off x="1568" y="2099"/>
                    <a:ext cx="17" cy="80"/>
                  </a:xfrm>
                  <a:custGeom>
                    <a:avLst/>
                    <a:gdLst>
                      <a:gd name="T0" fmla="*/ 0 w 17"/>
                      <a:gd name="T1" fmla="*/ 79 h 80"/>
                      <a:gd name="T2" fmla="*/ 0 w 17"/>
                      <a:gd name="T3" fmla="*/ 0 h 80"/>
                      <a:gd name="T4" fmla="*/ 16 w 17"/>
                      <a:gd name="T5" fmla="*/ 0 h 80"/>
                      <a:gd name="T6" fmla="*/ 16 w 17"/>
                      <a:gd name="T7" fmla="*/ 79 h 80"/>
                      <a:gd name="T8" fmla="*/ 0 w 17"/>
                      <a:gd name="T9" fmla="*/ 79 h 80"/>
                    </a:gdLst>
                    <a:ahLst/>
                    <a:cxnLst>
                      <a:cxn ang="0">
                        <a:pos x="T0" y="T1"/>
                      </a:cxn>
                      <a:cxn ang="0">
                        <a:pos x="T2" y="T3"/>
                      </a:cxn>
                      <a:cxn ang="0">
                        <a:pos x="T4" y="T5"/>
                      </a:cxn>
                      <a:cxn ang="0">
                        <a:pos x="T6" y="T7"/>
                      </a:cxn>
                      <a:cxn ang="0">
                        <a:pos x="T8" y="T9"/>
                      </a:cxn>
                    </a:cxnLst>
                    <a:rect l="0" t="0" r="r" b="b"/>
                    <a:pathLst>
                      <a:path w="17" h="80">
                        <a:moveTo>
                          <a:pt x="0" y="79"/>
                        </a:moveTo>
                        <a:lnTo>
                          <a:pt x="0" y="0"/>
                        </a:lnTo>
                        <a:lnTo>
                          <a:pt x="16" y="0"/>
                        </a:lnTo>
                        <a:lnTo>
                          <a:pt x="16" y="79"/>
                        </a:lnTo>
                        <a:lnTo>
                          <a:pt x="0" y="79"/>
                        </a:lnTo>
                      </a:path>
                    </a:pathLst>
                  </a:custGeom>
                  <a:solidFill>
                    <a:srgbClr val="00B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91" name="Group 167"/>
                <p:cNvGrpSpPr>
                  <a:grpSpLocks/>
                </p:cNvGrpSpPr>
                <p:nvPr/>
              </p:nvGrpSpPr>
              <p:grpSpPr bwMode="auto">
                <a:xfrm>
                  <a:off x="1075" y="2154"/>
                  <a:ext cx="233" cy="25"/>
                  <a:chOff x="1075" y="2154"/>
                  <a:chExt cx="233" cy="25"/>
                </a:xfrm>
              </p:grpSpPr>
              <p:grpSp>
                <p:nvGrpSpPr>
                  <p:cNvPr id="769192" name="Group 168"/>
                  <p:cNvGrpSpPr>
                    <a:grpSpLocks/>
                  </p:cNvGrpSpPr>
                  <p:nvPr/>
                </p:nvGrpSpPr>
                <p:grpSpPr bwMode="auto">
                  <a:xfrm>
                    <a:off x="1075" y="2154"/>
                    <a:ext cx="114" cy="25"/>
                    <a:chOff x="1075" y="2154"/>
                    <a:chExt cx="114" cy="25"/>
                  </a:xfrm>
                </p:grpSpPr>
                <p:grpSp>
                  <p:nvGrpSpPr>
                    <p:cNvPr id="769193" name="Group 169"/>
                    <p:cNvGrpSpPr>
                      <a:grpSpLocks/>
                    </p:cNvGrpSpPr>
                    <p:nvPr/>
                  </p:nvGrpSpPr>
                  <p:grpSpPr bwMode="auto">
                    <a:xfrm>
                      <a:off x="1075" y="2154"/>
                      <a:ext cx="31" cy="25"/>
                      <a:chOff x="1075" y="2154"/>
                      <a:chExt cx="31" cy="25"/>
                    </a:xfrm>
                  </p:grpSpPr>
                  <p:sp>
                    <p:nvSpPr>
                      <p:cNvPr id="769194" name="Freeform 170"/>
                      <p:cNvSpPr>
                        <a:spLocks/>
                      </p:cNvSpPr>
                      <p:nvPr/>
                    </p:nvSpPr>
                    <p:spPr bwMode="auto">
                      <a:xfrm>
                        <a:off x="1075" y="2154"/>
                        <a:ext cx="31" cy="25"/>
                      </a:xfrm>
                      <a:custGeom>
                        <a:avLst/>
                        <a:gdLst>
                          <a:gd name="T0" fmla="*/ 0 w 31"/>
                          <a:gd name="T1" fmla="*/ 0 h 25"/>
                          <a:gd name="T2" fmla="*/ 30 w 31"/>
                          <a:gd name="T3" fmla="*/ 0 h 25"/>
                          <a:gd name="T4" fmla="*/ 30 w 31"/>
                          <a:gd name="T5" fmla="*/ 24 h 25"/>
                          <a:gd name="T6" fmla="*/ 0 w 31"/>
                          <a:gd name="T7" fmla="*/ 24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30" y="0"/>
                            </a:lnTo>
                            <a:lnTo>
                              <a:pt x="30"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95" name="Freeform 171"/>
                      <p:cNvSpPr>
                        <a:spLocks/>
                      </p:cNvSpPr>
                      <p:nvPr/>
                    </p:nvSpPr>
                    <p:spPr bwMode="auto">
                      <a:xfrm>
                        <a:off x="1075" y="2154"/>
                        <a:ext cx="31" cy="25"/>
                      </a:xfrm>
                      <a:custGeom>
                        <a:avLst/>
                        <a:gdLst>
                          <a:gd name="T0" fmla="*/ 0 w 31"/>
                          <a:gd name="T1" fmla="*/ 0 h 25"/>
                          <a:gd name="T2" fmla="*/ 30 w 31"/>
                          <a:gd name="T3" fmla="*/ 24 h 25"/>
                          <a:gd name="T4" fmla="*/ 30 w 31"/>
                          <a:gd name="T5" fmla="*/ 0 h 25"/>
                          <a:gd name="T6" fmla="*/ 0 w 31"/>
                          <a:gd name="T7" fmla="*/ 24 h 25"/>
                        </a:gdLst>
                        <a:ahLst/>
                        <a:cxnLst>
                          <a:cxn ang="0">
                            <a:pos x="T0" y="T1"/>
                          </a:cxn>
                          <a:cxn ang="0">
                            <a:pos x="T2" y="T3"/>
                          </a:cxn>
                          <a:cxn ang="0">
                            <a:pos x="T4" y="T5"/>
                          </a:cxn>
                          <a:cxn ang="0">
                            <a:pos x="T6" y="T7"/>
                          </a:cxn>
                        </a:cxnLst>
                        <a:rect l="0" t="0" r="r" b="b"/>
                        <a:pathLst>
                          <a:path w="31" h="25">
                            <a:moveTo>
                              <a:pt x="0" y="0"/>
                            </a:moveTo>
                            <a:lnTo>
                              <a:pt x="30" y="24"/>
                            </a:lnTo>
                            <a:lnTo>
                              <a:pt x="30"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96" name="Group 172"/>
                    <p:cNvGrpSpPr>
                      <a:grpSpLocks/>
                    </p:cNvGrpSpPr>
                    <p:nvPr/>
                  </p:nvGrpSpPr>
                  <p:grpSpPr bwMode="auto">
                    <a:xfrm>
                      <a:off x="1105" y="2154"/>
                      <a:ext cx="31" cy="25"/>
                      <a:chOff x="1105" y="2154"/>
                      <a:chExt cx="31" cy="25"/>
                    </a:xfrm>
                  </p:grpSpPr>
                  <p:sp>
                    <p:nvSpPr>
                      <p:cNvPr id="769197" name="Freeform 173"/>
                      <p:cNvSpPr>
                        <a:spLocks/>
                      </p:cNvSpPr>
                      <p:nvPr/>
                    </p:nvSpPr>
                    <p:spPr bwMode="auto">
                      <a:xfrm>
                        <a:off x="1105" y="2154"/>
                        <a:ext cx="31" cy="25"/>
                      </a:xfrm>
                      <a:custGeom>
                        <a:avLst/>
                        <a:gdLst>
                          <a:gd name="T0" fmla="*/ 0 w 31"/>
                          <a:gd name="T1" fmla="*/ 0 h 25"/>
                          <a:gd name="T2" fmla="*/ 30 w 31"/>
                          <a:gd name="T3" fmla="*/ 0 h 25"/>
                          <a:gd name="T4" fmla="*/ 30 w 31"/>
                          <a:gd name="T5" fmla="*/ 24 h 25"/>
                          <a:gd name="T6" fmla="*/ 0 w 31"/>
                          <a:gd name="T7" fmla="*/ 24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30" y="0"/>
                            </a:lnTo>
                            <a:lnTo>
                              <a:pt x="30"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198" name="Freeform 174"/>
                      <p:cNvSpPr>
                        <a:spLocks/>
                      </p:cNvSpPr>
                      <p:nvPr/>
                    </p:nvSpPr>
                    <p:spPr bwMode="auto">
                      <a:xfrm>
                        <a:off x="1105" y="2154"/>
                        <a:ext cx="31" cy="25"/>
                      </a:xfrm>
                      <a:custGeom>
                        <a:avLst/>
                        <a:gdLst>
                          <a:gd name="T0" fmla="*/ 0 w 31"/>
                          <a:gd name="T1" fmla="*/ 0 h 25"/>
                          <a:gd name="T2" fmla="*/ 30 w 31"/>
                          <a:gd name="T3" fmla="*/ 24 h 25"/>
                          <a:gd name="T4" fmla="*/ 30 w 31"/>
                          <a:gd name="T5" fmla="*/ 0 h 25"/>
                          <a:gd name="T6" fmla="*/ 0 w 31"/>
                          <a:gd name="T7" fmla="*/ 24 h 25"/>
                        </a:gdLst>
                        <a:ahLst/>
                        <a:cxnLst>
                          <a:cxn ang="0">
                            <a:pos x="T0" y="T1"/>
                          </a:cxn>
                          <a:cxn ang="0">
                            <a:pos x="T2" y="T3"/>
                          </a:cxn>
                          <a:cxn ang="0">
                            <a:pos x="T4" y="T5"/>
                          </a:cxn>
                          <a:cxn ang="0">
                            <a:pos x="T6" y="T7"/>
                          </a:cxn>
                        </a:cxnLst>
                        <a:rect l="0" t="0" r="r" b="b"/>
                        <a:pathLst>
                          <a:path w="31" h="25">
                            <a:moveTo>
                              <a:pt x="0" y="0"/>
                            </a:moveTo>
                            <a:lnTo>
                              <a:pt x="30" y="24"/>
                            </a:lnTo>
                            <a:lnTo>
                              <a:pt x="30"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199" name="Group 175"/>
                    <p:cNvGrpSpPr>
                      <a:grpSpLocks/>
                    </p:cNvGrpSpPr>
                    <p:nvPr/>
                  </p:nvGrpSpPr>
                  <p:grpSpPr bwMode="auto">
                    <a:xfrm>
                      <a:off x="1135" y="2154"/>
                      <a:ext cx="31" cy="25"/>
                      <a:chOff x="1135" y="2154"/>
                      <a:chExt cx="31" cy="25"/>
                    </a:xfrm>
                  </p:grpSpPr>
                  <p:sp>
                    <p:nvSpPr>
                      <p:cNvPr id="769200" name="Freeform 176"/>
                      <p:cNvSpPr>
                        <a:spLocks/>
                      </p:cNvSpPr>
                      <p:nvPr/>
                    </p:nvSpPr>
                    <p:spPr bwMode="auto">
                      <a:xfrm>
                        <a:off x="1135" y="2154"/>
                        <a:ext cx="31" cy="25"/>
                      </a:xfrm>
                      <a:custGeom>
                        <a:avLst/>
                        <a:gdLst>
                          <a:gd name="T0" fmla="*/ 0 w 31"/>
                          <a:gd name="T1" fmla="*/ 0 h 25"/>
                          <a:gd name="T2" fmla="*/ 30 w 31"/>
                          <a:gd name="T3" fmla="*/ 0 h 25"/>
                          <a:gd name="T4" fmla="*/ 30 w 31"/>
                          <a:gd name="T5" fmla="*/ 24 h 25"/>
                          <a:gd name="T6" fmla="*/ 0 w 31"/>
                          <a:gd name="T7" fmla="*/ 24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30" y="0"/>
                            </a:lnTo>
                            <a:lnTo>
                              <a:pt x="30"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01" name="Freeform 177"/>
                      <p:cNvSpPr>
                        <a:spLocks/>
                      </p:cNvSpPr>
                      <p:nvPr/>
                    </p:nvSpPr>
                    <p:spPr bwMode="auto">
                      <a:xfrm>
                        <a:off x="1135" y="2154"/>
                        <a:ext cx="31" cy="25"/>
                      </a:xfrm>
                      <a:custGeom>
                        <a:avLst/>
                        <a:gdLst>
                          <a:gd name="T0" fmla="*/ 0 w 31"/>
                          <a:gd name="T1" fmla="*/ 0 h 25"/>
                          <a:gd name="T2" fmla="*/ 30 w 31"/>
                          <a:gd name="T3" fmla="*/ 24 h 25"/>
                          <a:gd name="T4" fmla="*/ 30 w 31"/>
                          <a:gd name="T5" fmla="*/ 0 h 25"/>
                          <a:gd name="T6" fmla="*/ 0 w 31"/>
                          <a:gd name="T7" fmla="*/ 24 h 25"/>
                        </a:gdLst>
                        <a:ahLst/>
                        <a:cxnLst>
                          <a:cxn ang="0">
                            <a:pos x="T0" y="T1"/>
                          </a:cxn>
                          <a:cxn ang="0">
                            <a:pos x="T2" y="T3"/>
                          </a:cxn>
                          <a:cxn ang="0">
                            <a:pos x="T4" y="T5"/>
                          </a:cxn>
                          <a:cxn ang="0">
                            <a:pos x="T6" y="T7"/>
                          </a:cxn>
                        </a:cxnLst>
                        <a:rect l="0" t="0" r="r" b="b"/>
                        <a:pathLst>
                          <a:path w="31" h="25">
                            <a:moveTo>
                              <a:pt x="0" y="0"/>
                            </a:moveTo>
                            <a:lnTo>
                              <a:pt x="30" y="24"/>
                            </a:lnTo>
                            <a:lnTo>
                              <a:pt x="30"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202" name="Group 178"/>
                    <p:cNvGrpSpPr>
                      <a:grpSpLocks/>
                    </p:cNvGrpSpPr>
                    <p:nvPr/>
                  </p:nvGrpSpPr>
                  <p:grpSpPr bwMode="auto">
                    <a:xfrm>
                      <a:off x="1165" y="2154"/>
                      <a:ext cx="24" cy="25"/>
                      <a:chOff x="1165" y="2154"/>
                      <a:chExt cx="24" cy="25"/>
                    </a:xfrm>
                  </p:grpSpPr>
                  <p:sp>
                    <p:nvSpPr>
                      <p:cNvPr id="769203" name="Freeform 179"/>
                      <p:cNvSpPr>
                        <a:spLocks/>
                      </p:cNvSpPr>
                      <p:nvPr/>
                    </p:nvSpPr>
                    <p:spPr bwMode="auto">
                      <a:xfrm>
                        <a:off x="1165" y="2154"/>
                        <a:ext cx="24" cy="25"/>
                      </a:xfrm>
                      <a:custGeom>
                        <a:avLst/>
                        <a:gdLst>
                          <a:gd name="T0" fmla="*/ 0 w 24"/>
                          <a:gd name="T1" fmla="*/ 0 h 25"/>
                          <a:gd name="T2" fmla="*/ 23 w 24"/>
                          <a:gd name="T3" fmla="*/ 0 h 25"/>
                          <a:gd name="T4" fmla="*/ 23 w 24"/>
                          <a:gd name="T5" fmla="*/ 24 h 25"/>
                          <a:gd name="T6" fmla="*/ 0 w 24"/>
                          <a:gd name="T7" fmla="*/ 24 h 25"/>
                          <a:gd name="T8" fmla="*/ 0 w 24"/>
                          <a:gd name="T9" fmla="*/ 0 h 25"/>
                        </a:gdLst>
                        <a:ahLst/>
                        <a:cxnLst>
                          <a:cxn ang="0">
                            <a:pos x="T0" y="T1"/>
                          </a:cxn>
                          <a:cxn ang="0">
                            <a:pos x="T2" y="T3"/>
                          </a:cxn>
                          <a:cxn ang="0">
                            <a:pos x="T4" y="T5"/>
                          </a:cxn>
                          <a:cxn ang="0">
                            <a:pos x="T6" y="T7"/>
                          </a:cxn>
                          <a:cxn ang="0">
                            <a:pos x="T8" y="T9"/>
                          </a:cxn>
                        </a:cxnLst>
                        <a:rect l="0" t="0" r="r" b="b"/>
                        <a:pathLst>
                          <a:path w="24" h="25">
                            <a:moveTo>
                              <a:pt x="0" y="0"/>
                            </a:moveTo>
                            <a:lnTo>
                              <a:pt x="23" y="0"/>
                            </a:lnTo>
                            <a:lnTo>
                              <a:pt x="23"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04" name="Freeform 180"/>
                      <p:cNvSpPr>
                        <a:spLocks/>
                      </p:cNvSpPr>
                      <p:nvPr/>
                    </p:nvSpPr>
                    <p:spPr bwMode="auto">
                      <a:xfrm>
                        <a:off x="1165" y="2154"/>
                        <a:ext cx="24" cy="25"/>
                      </a:xfrm>
                      <a:custGeom>
                        <a:avLst/>
                        <a:gdLst>
                          <a:gd name="T0" fmla="*/ 0 w 24"/>
                          <a:gd name="T1" fmla="*/ 0 h 25"/>
                          <a:gd name="T2" fmla="*/ 23 w 24"/>
                          <a:gd name="T3" fmla="*/ 24 h 25"/>
                          <a:gd name="T4" fmla="*/ 23 w 24"/>
                          <a:gd name="T5" fmla="*/ 0 h 25"/>
                          <a:gd name="T6" fmla="*/ 0 w 24"/>
                          <a:gd name="T7" fmla="*/ 24 h 25"/>
                        </a:gdLst>
                        <a:ahLst/>
                        <a:cxnLst>
                          <a:cxn ang="0">
                            <a:pos x="T0" y="T1"/>
                          </a:cxn>
                          <a:cxn ang="0">
                            <a:pos x="T2" y="T3"/>
                          </a:cxn>
                          <a:cxn ang="0">
                            <a:pos x="T4" y="T5"/>
                          </a:cxn>
                          <a:cxn ang="0">
                            <a:pos x="T6" y="T7"/>
                          </a:cxn>
                        </a:cxnLst>
                        <a:rect l="0" t="0" r="r" b="b"/>
                        <a:pathLst>
                          <a:path w="24" h="25">
                            <a:moveTo>
                              <a:pt x="0" y="0"/>
                            </a:moveTo>
                            <a:lnTo>
                              <a:pt x="23" y="24"/>
                            </a:lnTo>
                            <a:lnTo>
                              <a:pt x="23"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69205" name="Group 181"/>
                  <p:cNvGrpSpPr>
                    <a:grpSpLocks/>
                  </p:cNvGrpSpPr>
                  <p:nvPr/>
                </p:nvGrpSpPr>
                <p:grpSpPr bwMode="auto">
                  <a:xfrm>
                    <a:off x="1188" y="2154"/>
                    <a:ext cx="120" cy="25"/>
                    <a:chOff x="1188" y="2154"/>
                    <a:chExt cx="120" cy="25"/>
                  </a:xfrm>
                </p:grpSpPr>
                <p:grpSp>
                  <p:nvGrpSpPr>
                    <p:cNvPr id="769206" name="Group 182"/>
                    <p:cNvGrpSpPr>
                      <a:grpSpLocks/>
                    </p:cNvGrpSpPr>
                    <p:nvPr/>
                  </p:nvGrpSpPr>
                  <p:grpSpPr bwMode="auto">
                    <a:xfrm>
                      <a:off x="1188" y="2154"/>
                      <a:ext cx="30" cy="25"/>
                      <a:chOff x="1188" y="2154"/>
                      <a:chExt cx="30" cy="25"/>
                    </a:xfrm>
                  </p:grpSpPr>
                  <p:sp>
                    <p:nvSpPr>
                      <p:cNvPr id="769207" name="Freeform 183"/>
                      <p:cNvSpPr>
                        <a:spLocks/>
                      </p:cNvSpPr>
                      <p:nvPr/>
                    </p:nvSpPr>
                    <p:spPr bwMode="auto">
                      <a:xfrm>
                        <a:off x="1188" y="2154"/>
                        <a:ext cx="30" cy="25"/>
                      </a:xfrm>
                      <a:custGeom>
                        <a:avLst/>
                        <a:gdLst>
                          <a:gd name="T0" fmla="*/ 0 w 30"/>
                          <a:gd name="T1" fmla="*/ 0 h 25"/>
                          <a:gd name="T2" fmla="*/ 29 w 30"/>
                          <a:gd name="T3" fmla="*/ 0 h 25"/>
                          <a:gd name="T4" fmla="*/ 29 w 30"/>
                          <a:gd name="T5" fmla="*/ 24 h 25"/>
                          <a:gd name="T6" fmla="*/ 0 w 30"/>
                          <a:gd name="T7" fmla="*/ 24 h 25"/>
                          <a:gd name="T8" fmla="*/ 0 w 30"/>
                          <a:gd name="T9" fmla="*/ 0 h 25"/>
                        </a:gdLst>
                        <a:ahLst/>
                        <a:cxnLst>
                          <a:cxn ang="0">
                            <a:pos x="T0" y="T1"/>
                          </a:cxn>
                          <a:cxn ang="0">
                            <a:pos x="T2" y="T3"/>
                          </a:cxn>
                          <a:cxn ang="0">
                            <a:pos x="T4" y="T5"/>
                          </a:cxn>
                          <a:cxn ang="0">
                            <a:pos x="T6" y="T7"/>
                          </a:cxn>
                          <a:cxn ang="0">
                            <a:pos x="T8" y="T9"/>
                          </a:cxn>
                        </a:cxnLst>
                        <a:rect l="0" t="0" r="r" b="b"/>
                        <a:pathLst>
                          <a:path w="30" h="25">
                            <a:moveTo>
                              <a:pt x="0" y="0"/>
                            </a:moveTo>
                            <a:lnTo>
                              <a:pt x="29" y="0"/>
                            </a:lnTo>
                            <a:lnTo>
                              <a:pt x="29"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08" name="Freeform 184"/>
                      <p:cNvSpPr>
                        <a:spLocks/>
                      </p:cNvSpPr>
                      <p:nvPr/>
                    </p:nvSpPr>
                    <p:spPr bwMode="auto">
                      <a:xfrm>
                        <a:off x="1188" y="2154"/>
                        <a:ext cx="30" cy="25"/>
                      </a:xfrm>
                      <a:custGeom>
                        <a:avLst/>
                        <a:gdLst>
                          <a:gd name="T0" fmla="*/ 0 w 30"/>
                          <a:gd name="T1" fmla="*/ 0 h 25"/>
                          <a:gd name="T2" fmla="*/ 29 w 30"/>
                          <a:gd name="T3" fmla="*/ 24 h 25"/>
                          <a:gd name="T4" fmla="*/ 29 w 30"/>
                          <a:gd name="T5" fmla="*/ 0 h 25"/>
                          <a:gd name="T6" fmla="*/ 0 w 30"/>
                          <a:gd name="T7" fmla="*/ 24 h 25"/>
                        </a:gdLst>
                        <a:ahLst/>
                        <a:cxnLst>
                          <a:cxn ang="0">
                            <a:pos x="T0" y="T1"/>
                          </a:cxn>
                          <a:cxn ang="0">
                            <a:pos x="T2" y="T3"/>
                          </a:cxn>
                          <a:cxn ang="0">
                            <a:pos x="T4" y="T5"/>
                          </a:cxn>
                          <a:cxn ang="0">
                            <a:pos x="T6" y="T7"/>
                          </a:cxn>
                        </a:cxnLst>
                        <a:rect l="0" t="0" r="r" b="b"/>
                        <a:pathLst>
                          <a:path w="30" h="25">
                            <a:moveTo>
                              <a:pt x="0" y="0"/>
                            </a:moveTo>
                            <a:lnTo>
                              <a:pt x="29" y="24"/>
                            </a:lnTo>
                            <a:lnTo>
                              <a:pt x="29"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209" name="Group 185"/>
                    <p:cNvGrpSpPr>
                      <a:grpSpLocks/>
                    </p:cNvGrpSpPr>
                    <p:nvPr/>
                  </p:nvGrpSpPr>
                  <p:grpSpPr bwMode="auto">
                    <a:xfrm>
                      <a:off x="1217" y="2154"/>
                      <a:ext cx="31" cy="25"/>
                      <a:chOff x="1217" y="2154"/>
                      <a:chExt cx="31" cy="25"/>
                    </a:xfrm>
                  </p:grpSpPr>
                  <p:sp>
                    <p:nvSpPr>
                      <p:cNvPr id="769210" name="Freeform 186"/>
                      <p:cNvSpPr>
                        <a:spLocks/>
                      </p:cNvSpPr>
                      <p:nvPr/>
                    </p:nvSpPr>
                    <p:spPr bwMode="auto">
                      <a:xfrm>
                        <a:off x="1217" y="2154"/>
                        <a:ext cx="31" cy="25"/>
                      </a:xfrm>
                      <a:custGeom>
                        <a:avLst/>
                        <a:gdLst>
                          <a:gd name="T0" fmla="*/ 0 w 31"/>
                          <a:gd name="T1" fmla="*/ 0 h 25"/>
                          <a:gd name="T2" fmla="*/ 30 w 31"/>
                          <a:gd name="T3" fmla="*/ 0 h 25"/>
                          <a:gd name="T4" fmla="*/ 30 w 31"/>
                          <a:gd name="T5" fmla="*/ 24 h 25"/>
                          <a:gd name="T6" fmla="*/ 0 w 31"/>
                          <a:gd name="T7" fmla="*/ 24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30" y="0"/>
                            </a:lnTo>
                            <a:lnTo>
                              <a:pt x="30"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11" name="Freeform 187"/>
                      <p:cNvSpPr>
                        <a:spLocks/>
                      </p:cNvSpPr>
                      <p:nvPr/>
                    </p:nvSpPr>
                    <p:spPr bwMode="auto">
                      <a:xfrm>
                        <a:off x="1217" y="2154"/>
                        <a:ext cx="31" cy="25"/>
                      </a:xfrm>
                      <a:custGeom>
                        <a:avLst/>
                        <a:gdLst>
                          <a:gd name="T0" fmla="*/ 0 w 31"/>
                          <a:gd name="T1" fmla="*/ 0 h 25"/>
                          <a:gd name="T2" fmla="*/ 30 w 31"/>
                          <a:gd name="T3" fmla="*/ 24 h 25"/>
                          <a:gd name="T4" fmla="*/ 30 w 31"/>
                          <a:gd name="T5" fmla="*/ 0 h 25"/>
                          <a:gd name="T6" fmla="*/ 0 w 31"/>
                          <a:gd name="T7" fmla="*/ 24 h 25"/>
                        </a:gdLst>
                        <a:ahLst/>
                        <a:cxnLst>
                          <a:cxn ang="0">
                            <a:pos x="T0" y="T1"/>
                          </a:cxn>
                          <a:cxn ang="0">
                            <a:pos x="T2" y="T3"/>
                          </a:cxn>
                          <a:cxn ang="0">
                            <a:pos x="T4" y="T5"/>
                          </a:cxn>
                          <a:cxn ang="0">
                            <a:pos x="T6" y="T7"/>
                          </a:cxn>
                        </a:cxnLst>
                        <a:rect l="0" t="0" r="r" b="b"/>
                        <a:pathLst>
                          <a:path w="31" h="25">
                            <a:moveTo>
                              <a:pt x="0" y="0"/>
                            </a:moveTo>
                            <a:lnTo>
                              <a:pt x="30" y="24"/>
                            </a:lnTo>
                            <a:lnTo>
                              <a:pt x="30"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212" name="Group 188"/>
                    <p:cNvGrpSpPr>
                      <a:grpSpLocks/>
                    </p:cNvGrpSpPr>
                    <p:nvPr/>
                  </p:nvGrpSpPr>
                  <p:grpSpPr bwMode="auto">
                    <a:xfrm>
                      <a:off x="1247" y="2154"/>
                      <a:ext cx="31" cy="25"/>
                      <a:chOff x="1247" y="2154"/>
                      <a:chExt cx="31" cy="25"/>
                    </a:xfrm>
                  </p:grpSpPr>
                  <p:sp>
                    <p:nvSpPr>
                      <p:cNvPr id="769213" name="Freeform 189"/>
                      <p:cNvSpPr>
                        <a:spLocks/>
                      </p:cNvSpPr>
                      <p:nvPr/>
                    </p:nvSpPr>
                    <p:spPr bwMode="auto">
                      <a:xfrm>
                        <a:off x="1247" y="2154"/>
                        <a:ext cx="31" cy="25"/>
                      </a:xfrm>
                      <a:custGeom>
                        <a:avLst/>
                        <a:gdLst>
                          <a:gd name="T0" fmla="*/ 0 w 31"/>
                          <a:gd name="T1" fmla="*/ 0 h 25"/>
                          <a:gd name="T2" fmla="*/ 30 w 31"/>
                          <a:gd name="T3" fmla="*/ 0 h 25"/>
                          <a:gd name="T4" fmla="*/ 30 w 31"/>
                          <a:gd name="T5" fmla="*/ 24 h 25"/>
                          <a:gd name="T6" fmla="*/ 0 w 31"/>
                          <a:gd name="T7" fmla="*/ 24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30" y="0"/>
                            </a:lnTo>
                            <a:lnTo>
                              <a:pt x="30"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14" name="Freeform 190"/>
                      <p:cNvSpPr>
                        <a:spLocks/>
                      </p:cNvSpPr>
                      <p:nvPr/>
                    </p:nvSpPr>
                    <p:spPr bwMode="auto">
                      <a:xfrm>
                        <a:off x="1247" y="2154"/>
                        <a:ext cx="31" cy="25"/>
                      </a:xfrm>
                      <a:custGeom>
                        <a:avLst/>
                        <a:gdLst>
                          <a:gd name="T0" fmla="*/ 0 w 31"/>
                          <a:gd name="T1" fmla="*/ 0 h 25"/>
                          <a:gd name="T2" fmla="*/ 30 w 31"/>
                          <a:gd name="T3" fmla="*/ 24 h 25"/>
                          <a:gd name="T4" fmla="*/ 30 w 31"/>
                          <a:gd name="T5" fmla="*/ 0 h 25"/>
                          <a:gd name="T6" fmla="*/ 0 w 31"/>
                          <a:gd name="T7" fmla="*/ 24 h 25"/>
                        </a:gdLst>
                        <a:ahLst/>
                        <a:cxnLst>
                          <a:cxn ang="0">
                            <a:pos x="T0" y="T1"/>
                          </a:cxn>
                          <a:cxn ang="0">
                            <a:pos x="T2" y="T3"/>
                          </a:cxn>
                          <a:cxn ang="0">
                            <a:pos x="T4" y="T5"/>
                          </a:cxn>
                          <a:cxn ang="0">
                            <a:pos x="T6" y="T7"/>
                          </a:cxn>
                        </a:cxnLst>
                        <a:rect l="0" t="0" r="r" b="b"/>
                        <a:pathLst>
                          <a:path w="31" h="25">
                            <a:moveTo>
                              <a:pt x="0" y="0"/>
                            </a:moveTo>
                            <a:lnTo>
                              <a:pt x="30" y="24"/>
                            </a:lnTo>
                            <a:lnTo>
                              <a:pt x="30"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215" name="Group 191"/>
                    <p:cNvGrpSpPr>
                      <a:grpSpLocks/>
                    </p:cNvGrpSpPr>
                    <p:nvPr/>
                  </p:nvGrpSpPr>
                  <p:grpSpPr bwMode="auto">
                    <a:xfrm>
                      <a:off x="1277" y="2154"/>
                      <a:ext cx="31" cy="25"/>
                      <a:chOff x="1277" y="2154"/>
                      <a:chExt cx="31" cy="25"/>
                    </a:xfrm>
                  </p:grpSpPr>
                  <p:sp>
                    <p:nvSpPr>
                      <p:cNvPr id="769216" name="Freeform 192"/>
                      <p:cNvSpPr>
                        <a:spLocks/>
                      </p:cNvSpPr>
                      <p:nvPr/>
                    </p:nvSpPr>
                    <p:spPr bwMode="auto">
                      <a:xfrm>
                        <a:off x="1277" y="2154"/>
                        <a:ext cx="31" cy="25"/>
                      </a:xfrm>
                      <a:custGeom>
                        <a:avLst/>
                        <a:gdLst>
                          <a:gd name="T0" fmla="*/ 0 w 31"/>
                          <a:gd name="T1" fmla="*/ 0 h 25"/>
                          <a:gd name="T2" fmla="*/ 30 w 31"/>
                          <a:gd name="T3" fmla="*/ 0 h 25"/>
                          <a:gd name="T4" fmla="*/ 30 w 31"/>
                          <a:gd name="T5" fmla="*/ 24 h 25"/>
                          <a:gd name="T6" fmla="*/ 0 w 31"/>
                          <a:gd name="T7" fmla="*/ 24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30" y="0"/>
                            </a:lnTo>
                            <a:lnTo>
                              <a:pt x="30"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17" name="Freeform 193"/>
                      <p:cNvSpPr>
                        <a:spLocks/>
                      </p:cNvSpPr>
                      <p:nvPr/>
                    </p:nvSpPr>
                    <p:spPr bwMode="auto">
                      <a:xfrm>
                        <a:off x="1277" y="2154"/>
                        <a:ext cx="31" cy="25"/>
                      </a:xfrm>
                      <a:custGeom>
                        <a:avLst/>
                        <a:gdLst>
                          <a:gd name="T0" fmla="*/ 0 w 31"/>
                          <a:gd name="T1" fmla="*/ 0 h 25"/>
                          <a:gd name="T2" fmla="*/ 30 w 31"/>
                          <a:gd name="T3" fmla="*/ 24 h 25"/>
                          <a:gd name="T4" fmla="*/ 30 w 31"/>
                          <a:gd name="T5" fmla="*/ 0 h 25"/>
                          <a:gd name="T6" fmla="*/ 0 w 31"/>
                          <a:gd name="T7" fmla="*/ 24 h 25"/>
                        </a:gdLst>
                        <a:ahLst/>
                        <a:cxnLst>
                          <a:cxn ang="0">
                            <a:pos x="T0" y="T1"/>
                          </a:cxn>
                          <a:cxn ang="0">
                            <a:pos x="T2" y="T3"/>
                          </a:cxn>
                          <a:cxn ang="0">
                            <a:pos x="T4" y="T5"/>
                          </a:cxn>
                          <a:cxn ang="0">
                            <a:pos x="T6" y="T7"/>
                          </a:cxn>
                        </a:cxnLst>
                        <a:rect l="0" t="0" r="r" b="b"/>
                        <a:pathLst>
                          <a:path w="31" h="25">
                            <a:moveTo>
                              <a:pt x="0" y="0"/>
                            </a:moveTo>
                            <a:lnTo>
                              <a:pt x="30" y="24"/>
                            </a:lnTo>
                            <a:lnTo>
                              <a:pt x="30"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69218" name="Line 194"/>
                  <p:cNvSpPr>
                    <a:spLocks noChangeShapeType="1"/>
                  </p:cNvSpPr>
                  <p:nvPr/>
                </p:nvSpPr>
                <p:spPr bwMode="auto">
                  <a:xfrm>
                    <a:off x="1150"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19" name="Line 195"/>
                  <p:cNvSpPr>
                    <a:spLocks noChangeShapeType="1"/>
                  </p:cNvSpPr>
                  <p:nvPr/>
                </p:nvSpPr>
                <p:spPr bwMode="auto">
                  <a:xfrm>
                    <a:off x="1232"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20" name="Line 196"/>
                  <p:cNvSpPr>
                    <a:spLocks noChangeShapeType="1"/>
                  </p:cNvSpPr>
                  <p:nvPr/>
                </p:nvSpPr>
                <p:spPr bwMode="auto">
                  <a:xfrm>
                    <a:off x="1180"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21" name="Line 197"/>
                  <p:cNvSpPr>
                    <a:spLocks noChangeShapeType="1"/>
                  </p:cNvSpPr>
                  <p:nvPr/>
                </p:nvSpPr>
                <p:spPr bwMode="auto">
                  <a:xfrm>
                    <a:off x="1203"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22" name="Line 198"/>
                  <p:cNvSpPr>
                    <a:spLocks noChangeShapeType="1"/>
                  </p:cNvSpPr>
                  <p:nvPr/>
                </p:nvSpPr>
                <p:spPr bwMode="auto">
                  <a:xfrm>
                    <a:off x="1120"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23" name="Line 199"/>
                  <p:cNvSpPr>
                    <a:spLocks noChangeShapeType="1"/>
                  </p:cNvSpPr>
                  <p:nvPr/>
                </p:nvSpPr>
                <p:spPr bwMode="auto">
                  <a:xfrm>
                    <a:off x="1090"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24" name="Line 200"/>
                  <p:cNvSpPr>
                    <a:spLocks noChangeShapeType="1"/>
                  </p:cNvSpPr>
                  <p:nvPr/>
                </p:nvSpPr>
                <p:spPr bwMode="auto">
                  <a:xfrm>
                    <a:off x="1262"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25" name="Line 201"/>
                  <p:cNvSpPr>
                    <a:spLocks noChangeShapeType="1"/>
                  </p:cNvSpPr>
                  <p:nvPr/>
                </p:nvSpPr>
                <p:spPr bwMode="auto">
                  <a:xfrm>
                    <a:off x="1292"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769226" name="Group 202"/>
            <p:cNvGrpSpPr>
              <a:grpSpLocks/>
            </p:cNvGrpSpPr>
            <p:nvPr/>
          </p:nvGrpSpPr>
          <p:grpSpPr bwMode="auto">
            <a:xfrm>
              <a:off x="3027460" y="3618262"/>
              <a:ext cx="913305" cy="1095780"/>
              <a:chOff x="1935" y="2258"/>
              <a:chExt cx="442" cy="565"/>
            </a:xfrm>
          </p:grpSpPr>
          <p:grpSp>
            <p:nvGrpSpPr>
              <p:cNvPr id="769227" name="Group 203"/>
              <p:cNvGrpSpPr>
                <a:grpSpLocks/>
              </p:cNvGrpSpPr>
              <p:nvPr/>
            </p:nvGrpSpPr>
            <p:grpSpPr bwMode="auto">
              <a:xfrm>
                <a:off x="2040" y="2289"/>
                <a:ext cx="128" cy="256"/>
                <a:chOff x="2040" y="2289"/>
                <a:chExt cx="128" cy="256"/>
              </a:xfrm>
            </p:grpSpPr>
            <p:grpSp>
              <p:nvGrpSpPr>
                <p:cNvPr id="769228" name="Group 204"/>
                <p:cNvGrpSpPr>
                  <a:grpSpLocks/>
                </p:cNvGrpSpPr>
                <p:nvPr/>
              </p:nvGrpSpPr>
              <p:grpSpPr bwMode="auto">
                <a:xfrm>
                  <a:off x="2040" y="2289"/>
                  <a:ext cx="128" cy="256"/>
                  <a:chOff x="2040" y="2289"/>
                  <a:chExt cx="128" cy="256"/>
                </a:xfrm>
              </p:grpSpPr>
              <p:sp>
                <p:nvSpPr>
                  <p:cNvPr id="769229" name="Freeform 205"/>
                  <p:cNvSpPr>
                    <a:spLocks/>
                  </p:cNvSpPr>
                  <p:nvPr/>
                </p:nvSpPr>
                <p:spPr bwMode="auto">
                  <a:xfrm>
                    <a:off x="2040" y="2345"/>
                    <a:ext cx="128" cy="33"/>
                  </a:xfrm>
                  <a:custGeom>
                    <a:avLst/>
                    <a:gdLst>
                      <a:gd name="T0" fmla="*/ 92 w 128"/>
                      <a:gd name="T1" fmla="*/ 32 h 33"/>
                      <a:gd name="T2" fmla="*/ 127 w 128"/>
                      <a:gd name="T3" fmla="*/ 13 h 33"/>
                      <a:gd name="T4" fmla="*/ 35 w 128"/>
                      <a:gd name="T5" fmla="*/ 0 h 33"/>
                      <a:gd name="T6" fmla="*/ 0 w 128"/>
                      <a:gd name="T7" fmla="*/ 19 h 33"/>
                      <a:gd name="T8" fmla="*/ 92 w 128"/>
                      <a:gd name="T9" fmla="*/ 32 h 33"/>
                    </a:gdLst>
                    <a:ahLst/>
                    <a:cxnLst>
                      <a:cxn ang="0">
                        <a:pos x="T0" y="T1"/>
                      </a:cxn>
                      <a:cxn ang="0">
                        <a:pos x="T2" y="T3"/>
                      </a:cxn>
                      <a:cxn ang="0">
                        <a:pos x="T4" y="T5"/>
                      </a:cxn>
                      <a:cxn ang="0">
                        <a:pos x="T6" y="T7"/>
                      </a:cxn>
                      <a:cxn ang="0">
                        <a:pos x="T8" y="T9"/>
                      </a:cxn>
                    </a:cxnLst>
                    <a:rect l="0" t="0" r="r" b="b"/>
                    <a:pathLst>
                      <a:path w="128" h="33">
                        <a:moveTo>
                          <a:pt x="92" y="32"/>
                        </a:moveTo>
                        <a:lnTo>
                          <a:pt x="127" y="13"/>
                        </a:lnTo>
                        <a:lnTo>
                          <a:pt x="35" y="0"/>
                        </a:lnTo>
                        <a:lnTo>
                          <a:pt x="0" y="19"/>
                        </a:lnTo>
                        <a:lnTo>
                          <a:pt x="92" y="32"/>
                        </a:lnTo>
                      </a:path>
                    </a:pathLst>
                  </a:custGeom>
                  <a:solidFill>
                    <a:srgbClr val="5FB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30" name="Freeform 206"/>
                  <p:cNvSpPr>
                    <a:spLocks/>
                  </p:cNvSpPr>
                  <p:nvPr/>
                </p:nvSpPr>
                <p:spPr bwMode="auto">
                  <a:xfrm>
                    <a:off x="2040" y="2289"/>
                    <a:ext cx="113" cy="17"/>
                  </a:xfrm>
                  <a:custGeom>
                    <a:avLst/>
                    <a:gdLst>
                      <a:gd name="T0" fmla="*/ 0 w 113"/>
                      <a:gd name="T1" fmla="*/ 11 h 17"/>
                      <a:gd name="T2" fmla="*/ 91 w 113"/>
                      <a:gd name="T3" fmla="*/ 16 h 17"/>
                      <a:gd name="T4" fmla="*/ 112 w 113"/>
                      <a:gd name="T5" fmla="*/ 11 h 17"/>
                      <a:gd name="T6" fmla="*/ 28 w 113"/>
                      <a:gd name="T7" fmla="*/ 0 h 17"/>
                      <a:gd name="T8" fmla="*/ 0 w 113"/>
                      <a:gd name="T9" fmla="*/ 11 h 17"/>
                    </a:gdLst>
                    <a:ahLst/>
                    <a:cxnLst>
                      <a:cxn ang="0">
                        <a:pos x="T0" y="T1"/>
                      </a:cxn>
                      <a:cxn ang="0">
                        <a:pos x="T2" y="T3"/>
                      </a:cxn>
                      <a:cxn ang="0">
                        <a:pos x="T4" y="T5"/>
                      </a:cxn>
                      <a:cxn ang="0">
                        <a:pos x="T6" y="T7"/>
                      </a:cxn>
                      <a:cxn ang="0">
                        <a:pos x="T8" y="T9"/>
                      </a:cxn>
                    </a:cxnLst>
                    <a:rect l="0" t="0" r="r" b="b"/>
                    <a:pathLst>
                      <a:path w="113" h="17">
                        <a:moveTo>
                          <a:pt x="0" y="11"/>
                        </a:moveTo>
                        <a:lnTo>
                          <a:pt x="91" y="16"/>
                        </a:lnTo>
                        <a:lnTo>
                          <a:pt x="112" y="11"/>
                        </a:lnTo>
                        <a:lnTo>
                          <a:pt x="28" y="0"/>
                        </a:lnTo>
                        <a:lnTo>
                          <a:pt x="0" y="11"/>
                        </a:lnTo>
                      </a:path>
                    </a:pathLst>
                  </a:custGeom>
                  <a:solidFill>
                    <a:srgbClr val="5FB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31" name="Freeform 207"/>
                  <p:cNvSpPr>
                    <a:spLocks/>
                  </p:cNvSpPr>
                  <p:nvPr/>
                </p:nvSpPr>
                <p:spPr bwMode="auto">
                  <a:xfrm>
                    <a:off x="2137" y="2305"/>
                    <a:ext cx="17" cy="65"/>
                  </a:xfrm>
                  <a:custGeom>
                    <a:avLst/>
                    <a:gdLst>
                      <a:gd name="T0" fmla="*/ 0 w 17"/>
                      <a:gd name="T1" fmla="*/ 7 h 65"/>
                      <a:gd name="T2" fmla="*/ 16 w 17"/>
                      <a:gd name="T3" fmla="*/ 0 h 65"/>
                      <a:gd name="T4" fmla="*/ 16 w 17"/>
                      <a:gd name="T5" fmla="*/ 57 h 65"/>
                      <a:gd name="T6" fmla="*/ 0 w 17"/>
                      <a:gd name="T7" fmla="*/ 64 h 65"/>
                      <a:gd name="T8" fmla="*/ 0 w 17"/>
                      <a:gd name="T9" fmla="*/ 7 h 65"/>
                    </a:gdLst>
                    <a:ahLst/>
                    <a:cxnLst>
                      <a:cxn ang="0">
                        <a:pos x="T0" y="T1"/>
                      </a:cxn>
                      <a:cxn ang="0">
                        <a:pos x="T2" y="T3"/>
                      </a:cxn>
                      <a:cxn ang="0">
                        <a:pos x="T4" y="T5"/>
                      </a:cxn>
                      <a:cxn ang="0">
                        <a:pos x="T6" y="T7"/>
                      </a:cxn>
                      <a:cxn ang="0">
                        <a:pos x="T8" y="T9"/>
                      </a:cxn>
                    </a:cxnLst>
                    <a:rect l="0" t="0" r="r" b="b"/>
                    <a:pathLst>
                      <a:path w="17" h="65">
                        <a:moveTo>
                          <a:pt x="0" y="7"/>
                        </a:moveTo>
                        <a:lnTo>
                          <a:pt x="16" y="0"/>
                        </a:lnTo>
                        <a:lnTo>
                          <a:pt x="16" y="57"/>
                        </a:lnTo>
                        <a:lnTo>
                          <a:pt x="0" y="64"/>
                        </a:lnTo>
                        <a:lnTo>
                          <a:pt x="0" y="7"/>
                        </a:lnTo>
                      </a:path>
                    </a:pathLst>
                  </a:custGeom>
                  <a:solidFill>
                    <a:srgbClr val="0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32" name="Freeform 208"/>
                  <p:cNvSpPr>
                    <a:spLocks/>
                  </p:cNvSpPr>
                  <p:nvPr/>
                </p:nvSpPr>
                <p:spPr bwMode="auto">
                  <a:xfrm>
                    <a:off x="2040" y="2305"/>
                    <a:ext cx="91" cy="65"/>
                  </a:xfrm>
                  <a:custGeom>
                    <a:avLst/>
                    <a:gdLst>
                      <a:gd name="T0" fmla="*/ 0 w 91"/>
                      <a:gd name="T1" fmla="*/ 0 h 65"/>
                      <a:gd name="T2" fmla="*/ 90 w 91"/>
                      <a:gd name="T3" fmla="*/ 7 h 65"/>
                      <a:gd name="T4" fmla="*/ 90 w 91"/>
                      <a:gd name="T5" fmla="*/ 64 h 65"/>
                      <a:gd name="T6" fmla="*/ 0 w 91"/>
                      <a:gd name="T7" fmla="*/ 50 h 65"/>
                      <a:gd name="T8" fmla="*/ 0 w 91"/>
                      <a:gd name="T9" fmla="*/ 0 h 65"/>
                    </a:gdLst>
                    <a:ahLst/>
                    <a:cxnLst>
                      <a:cxn ang="0">
                        <a:pos x="T0" y="T1"/>
                      </a:cxn>
                      <a:cxn ang="0">
                        <a:pos x="T2" y="T3"/>
                      </a:cxn>
                      <a:cxn ang="0">
                        <a:pos x="T4" y="T5"/>
                      </a:cxn>
                      <a:cxn ang="0">
                        <a:pos x="T6" y="T7"/>
                      </a:cxn>
                      <a:cxn ang="0">
                        <a:pos x="T8" y="T9"/>
                      </a:cxn>
                    </a:cxnLst>
                    <a:rect l="0" t="0" r="r" b="b"/>
                    <a:pathLst>
                      <a:path w="91" h="65">
                        <a:moveTo>
                          <a:pt x="0" y="0"/>
                        </a:moveTo>
                        <a:lnTo>
                          <a:pt x="90" y="7"/>
                        </a:lnTo>
                        <a:lnTo>
                          <a:pt x="90" y="64"/>
                        </a:lnTo>
                        <a:lnTo>
                          <a:pt x="0" y="50"/>
                        </a:lnTo>
                        <a:lnTo>
                          <a:pt x="0" y="0"/>
                        </a:lnTo>
                      </a:path>
                    </a:pathLst>
                  </a:custGeom>
                  <a:solidFill>
                    <a:srgbClr val="7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33" name="Freeform 209"/>
                  <p:cNvSpPr>
                    <a:spLocks/>
                  </p:cNvSpPr>
                  <p:nvPr/>
                </p:nvSpPr>
                <p:spPr bwMode="auto">
                  <a:xfrm>
                    <a:off x="2137" y="2361"/>
                    <a:ext cx="31" cy="184"/>
                  </a:xfrm>
                  <a:custGeom>
                    <a:avLst/>
                    <a:gdLst>
                      <a:gd name="T0" fmla="*/ 30 w 31"/>
                      <a:gd name="T1" fmla="*/ 0 h 184"/>
                      <a:gd name="T2" fmla="*/ 0 w 31"/>
                      <a:gd name="T3" fmla="*/ 23 h 184"/>
                      <a:gd name="T4" fmla="*/ 0 w 31"/>
                      <a:gd name="T5" fmla="*/ 183 h 184"/>
                      <a:gd name="T6" fmla="*/ 30 w 31"/>
                      <a:gd name="T7" fmla="*/ 160 h 184"/>
                      <a:gd name="T8" fmla="*/ 30 w 31"/>
                      <a:gd name="T9" fmla="*/ 0 h 184"/>
                    </a:gdLst>
                    <a:ahLst/>
                    <a:cxnLst>
                      <a:cxn ang="0">
                        <a:pos x="T0" y="T1"/>
                      </a:cxn>
                      <a:cxn ang="0">
                        <a:pos x="T2" y="T3"/>
                      </a:cxn>
                      <a:cxn ang="0">
                        <a:pos x="T4" y="T5"/>
                      </a:cxn>
                      <a:cxn ang="0">
                        <a:pos x="T6" y="T7"/>
                      </a:cxn>
                      <a:cxn ang="0">
                        <a:pos x="T8" y="T9"/>
                      </a:cxn>
                    </a:cxnLst>
                    <a:rect l="0" t="0" r="r" b="b"/>
                    <a:pathLst>
                      <a:path w="31" h="184">
                        <a:moveTo>
                          <a:pt x="30" y="0"/>
                        </a:moveTo>
                        <a:lnTo>
                          <a:pt x="0" y="23"/>
                        </a:lnTo>
                        <a:lnTo>
                          <a:pt x="0" y="183"/>
                        </a:lnTo>
                        <a:lnTo>
                          <a:pt x="30" y="160"/>
                        </a:lnTo>
                        <a:lnTo>
                          <a:pt x="30" y="0"/>
                        </a:lnTo>
                      </a:path>
                    </a:pathLst>
                  </a:custGeom>
                  <a:solidFill>
                    <a:srgbClr val="0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34" name="Freeform 210"/>
                  <p:cNvSpPr>
                    <a:spLocks/>
                  </p:cNvSpPr>
                  <p:nvPr/>
                </p:nvSpPr>
                <p:spPr bwMode="auto">
                  <a:xfrm>
                    <a:off x="2040" y="2369"/>
                    <a:ext cx="91" cy="176"/>
                  </a:xfrm>
                  <a:custGeom>
                    <a:avLst/>
                    <a:gdLst>
                      <a:gd name="T0" fmla="*/ 0 w 91"/>
                      <a:gd name="T1" fmla="*/ 0 h 176"/>
                      <a:gd name="T2" fmla="*/ 90 w 91"/>
                      <a:gd name="T3" fmla="*/ 15 h 176"/>
                      <a:gd name="T4" fmla="*/ 90 w 91"/>
                      <a:gd name="T5" fmla="*/ 175 h 176"/>
                      <a:gd name="T6" fmla="*/ 0 w 91"/>
                      <a:gd name="T7" fmla="*/ 152 h 176"/>
                      <a:gd name="T8" fmla="*/ 0 w 91"/>
                      <a:gd name="T9" fmla="*/ 0 h 176"/>
                    </a:gdLst>
                    <a:ahLst/>
                    <a:cxnLst>
                      <a:cxn ang="0">
                        <a:pos x="T0" y="T1"/>
                      </a:cxn>
                      <a:cxn ang="0">
                        <a:pos x="T2" y="T3"/>
                      </a:cxn>
                      <a:cxn ang="0">
                        <a:pos x="T4" y="T5"/>
                      </a:cxn>
                      <a:cxn ang="0">
                        <a:pos x="T6" y="T7"/>
                      </a:cxn>
                      <a:cxn ang="0">
                        <a:pos x="T8" y="T9"/>
                      </a:cxn>
                    </a:cxnLst>
                    <a:rect l="0" t="0" r="r" b="b"/>
                    <a:pathLst>
                      <a:path w="91" h="176">
                        <a:moveTo>
                          <a:pt x="0" y="0"/>
                        </a:moveTo>
                        <a:lnTo>
                          <a:pt x="90" y="15"/>
                        </a:lnTo>
                        <a:lnTo>
                          <a:pt x="90" y="175"/>
                        </a:lnTo>
                        <a:lnTo>
                          <a:pt x="0" y="152"/>
                        </a:lnTo>
                        <a:lnTo>
                          <a:pt x="0" y="0"/>
                        </a:lnTo>
                      </a:path>
                    </a:pathLst>
                  </a:custGeom>
                  <a:solidFill>
                    <a:srgbClr val="7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235" name="Group 211"/>
                <p:cNvGrpSpPr>
                  <a:grpSpLocks/>
                </p:cNvGrpSpPr>
                <p:nvPr/>
              </p:nvGrpSpPr>
              <p:grpSpPr bwMode="auto">
                <a:xfrm>
                  <a:off x="2047" y="2305"/>
                  <a:ext cx="92" cy="105"/>
                  <a:chOff x="2047" y="2305"/>
                  <a:chExt cx="92" cy="105"/>
                </a:xfrm>
              </p:grpSpPr>
              <p:sp>
                <p:nvSpPr>
                  <p:cNvPr id="769236" name="Freeform 212"/>
                  <p:cNvSpPr>
                    <a:spLocks/>
                  </p:cNvSpPr>
                  <p:nvPr/>
                </p:nvSpPr>
                <p:spPr bwMode="auto">
                  <a:xfrm>
                    <a:off x="2047" y="2305"/>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37" name="Freeform 213"/>
                  <p:cNvSpPr>
                    <a:spLocks/>
                  </p:cNvSpPr>
                  <p:nvPr/>
                </p:nvSpPr>
                <p:spPr bwMode="auto">
                  <a:xfrm>
                    <a:off x="2062" y="2313"/>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38" name="Freeform 214"/>
                  <p:cNvSpPr>
                    <a:spLocks/>
                  </p:cNvSpPr>
                  <p:nvPr/>
                </p:nvSpPr>
                <p:spPr bwMode="auto">
                  <a:xfrm>
                    <a:off x="2085" y="2305"/>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39" name="Line 215"/>
                  <p:cNvSpPr>
                    <a:spLocks noChangeShapeType="1"/>
                  </p:cNvSpPr>
                  <p:nvPr/>
                </p:nvSpPr>
                <p:spPr bwMode="auto">
                  <a:xfrm>
                    <a:off x="2107" y="2313"/>
                    <a:ext cx="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40" name="Freeform 216"/>
                  <p:cNvSpPr>
                    <a:spLocks/>
                  </p:cNvSpPr>
                  <p:nvPr/>
                </p:nvSpPr>
                <p:spPr bwMode="auto">
                  <a:xfrm>
                    <a:off x="2085" y="2329"/>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41" name="Line 217"/>
                  <p:cNvSpPr>
                    <a:spLocks noChangeShapeType="1"/>
                  </p:cNvSpPr>
                  <p:nvPr/>
                </p:nvSpPr>
                <p:spPr bwMode="auto">
                  <a:xfrm>
                    <a:off x="2107" y="2345"/>
                    <a:ext cx="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42" name="Freeform 218"/>
                  <p:cNvSpPr>
                    <a:spLocks/>
                  </p:cNvSpPr>
                  <p:nvPr/>
                </p:nvSpPr>
                <p:spPr bwMode="auto">
                  <a:xfrm>
                    <a:off x="2122" y="2385"/>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43" name="Freeform 219"/>
                  <p:cNvSpPr>
                    <a:spLocks/>
                  </p:cNvSpPr>
                  <p:nvPr/>
                </p:nvSpPr>
                <p:spPr bwMode="auto">
                  <a:xfrm>
                    <a:off x="2122" y="2409"/>
                    <a:ext cx="17" cy="1"/>
                  </a:xfrm>
                  <a:custGeom>
                    <a:avLst/>
                    <a:gdLst>
                      <a:gd name="T0" fmla="*/ 0 w 17"/>
                      <a:gd name="T1" fmla="*/ 0 h 1"/>
                      <a:gd name="T2" fmla="*/ 16 w 17"/>
                      <a:gd name="T3" fmla="*/ 0 h 1"/>
                      <a:gd name="T4" fmla="*/ 0 w 17"/>
                      <a:gd name="T5" fmla="*/ 0 h 1"/>
                    </a:gdLst>
                    <a:ahLst/>
                    <a:cxnLst>
                      <a:cxn ang="0">
                        <a:pos x="T0" y="T1"/>
                      </a:cxn>
                      <a:cxn ang="0">
                        <a:pos x="T2" y="T3"/>
                      </a:cxn>
                      <a:cxn ang="0">
                        <a:pos x="T4" y="T5"/>
                      </a:cxn>
                    </a:cxnLst>
                    <a:rect l="0" t="0" r="r" b="b"/>
                    <a:pathLst>
                      <a:path w="17" h="1">
                        <a:moveTo>
                          <a:pt x="0" y="0"/>
                        </a:moveTo>
                        <a:lnTo>
                          <a:pt x="16"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69244" name="Group 220"/>
              <p:cNvGrpSpPr>
                <a:grpSpLocks/>
              </p:cNvGrpSpPr>
              <p:nvPr/>
            </p:nvGrpSpPr>
            <p:grpSpPr bwMode="auto">
              <a:xfrm>
                <a:off x="2152" y="2258"/>
                <a:ext cx="165" cy="350"/>
                <a:chOff x="2152" y="2258"/>
                <a:chExt cx="165" cy="350"/>
              </a:xfrm>
            </p:grpSpPr>
            <p:grpSp>
              <p:nvGrpSpPr>
                <p:cNvPr id="769245" name="Group 221"/>
                <p:cNvGrpSpPr>
                  <a:grpSpLocks/>
                </p:cNvGrpSpPr>
                <p:nvPr/>
              </p:nvGrpSpPr>
              <p:grpSpPr bwMode="auto">
                <a:xfrm>
                  <a:off x="2152" y="2258"/>
                  <a:ext cx="165" cy="350"/>
                  <a:chOff x="2152" y="2258"/>
                  <a:chExt cx="165" cy="350"/>
                </a:xfrm>
              </p:grpSpPr>
              <p:sp>
                <p:nvSpPr>
                  <p:cNvPr id="769246" name="Freeform 222"/>
                  <p:cNvSpPr>
                    <a:spLocks/>
                  </p:cNvSpPr>
                  <p:nvPr/>
                </p:nvSpPr>
                <p:spPr bwMode="auto">
                  <a:xfrm>
                    <a:off x="2152" y="2361"/>
                    <a:ext cx="165" cy="64"/>
                  </a:xfrm>
                  <a:custGeom>
                    <a:avLst/>
                    <a:gdLst>
                      <a:gd name="T0" fmla="*/ 0 w 165"/>
                      <a:gd name="T1" fmla="*/ 43 h 64"/>
                      <a:gd name="T2" fmla="*/ 92 w 165"/>
                      <a:gd name="T3" fmla="*/ 63 h 64"/>
                      <a:gd name="T4" fmla="*/ 164 w 165"/>
                      <a:gd name="T5" fmla="*/ 14 h 64"/>
                      <a:gd name="T6" fmla="*/ 72 w 165"/>
                      <a:gd name="T7" fmla="*/ 0 h 64"/>
                      <a:gd name="T8" fmla="*/ 0 w 165"/>
                      <a:gd name="T9" fmla="*/ 43 h 64"/>
                    </a:gdLst>
                    <a:ahLst/>
                    <a:cxnLst>
                      <a:cxn ang="0">
                        <a:pos x="T0" y="T1"/>
                      </a:cxn>
                      <a:cxn ang="0">
                        <a:pos x="T2" y="T3"/>
                      </a:cxn>
                      <a:cxn ang="0">
                        <a:pos x="T4" y="T5"/>
                      </a:cxn>
                      <a:cxn ang="0">
                        <a:pos x="T6" y="T7"/>
                      </a:cxn>
                      <a:cxn ang="0">
                        <a:pos x="T8" y="T9"/>
                      </a:cxn>
                    </a:cxnLst>
                    <a:rect l="0" t="0" r="r" b="b"/>
                    <a:pathLst>
                      <a:path w="165" h="64">
                        <a:moveTo>
                          <a:pt x="0" y="43"/>
                        </a:moveTo>
                        <a:lnTo>
                          <a:pt x="92" y="63"/>
                        </a:lnTo>
                        <a:lnTo>
                          <a:pt x="164" y="14"/>
                        </a:lnTo>
                        <a:lnTo>
                          <a:pt x="72" y="0"/>
                        </a:lnTo>
                        <a:lnTo>
                          <a:pt x="0" y="43"/>
                        </a:lnTo>
                      </a:path>
                    </a:pathLst>
                  </a:custGeom>
                  <a:solidFill>
                    <a:srgbClr val="FF5F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47" name="Freeform 223"/>
                  <p:cNvSpPr>
                    <a:spLocks/>
                  </p:cNvSpPr>
                  <p:nvPr/>
                </p:nvSpPr>
                <p:spPr bwMode="auto">
                  <a:xfrm>
                    <a:off x="2174" y="2305"/>
                    <a:ext cx="60" cy="105"/>
                  </a:xfrm>
                  <a:custGeom>
                    <a:avLst/>
                    <a:gdLst>
                      <a:gd name="T0" fmla="*/ 0 w 60"/>
                      <a:gd name="T1" fmla="*/ 0 h 105"/>
                      <a:gd name="T2" fmla="*/ 59 w 60"/>
                      <a:gd name="T3" fmla="*/ 0 h 105"/>
                      <a:gd name="T4" fmla="*/ 59 w 60"/>
                      <a:gd name="T5" fmla="*/ 104 h 105"/>
                      <a:gd name="T6" fmla="*/ 0 w 60"/>
                      <a:gd name="T7" fmla="*/ 89 h 105"/>
                      <a:gd name="T8" fmla="*/ 0 w 60"/>
                      <a:gd name="T9" fmla="*/ 0 h 105"/>
                    </a:gdLst>
                    <a:ahLst/>
                    <a:cxnLst>
                      <a:cxn ang="0">
                        <a:pos x="T0" y="T1"/>
                      </a:cxn>
                      <a:cxn ang="0">
                        <a:pos x="T2" y="T3"/>
                      </a:cxn>
                      <a:cxn ang="0">
                        <a:pos x="T4" y="T5"/>
                      </a:cxn>
                      <a:cxn ang="0">
                        <a:pos x="T6" y="T7"/>
                      </a:cxn>
                      <a:cxn ang="0">
                        <a:pos x="T8" y="T9"/>
                      </a:cxn>
                    </a:cxnLst>
                    <a:rect l="0" t="0" r="r" b="b"/>
                    <a:pathLst>
                      <a:path w="60" h="105">
                        <a:moveTo>
                          <a:pt x="0" y="0"/>
                        </a:moveTo>
                        <a:lnTo>
                          <a:pt x="59" y="0"/>
                        </a:lnTo>
                        <a:lnTo>
                          <a:pt x="59" y="104"/>
                        </a:lnTo>
                        <a:lnTo>
                          <a:pt x="0" y="89"/>
                        </a:lnTo>
                        <a:lnTo>
                          <a:pt x="0" y="0"/>
                        </a:lnTo>
                      </a:path>
                    </a:pathLst>
                  </a:custGeom>
                  <a:solidFill>
                    <a:srgbClr val="FF5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48" name="Freeform 224"/>
                  <p:cNvSpPr>
                    <a:spLocks/>
                  </p:cNvSpPr>
                  <p:nvPr/>
                </p:nvSpPr>
                <p:spPr bwMode="auto">
                  <a:xfrm>
                    <a:off x="2241" y="2281"/>
                    <a:ext cx="61" cy="129"/>
                  </a:xfrm>
                  <a:custGeom>
                    <a:avLst/>
                    <a:gdLst>
                      <a:gd name="T0" fmla="*/ 0 w 61"/>
                      <a:gd name="T1" fmla="*/ 23 h 129"/>
                      <a:gd name="T2" fmla="*/ 0 w 61"/>
                      <a:gd name="T3" fmla="*/ 128 h 129"/>
                      <a:gd name="T4" fmla="*/ 60 w 61"/>
                      <a:gd name="T5" fmla="*/ 90 h 129"/>
                      <a:gd name="T6" fmla="*/ 60 w 61"/>
                      <a:gd name="T7" fmla="*/ 0 h 129"/>
                      <a:gd name="T8" fmla="*/ 0 w 61"/>
                      <a:gd name="T9" fmla="*/ 23 h 129"/>
                    </a:gdLst>
                    <a:ahLst/>
                    <a:cxnLst>
                      <a:cxn ang="0">
                        <a:pos x="T0" y="T1"/>
                      </a:cxn>
                      <a:cxn ang="0">
                        <a:pos x="T2" y="T3"/>
                      </a:cxn>
                      <a:cxn ang="0">
                        <a:pos x="T4" y="T5"/>
                      </a:cxn>
                      <a:cxn ang="0">
                        <a:pos x="T6" y="T7"/>
                      </a:cxn>
                      <a:cxn ang="0">
                        <a:pos x="T8" y="T9"/>
                      </a:cxn>
                    </a:cxnLst>
                    <a:rect l="0" t="0" r="r" b="b"/>
                    <a:pathLst>
                      <a:path w="61" h="129">
                        <a:moveTo>
                          <a:pt x="0" y="23"/>
                        </a:moveTo>
                        <a:lnTo>
                          <a:pt x="0" y="128"/>
                        </a:lnTo>
                        <a:lnTo>
                          <a:pt x="60" y="90"/>
                        </a:lnTo>
                        <a:lnTo>
                          <a:pt x="60" y="0"/>
                        </a:lnTo>
                        <a:lnTo>
                          <a:pt x="0" y="23"/>
                        </a:lnTo>
                      </a:path>
                    </a:pathLst>
                  </a:custGeom>
                  <a:solidFill>
                    <a:srgbClr val="BF3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49" name="Freeform 225"/>
                  <p:cNvSpPr>
                    <a:spLocks/>
                  </p:cNvSpPr>
                  <p:nvPr/>
                </p:nvSpPr>
                <p:spPr bwMode="auto">
                  <a:xfrm>
                    <a:off x="2174" y="2281"/>
                    <a:ext cx="128" cy="17"/>
                  </a:xfrm>
                  <a:custGeom>
                    <a:avLst/>
                    <a:gdLst>
                      <a:gd name="T0" fmla="*/ 0 w 128"/>
                      <a:gd name="T1" fmla="*/ 16 h 17"/>
                      <a:gd name="T2" fmla="*/ 63 w 128"/>
                      <a:gd name="T3" fmla="*/ 16 h 17"/>
                      <a:gd name="T4" fmla="*/ 127 w 128"/>
                      <a:gd name="T5" fmla="*/ 0 h 17"/>
                      <a:gd name="T6" fmla="*/ 63 w 128"/>
                      <a:gd name="T7" fmla="*/ 0 h 17"/>
                      <a:gd name="T8" fmla="*/ 0 w 128"/>
                      <a:gd name="T9" fmla="*/ 16 h 17"/>
                    </a:gdLst>
                    <a:ahLst/>
                    <a:cxnLst>
                      <a:cxn ang="0">
                        <a:pos x="T0" y="T1"/>
                      </a:cxn>
                      <a:cxn ang="0">
                        <a:pos x="T2" y="T3"/>
                      </a:cxn>
                      <a:cxn ang="0">
                        <a:pos x="T4" y="T5"/>
                      </a:cxn>
                      <a:cxn ang="0">
                        <a:pos x="T6" y="T7"/>
                      </a:cxn>
                      <a:cxn ang="0">
                        <a:pos x="T8" y="T9"/>
                      </a:cxn>
                    </a:cxnLst>
                    <a:rect l="0" t="0" r="r" b="b"/>
                    <a:pathLst>
                      <a:path w="128" h="17">
                        <a:moveTo>
                          <a:pt x="0" y="16"/>
                        </a:moveTo>
                        <a:lnTo>
                          <a:pt x="63" y="16"/>
                        </a:lnTo>
                        <a:lnTo>
                          <a:pt x="127" y="0"/>
                        </a:lnTo>
                        <a:lnTo>
                          <a:pt x="63" y="0"/>
                        </a:lnTo>
                        <a:lnTo>
                          <a:pt x="0" y="16"/>
                        </a:lnTo>
                      </a:path>
                    </a:pathLst>
                  </a:custGeom>
                  <a:solidFill>
                    <a:srgbClr val="FF5F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50" name="Freeform 226"/>
                  <p:cNvSpPr>
                    <a:spLocks/>
                  </p:cNvSpPr>
                  <p:nvPr/>
                </p:nvSpPr>
                <p:spPr bwMode="auto">
                  <a:xfrm>
                    <a:off x="2189" y="2258"/>
                    <a:ext cx="90" cy="17"/>
                  </a:xfrm>
                  <a:custGeom>
                    <a:avLst/>
                    <a:gdLst>
                      <a:gd name="T0" fmla="*/ 0 w 90"/>
                      <a:gd name="T1" fmla="*/ 16 h 17"/>
                      <a:gd name="T2" fmla="*/ 48 w 90"/>
                      <a:gd name="T3" fmla="*/ 16 h 17"/>
                      <a:gd name="T4" fmla="*/ 89 w 90"/>
                      <a:gd name="T5" fmla="*/ 8 h 17"/>
                      <a:gd name="T6" fmla="*/ 48 w 90"/>
                      <a:gd name="T7" fmla="*/ 0 h 17"/>
                      <a:gd name="T8" fmla="*/ 0 w 90"/>
                      <a:gd name="T9" fmla="*/ 16 h 17"/>
                    </a:gdLst>
                    <a:ahLst/>
                    <a:cxnLst>
                      <a:cxn ang="0">
                        <a:pos x="T0" y="T1"/>
                      </a:cxn>
                      <a:cxn ang="0">
                        <a:pos x="T2" y="T3"/>
                      </a:cxn>
                      <a:cxn ang="0">
                        <a:pos x="T4" y="T5"/>
                      </a:cxn>
                      <a:cxn ang="0">
                        <a:pos x="T6" y="T7"/>
                      </a:cxn>
                      <a:cxn ang="0">
                        <a:pos x="T8" y="T9"/>
                      </a:cxn>
                    </a:cxnLst>
                    <a:rect l="0" t="0" r="r" b="b"/>
                    <a:pathLst>
                      <a:path w="90" h="17">
                        <a:moveTo>
                          <a:pt x="0" y="16"/>
                        </a:moveTo>
                        <a:lnTo>
                          <a:pt x="48" y="16"/>
                        </a:lnTo>
                        <a:lnTo>
                          <a:pt x="89" y="8"/>
                        </a:lnTo>
                        <a:lnTo>
                          <a:pt x="48" y="0"/>
                        </a:lnTo>
                        <a:lnTo>
                          <a:pt x="0" y="16"/>
                        </a:lnTo>
                      </a:path>
                    </a:pathLst>
                  </a:custGeom>
                  <a:solidFill>
                    <a:srgbClr val="FF5F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51" name="Freeform 227"/>
                  <p:cNvSpPr>
                    <a:spLocks/>
                  </p:cNvSpPr>
                  <p:nvPr/>
                </p:nvSpPr>
                <p:spPr bwMode="auto">
                  <a:xfrm>
                    <a:off x="2189" y="2274"/>
                    <a:ext cx="45" cy="17"/>
                  </a:xfrm>
                  <a:custGeom>
                    <a:avLst/>
                    <a:gdLst>
                      <a:gd name="T0" fmla="*/ 0 w 45"/>
                      <a:gd name="T1" fmla="*/ 0 h 17"/>
                      <a:gd name="T2" fmla="*/ 44 w 45"/>
                      <a:gd name="T3" fmla="*/ 0 h 17"/>
                      <a:gd name="T4" fmla="*/ 44 w 45"/>
                      <a:gd name="T5" fmla="*/ 16 h 17"/>
                      <a:gd name="T6" fmla="*/ 0 w 45"/>
                      <a:gd name="T7" fmla="*/ 16 h 17"/>
                      <a:gd name="T8" fmla="*/ 0 w 45"/>
                      <a:gd name="T9" fmla="*/ 0 h 17"/>
                    </a:gdLst>
                    <a:ahLst/>
                    <a:cxnLst>
                      <a:cxn ang="0">
                        <a:pos x="T0" y="T1"/>
                      </a:cxn>
                      <a:cxn ang="0">
                        <a:pos x="T2" y="T3"/>
                      </a:cxn>
                      <a:cxn ang="0">
                        <a:pos x="T4" y="T5"/>
                      </a:cxn>
                      <a:cxn ang="0">
                        <a:pos x="T6" y="T7"/>
                      </a:cxn>
                      <a:cxn ang="0">
                        <a:pos x="T8" y="T9"/>
                      </a:cxn>
                    </a:cxnLst>
                    <a:rect l="0" t="0" r="r" b="b"/>
                    <a:pathLst>
                      <a:path w="45" h="17">
                        <a:moveTo>
                          <a:pt x="0" y="0"/>
                        </a:moveTo>
                        <a:lnTo>
                          <a:pt x="44" y="0"/>
                        </a:lnTo>
                        <a:lnTo>
                          <a:pt x="44" y="16"/>
                        </a:lnTo>
                        <a:lnTo>
                          <a:pt x="0" y="16"/>
                        </a:lnTo>
                        <a:lnTo>
                          <a:pt x="0" y="0"/>
                        </a:lnTo>
                      </a:path>
                    </a:pathLst>
                  </a:custGeom>
                  <a:solidFill>
                    <a:srgbClr val="FF5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52" name="Freeform 228"/>
                  <p:cNvSpPr>
                    <a:spLocks/>
                  </p:cNvSpPr>
                  <p:nvPr/>
                </p:nvSpPr>
                <p:spPr bwMode="auto">
                  <a:xfrm>
                    <a:off x="2241" y="2266"/>
                    <a:ext cx="38" cy="24"/>
                  </a:xfrm>
                  <a:custGeom>
                    <a:avLst/>
                    <a:gdLst>
                      <a:gd name="T0" fmla="*/ 0 w 38"/>
                      <a:gd name="T1" fmla="*/ 6 h 24"/>
                      <a:gd name="T2" fmla="*/ 0 w 38"/>
                      <a:gd name="T3" fmla="*/ 23 h 24"/>
                      <a:gd name="T4" fmla="*/ 37 w 38"/>
                      <a:gd name="T5" fmla="*/ 11 h 24"/>
                      <a:gd name="T6" fmla="*/ 37 w 38"/>
                      <a:gd name="T7" fmla="*/ 0 h 24"/>
                      <a:gd name="T8" fmla="*/ 0 w 38"/>
                      <a:gd name="T9" fmla="*/ 6 h 24"/>
                    </a:gdLst>
                    <a:ahLst/>
                    <a:cxnLst>
                      <a:cxn ang="0">
                        <a:pos x="T0" y="T1"/>
                      </a:cxn>
                      <a:cxn ang="0">
                        <a:pos x="T2" y="T3"/>
                      </a:cxn>
                      <a:cxn ang="0">
                        <a:pos x="T4" y="T5"/>
                      </a:cxn>
                      <a:cxn ang="0">
                        <a:pos x="T6" y="T7"/>
                      </a:cxn>
                      <a:cxn ang="0">
                        <a:pos x="T8" y="T9"/>
                      </a:cxn>
                    </a:cxnLst>
                    <a:rect l="0" t="0" r="r" b="b"/>
                    <a:pathLst>
                      <a:path w="38" h="24">
                        <a:moveTo>
                          <a:pt x="0" y="6"/>
                        </a:moveTo>
                        <a:lnTo>
                          <a:pt x="0" y="23"/>
                        </a:lnTo>
                        <a:lnTo>
                          <a:pt x="37" y="11"/>
                        </a:lnTo>
                        <a:lnTo>
                          <a:pt x="37" y="0"/>
                        </a:lnTo>
                        <a:lnTo>
                          <a:pt x="0" y="6"/>
                        </a:lnTo>
                      </a:path>
                    </a:pathLst>
                  </a:custGeom>
                  <a:solidFill>
                    <a:srgbClr val="BF3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53" name="Freeform 229"/>
                  <p:cNvSpPr>
                    <a:spLocks/>
                  </p:cNvSpPr>
                  <p:nvPr/>
                </p:nvSpPr>
                <p:spPr bwMode="auto">
                  <a:xfrm>
                    <a:off x="2248" y="2377"/>
                    <a:ext cx="69" cy="231"/>
                  </a:xfrm>
                  <a:custGeom>
                    <a:avLst/>
                    <a:gdLst>
                      <a:gd name="T0" fmla="*/ 68 w 69"/>
                      <a:gd name="T1" fmla="*/ 0 h 231"/>
                      <a:gd name="T2" fmla="*/ 0 w 69"/>
                      <a:gd name="T3" fmla="*/ 53 h 231"/>
                      <a:gd name="T4" fmla="*/ 0 w 69"/>
                      <a:gd name="T5" fmla="*/ 230 h 231"/>
                      <a:gd name="T6" fmla="*/ 68 w 69"/>
                      <a:gd name="T7" fmla="*/ 161 h 231"/>
                      <a:gd name="T8" fmla="*/ 68 w 69"/>
                      <a:gd name="T9" fmla="*/ 0 h 231"/>
                    </a:gdLst>
                    <a:ahLst/>
                    <a:cxnLst>
                      <a:cxn ang="0">
                        <a:pos x="T0" y="T1"/>
                      </a:cxn>
                      <a:cxn ang="0">
                        <a:pos x="T2" y="T3"/>
                      </a:cxn>
                      <a:cxn ang="0">
                        <a:pos x="T4" y="T5"/>
                      </a:cxn>
                      <a:cxn ang="0">
                        <a:pos x="T6" y="T7"/>
                      </a:cxn>
                      <a:cxn ang="0">
                        <a:pos x="T8" y="T9"/>
                      </a:cxn>
                    </a:cxnLst>
                    <a:rect l="0" t="0" r="r" b="b"/>
                    <a:pathLst>
                      <a:path w="69" h="231">
                        <a:moveTo>
                          <a:pt x="68" y="0"/>
                        </a:moveTo>
                        <a:lnTo>
                          <a:pt x="0" y="53"/>
                        </a:lnTo>
                        <a:lnTo>
                          <a:pt x="0" y="230"/>
                        </a:lnTo>
                        <a:lnTo>
                          <a:pt x="68" y="161"/>
                        </a:lnTo>
                        <a:lnTo>
                          <a:pt x="68" y="0"/>
                        </a:lnTo>
                      </a:path>
                    </a:pathLst>
                  </a:custGeom>
                  <a:solidFill>
                    <a:srgbClr val="BF3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54" name="Freeform 230"/>
                  <p:cNvSpPr>
                    <a:spLocks/>
                  </p:cNvSpPr>
                  <p:nvPr/>
                </p:nvSpPr>
                <p:spPr bwMode="auto">
                  <a:xfrm>
                    <a:off x="2152" y="2409"/>
                    <a:ext cx="90" cy="199"/>
                  </a:xfrm>
                  <a:custGeom>
                    <a:avLst/>
                    <a:gdLst>
                      <a:gd name="T0" fmla="*/ 0 w 90"/>
                      <a:gd name="T1" fmla="*/ 0 h 199"/>
                      <a:gd name="T2" fmla="*/ 89 w 90"/>
                      <a:gd name="T3" fmla="*/ 22 h 199"/>
                      <a:gd name="T4" fmla="*/ 89 w 90"/>
                      <a:gd name="T5" fmla="*/ 198 h 199"/>
                      <a:gd name="T6" fmla="*/ 0 w 90"/>
                      <a:gd name="T7" fmla="*/ 167 h 199"/>
                      <a:gd name="T8" fmla="*/ 0 w 90"/>
                      <a:gd name="T9" fmla="*/ 0 h 199"/>
                    </a:gdLst>
                    <a:ahLst/>
                    <a:cxnLst>
                      <a:cxn ang="0">
                        <a:pos x="T0" y="T1"/>
                      </a:cxn>
                      <a:cxn ang="0">
                        <a:pos x="T2" y="T3"/>
                      </a:cxn>
                      <a:cxn ang="0">
                        <a:pos x="T4" y="T5"/>
                      </a:cxn>
                      <a:cxn ang="0">
                        <a:pos x="T6" y="T7"/>
                      </a:cxn>
                      <a:cxn ang="0">
                        <a:pos x="T8" y="T9"/>
                      </a:cxn>
                    </a:cxnLst>
                    <a:rect l="0" t="0" r="r" b="b"/>
                    <a:pathLst>
                      <a:path w="90" h="199">
                        <a:moveTo>
                          <a:pt x="0" y="0"/>
                        </a:moveTo>
                        <a:lnTo>
                          <a:pt x="89" y="22"/>
                        </a:lnTo>
                        <a:lnTo>
                          <a:pt x="89" y="198"/>
                        </a:lnTo>
                        <a:lnTo>
                          <a:pt x="0" y="167"/>
                        </a:lnTo>
                        <a:lnTo>
                          <a:pt x="0" y="0"/>
                        </a:lnTo>
                      </a:path>
                    </a:pathLst>
                  </a:custGeom>
                  <a:solidFill>
                    <a:srgbClr val="FF5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255" name="Group 231"/>
                <p:cNvGrpSpPr>
                  <a:grpSpLocks/>
                </p:cNvGrpSpPr>
                <p:nvPr/>
              </p:nvGrpSpPr>
              <p:grpSpPr bwMode="auto">
                <a:xfrm>
                  <a:off x="2160" y="2305"/>
                  <a:ext cx="76" cy="152"/>
                  <a:chOff x="2160" y="2305"/>
                  <a:chExt cx="76" cy="152"/>
                </a:xfrm>
              </p:grpSpPr>
              <p:grpSp>
                <p:nvGrpSpPr>
                  <p:cNvPr id="769256" name="Group 232"/>
                  <p:cNvGrpSpPr>
                    <a:grpSpLocks/>
                  </p:cNvGrpSpPr>
                  <p:nvPr/>
                </p:nvGrpSpPr>
                <p:grpSpPr bwMode="auto">
                  <a:xfrm>
                    <a:off x="2174" y="2305"/>
                    <a:ext cx="54" cy="25"/>
                    <a:chOff x="2174" y="2305"/>
                    <a:chExt cx="54" cy="25"/>
                  </a:xfrm>
                </p:grpSpPr>
                <p:sp>
                  <p:nvSpPr>
                    <p:cNvPr id="769257" name="Freeform 233"/>
                    <p:cNvSpPr>
                      <a:spLocks/>
                    </p:cNvSpPr>
                    <p:nvPr/>
                  </p:nvSpPr>
                  <p:spPr bwMode="auto">
                    <a:xfrm>
                      <a:off x="2174" y="23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58" name="Freeform 234"/>
                    <p:cNvSpPr>
                      <a:spLocks/>
                    </p:cNvSpPr>
                    <p:nvPr/>
                  </p:nvSpPr>
                  <p:spPr bwMode="auto">
                    <a:xfrm>
                      <a:off x="2197" y="2305"/>
                      <a:ext cx="1" cy="25"/>
                    </a:xfrm>
                    <a:custGeom>
                      <a:avLst/>
                      <a:gdLst>
                        <a:gd name="T0" fmla="*/ 0 w 1"/>
                        <a:gd name="T1" fmla="*/ 0 h 25"/>
                        <a:gd name="T2" fmla="*/ 0 w 1"/>
                        <a:gd name="T3" fmla="*/ 24 h 25"/>
                        <a:gd name="T4" fmla="*/ 0 w 1"/>
                        <a:gd name="T5" fmla="*/ 0 h 25"/>
                      </a:gdLst>
                      <a:ahLst/>
                      <a:cxnLst>
                        <a:cxn ang="0">
                          <a:pos x="T0" y="T1"/>
                        </a:cxn>
                        <a:cxn ang="0">
                          <a:pos x="T2" y="T3"/>
                        </a:cxn>
                        <a:cxn ang="0">
                          <a:pos x="T4" y="T5"/>
                        </a:cxn>
                      </a:cxnLst>
                      <a:rect l="0" t="0" r="r" b="b"/>
                      <a:pathLst>
                        <a:path w="1" h="25">
                          <a:moveTo>
                            <a:pt x="0" y="0"/>
                          </a:moveTo>
                          <a:lnTo>
                            <a:pt x="0" y="24"/>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59" name="Freeform 235"/>
                    <p:cNvSpPr>
                      <a:spLocks/>
                    </p:cNvSpPr>
                    <p:nvPr/>
                  </p:nvSpPr>
                  <p:spPr bwMode="auto">
                    <a:xfrm>
                      <a:off x="2212" y="2305"/>
                      <a:ext cx="1" cy="25"/>
                    </a:xfrm>
                    <a:custGeom>
                      <a:avLst/>
                      <a:gdLst>
                        <a:gd name="T0" fmla="*/ 0 w 1"/>
                        <a:gd name="T1" fmla="*/ 0 h 25"/>
                        <a:gd name="T2" fmla="*/ 0 w 1"/>
                        <a:gd name="T3" fmla="*/ 6 h 25"/>
                        <a:gd name="T4" fmla="*/ 0 w 1"/>
                        <a:gd name="T5" fmla="*/ 24 h 25"/>
                        <a:gd name="T6" fmla="*/ 0 w 1"/>
                        <a:gd name="T7" fmla="*/ 0 h 25"/>
                      </a:gdLst>
                      <a:ahLst/>
                      <a:cxnLst>
                        <a:cxn ang="0">
                          <a:pos x="T0" y="T1"/>
                        </a:cxn>
                        <a:cxn ang="0">
                          <a:pos x="T2" y="T3"/>
                        </a:cxn>
                        <a:cxn ang="0">
                          <a:pos x="T4" y="T5"/>
                        </a:cxn>
                        <a:cxn ang="0">
                          <a:pos x="T6" y="T7"/>
                        </a:cxn>
                      </a:cxnLst>
                      <a:rect l="0" t="0" r="r" b="b"/>
                      <a:pathLst>
                        <a:path w="1" h="25">
                          <a:moveTo>
                            <a:pt x="0" y="0"/>
                          </a:moveTo>
                          <a:lnTo>
                            <a:pt x="0" y="6"/>
                          </a:lnTo>
                          <a:lnTo>
                            <a:pt x="0" y="24"/>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60" name="Freeform 236"/>
                    <p:cNvSpPr>
                      <a:spLocks/>
                    </p:cNvSpPr>
                    <p:nvPr/>
                  </p:nvSpPr>
                  <p:spPr bwMode="auto">
                    <a:xfrm>
                      <a:off x="2227" y="2313"/>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261" name="Group 237"/>
                  <p:cNvGrpSpPr>
                    <a:grpSpLocks/>
                  </p:cNvGrpSpPr>
                  <p:nvPr/>
                </p:nvGrpSpPr>
                <p:grpSpPr bwMode="auto">
                  <a:xfrm>
                    <a:off x="2174" y="2337"/>
                    <a:ext cx="54" cy="33"/>
                    <a:chOff x="2174" y="2337"/>
                    <a:chExt cx="54" cy="33"/>
                  </a:xfrm>
                </p:grpSpPr>
                <p:sp>
                  <p:nvSpPr>
                    <p:cNvPr id="769262" name="Freeform 238"/>
                    <p:cNvSpPr>
                      <a:spLocks/>
                    </p:cNvSpPr>
                    <p:nvPr/>
                  </p:nvSpPr>
                  <p:spPr bwMode="auto">
                    <a:xfrm>
                      <a:off x="2174" y="2337"/>
                      <a:ext cx="17" cy="25"/>
                    </a:xfrm>
                    <a:custGeom>
                      <a:avLst/>
                      <a:gdLst>
                        <a:gd name="T0" fmla="*/ 0 w 17"/>
                        <a:gd name="T1" fmla="*/ 0 h 25"/>
                        <a:gd name="T2" fmla="*/ 16 w 17"/>
                        <a:gd name="T3" fmla="*/ 0 h 25"/>
                        <a:gd name="T4" fmla="*/ 16 w 17"/>
                        <a:gd name="T5" fmla="*/ 24 h 25"/>
                        <a:gd name="T6" fmla="*/ 0 w 17"/>
                        <a:gd name="T7" fmla="*/ 18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16" y="0"/>
                          </a:lnTo>
                          <a:lnTo>
                            <a:pt x="16" y="24"/>
                          </a:lnTo>
                          <a:lnTo>
                            <a:pt x="0" y="1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63" name="Freeform 239"/>
                    <p:cNvSpPr>
                      <a:spLocks/>
                    </p:cNvSpPr>
                    <p:nvPr/>
                  </p:nvSpPr>
                  <p:spPr bwMode="auto">
                    <a:xfrm>
                      <a:off x="2189" y="2337"/>
                      <a:ext cx="17" cy="25"/>
                    </a:xfrm>
                    <a:custGeom>
                      <a:avLst/>
                      <a:gdLst>
                        <a:gd name="T0" fmla="*/ 8 w 17"/>
                        <a:gd name="T1" fmla="*/ 0 h 25"/>
                        <a:gd name="T2" fmla="*/ 16 w 17"/>
                        <a:gd name="T3" fmla="*/ 6 h 25"/>
                        <a:gd name="T4" fmla="*/ 16 w 17"/>
                        <a:gd name="T5" fmla="*/ 24 h 25"/>
                        <a:gd name="T6" fmla="*/ 0 w 17"/>
                        <a:gd name="T7" fmla="*/ 24 h 25"/>
                        <a:gd name="T8" fmla="*/ 8 w 17"/>
                        <a:gd name="T9" fmla="*/ 0 h 25"/>
                      </a:gdLst>
                      <a:ahLst/>
                      <a:cxnLst>
                        <a:cxn ang="0">
                          <a:pos x="T0" y="T1"/>
                        </a:cxn>
                        <a:cxn ang="0">
                          <a:pos x="T2" y="T3"/>
                        </a:cxn>
                        <a:cxn ang="0">
                          <a:pos x="T4" y="T5"/>
                        </a:cxn>
                        <a:cxn ang="0">
                          <a:pos x="T6" y="T7"/>
                        </a:cxn>
                        <a:cxn ang="0">
                          <a:pos x="T8" y="T9"/>
                        </a:cxn>
                      </a:cxnLst>
                      <a:rect l="0" t="0" r="r" b="b"/>
                      <a:pathLst>
                        <a:path w="17" h="25">
                          <a:moveTo>
                            <a:pt x="8" y="0"/>
                          </a:moveTo>
                          <a:lnTo>
                            <a:pt x="16" y="6"/>
                          </a:lnTo>
                          <a:lnTo>
                            <a:pt x="16" y="24"/>
                          </a:lnTo>
                          <a:lnTo>
                            <a:pt x="0" y="24"/>
                          </a:lnTo>
                          <a:lnTo>
                            <a:pt x="8"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64" name="Freeform 240"/>
                    <p:cNvSpPr>
                      <a:spLocks/>
                    </p:cNvSpPr>
                    <p:nvPr/>
                  </p:nvSpPr>
                  <p:spPr bwMode="auto">
                    <a:xfrm>
                      <a:off x="2212" y="2345"/>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65" name="Freeform 241"/>
                    <p:cNvSpPr>
                      <a:spLocks/>
                    </p:cNvSpPr>
                    <p:nvPr/>
                  </p:nvSpPr>
                  <p:spPr bwMode="auto">
                    <a:xfrm>
                      <a:off x="2227" y="2345"/>
                      <a:ext cx="1" cy="25"/>
                    </a:xfrm>
                    <a:custGeom>
                      <a:avLst/>
                      <a:gdLst>
                        <a:gd name="T0" fmla="*/ 0 w 1"/>
                        <a:gd name="T1" fmla="*/ 0 h 25"/>
                        <a:gd name="T2" fmla="*/ 0 w 1"/>
                        <a:gd name="T3" fmla="*/ 24 h 25"/>
                        <a:gd name="T4" fmla="*/ 0 w 1"/>
                        <a:gd name="T5" fmla="*/ 18 h 25"/>
                        <a:gd name="T6" fmla="*/ 0 w 1"/>
                        <a:gd name="T7" fmla="*/ 0 h 25"/>
                      </a:gdLst>
                      <a:ahLst/>
                      <a:cxnLst>
                        <a:cxn ang="0">
                          <a:pos x="T0" y="T1"/>
                        </a:cxn>
                        <a:cxn ang="0">
                          <a:pos x="T2" y="T3"/>
                        </a:cxn>
                        <a:cxn ang="0">
                          <a:pos x="T4" y="T5"/>
                        </a:cxn>
                        <a:cxn ang="0">
                          <a:pos x="T6" y="T7"/>
                        </a:cxn>
                      </a:cxnLst>
                      <a:rect l="0" t="0" r="r" b="b"/>
                      <a:pathLst>
                        <a:path w="1" h="25">
                          <a:moveTo>
                            <a:pt x="0" y="0"/>
                          </a:moveTo>
                          <a:lnTo>
                            <a:pt x="0" y="24"/>
                          </a:lnTo>
                          <a:lnTo>
                            <a:pt x="0" y="1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266" name="Group 242"/>
                  <p:cNvGrpSpPr>
                    <a:grpSpLocks/>
                  </p:cNvGrpSpPr>
                  <p:nvPr/>
                </p:nvGrpSpPr>
                <p:grpSpPr bwMode="auto">
                  <a:xfrm>
                    <a:off x="2160" y="2417"/>
                    <a:ext cx="76" cy="40"/>
                    <a:chOff x="2160" y="2417"/>
                    <a:chExt cx="76" cy="40"/>
                  </a:xfrm>
                </p:grpSpPr>
                <p:grpSp>
                  <p:nvGrpSpPr>
                    <p:cNvPr id="769267" name="Group 243"/>
                    <p:cNvGrpSpPr>
                      <a:grpSpLocks/>
                    </p:cNvGrpSpPr>
                    <p:nvPr/>
                  </p:nvGrpSpPr>
                  <p:grpSpPr bwMode="auto">
                    <a:xfrm>
                      <a:off x="2160" y="2417"/>
                      <a:ext cx="76" cy="24"/>
                      <a:chOff x="2160" y="2417"/>
                      <a:chExt cx="76" cy="24"/>
                    </a:xfrm>
                  </p:grpSpPr>
                  <p:sp>
                    <p:nvSpPr>
                      <p:cNvPr id="769268" name="Freeform 244"/>
                      <p:cNvSpPr>
                        <a:spLocks/>
                      </p:cNvSpPr>
                      <p:nvPr/>
                    </p:nvSpPr>
                    <p:spPr bwMode="auto">
                      <a:xfrm>
                        <a:off x="2182" y="2424"/>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69" name="Freeform 245"/>
                      <p:cNvSpPr>
                        <a:spLocks/>
                      </p:cNvSpPr>
                      <p:nvPr/>
                    </p:nvSpPr>
                    <p:spPr bwMode="auto">
                      <a:xfrm>
                        <a:off x="2197" y="2424"/>
                        <a:ext cx="17" cy="17"/>
                      </a:xfrm>
                      <a:custGeom>
                        <a:avLst/>
                        <a:gdLst>
                          <a:gd name="T0" fmla="*/ 0 w 17"/>
                          <a:gd name="T1" fmla="*/ 0 h 17"/>
                          <a:gd name="T2" fmla="*/ 16 w 17"/>
                          <a:gd name="T3" fmla="*/ 8 h 17"/>
                          <a:gd name="T4" fmla="*/ 16 w 17"/>
                          <a:gd name="T5" fmla="*/ 16 h 17"/>
                          <a:gd name="T6" fmla="*/ 0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8"/>
                            </a:lnTo>
                            <a:lnTo>
                              <a:pt x="16" y="16"/>
                            </a:lnTo>
                            <a:lnTo>
                              <a:pt x="0" y="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70" name="Freeform 246"/>
                      <p:cNvSpPr>
                        <a:spLocks/>
                      </p:cNvSpPr>
                      <p:nvPr/>
                    </p:nvSpPr>
                    <p:spPr bwMode="auto">
                      <a:xfrm>
                        <a:off x="2219" y="2432"/>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71" name="Freeform 247"/>
                      <p:cNvSpPr>
                        <a:spLocks/>
                      </p:cNvSpPr>
                      <p:nvPr/>
                    </p:nvSpPr>
                    <p:spPr bwMode="auto">
                      <a:xfrm>
                        <a:off x="2160" y="2417"/>
                        <a:ext cx="17" cy="17"/>
                      </a:xfrm>
                      <a:custGeom>
                        <a:avLst/>
                        <a:gdLst>
                          <a:gd name="T0" fmla="*/ 0 w 17"/>
                          <a:gd name="T1" fmla="*/ 0 h 17"/>
                          <a:gd name="T2" fmla="*/ 16 w 17"/>
                          <a:gd name="T3" fmla="*/ 6 h 17"/>
                          <a:gd name="T4" fmla="*/ 16 w 17"/>
                          <a:gd name="T5" fmla="*/ 16 h 17"/>
                          <a:gd name="T6" fmla="*/ 0 w 17"/>
                          <a:gd name="T7" fmla="*/ 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6"/>
                            </a:lnTo>
                            <a:lnTo>
                              <a:pt x="16" y="16"/>
                            </a:lnTo>
                            <a:lnTo>
                              <a:pt x="0" y="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272" name="Group 248"/>
                    <p:cNvGrpSpPr>
                      <a:grpSpLocks/>
                    </p:cNvGrpSpPr>
                    <p:nvPr/>
                  </p:nvGrpSpPr>
                  <p:grpSpPr bwMode="auto">
                    <a:xfrm>
                      <a:off x="2160" y="2432"/>
                      <a:ext cx="76" cy="25"/>
                      <a:chOff x="2160" y="2432"/>
                      <a:chExt cx="76" cy="25"/>
                    </a:xfrm>
                  </p:grpSpPr>
                  <p:sp>
                    <p:nvSpPr>
                      <p:cNvPr id="769273" name="Freeform 249"/>
                      <p:cNvSpPr>
                        <a:spLocks/>
                      </p:cNvSpPr>
                      <p:nvPr/>
                    </p:nvSpPr>
                    <p:spPr bwMode="auto">
                      <a:xfrm>
                        <a:off x="2182" y="2432"/>
                        <a:ext cx="17" cy="17"/>
                      </a:xfrm>
                      <a:custGeom>
                        <a:avLst/>
                        <a:gdLst>
                          <a:gd name="T0" fmla="*/ 0 w 17"/>
                          <a:gd name="T1" fmla="*/ 0 h 17"/>
                          <a:gd name="T2" fmla="*/ 16 w 17"/>
                          <a:gd name="T3" fmla="*/ 8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8"/>
                            </a:lnTo>
                            <a:lnTo>
                              <a:pt x="16" y="16"/>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74" name="Freeform 250"/>
                      <p:cNvSpPr>
                        <a:spLocks/>
                      </p:cNvSpPr>
                      <p:nvPr/>
                    </p:nvSpPr>
                    <p:spPr bwMode="auto">
                      <a:xfrm>
                        <a:off x="2197" y="2440"/>
                        <a:ext cx="17" cy="17"/>
                      </a:xfrm>
                      <a:custGeom>
                        <a:avLst/>
                        <a:gdLst>
                          <a:gd name="T0" fmla="*/ 0 w 17"/>
                          <a:gd name="T1" fmla="*/ 0 h 17"/>
                          <a:gd name="T2" fmla="*/ 16 w 17"/>
                          <a:gd name="T3" fmla="*/ 0 h 17"/>
                          <a:gd name="T4" fmla="*/ 16 w 17"/>
                          <a:gd name="T5" fmla="*/ 16 h 17"/>
                          <a:gd name="T6" fmla="*/ 0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75" name="Freeform 251"/>
                      <p:cNvSpPr>
                        <a:spLocks/>
                      </p:cNvSpPr>
                      <p:nvPr/>
                    </p:nvSpPr>
                    <p:spPr bwMode="auto">
                      <a:xfrm>
                        <a:off x="2219" y="2440"/>
                        <a:ext cx="17" cy="17"/>
                      </a:xfrm>
                      <a:custGeom>
                        <a:avLst/>
                        <a:gdLst>
                          <a:gd name="T0" fmla="*/ 0 w 17"/>
                          <a:gd name="T1" fmla="*/ 0 h 17"/>
                          <a:gd name="T2" fmla="*/ 16 w 17"/>
                          <a:gd name="T3" fmla="*/ 8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8"/>
                            </a:lnTo>
                            <a:lnTo>
                              <a:pt x="16" y="16"/>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76" name="Freeform 252"/>
                      <p:cNvSpPr>
                        <a:spLocks/>
                      </p:cNvSpPr>
                      <p:nvPr/>
                    </p:nvSpPr>
                    <p:spPr bwMode="auto">
                      <a:xfrm>
                        <a:off x="2160" y="2432"/>
                        <a:ext cx="17" cy="17"/>
                      </a:xfrm>
                      <a:custGeom>
                        <a:avLst/>
                        <a:gdLst>
                          <a:gd name="T0" fmla="*/ 0 w 17"/>
                          <a:gd name="T1" fmla="*/ 0 h 17"/>
                          <a:gd name="T2" fmla="*/ 16 w 17"/>
                          <a:gd name="T3" fmla="*/ 0 h 17"/>
                          <a:gd name="T4" fmla="*/ 16 w 17"/>
                          <a:gd name="T5" fmla="*/ 16 h 17"/>
                          <a:gd name="T6" fmla="*/ 0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nvGrpSpPr>
              <p:cNvPr id="769277" name="Group 253"/>
              <p:cNvGrpSpPr>
                <a:grpSpLocks/>
              </p:cNvGrpSpPr>
              <p:nvPr/>
            </p:nvGrpSpPr>
            <p:grpSpPr bwMode="auto">
              <a:xfrm>
                <a:off x="2256" y="2385"/>
                <a:ext cx="121" cy="318"/>
                <a:chOff x="2256" y="2385"/>
                <a:chExt cx="121" cy="318"/>
              </a:xfrm>
            </p:grpSpPr>
            <p:grpSp>
              <p:nvGrpSpPr>
                <p:cNvPr id="769278" name="Group 254"/>
                <p:cNvGrpSpPr>
                  <a:grpSpLocks/>
                </p:cNvGrpSpPr>
                <p:nvPr/>
              </p:nvGrpSpPr>
              <p:grpSpPr bwMode="auto">
                <a:xfrm>
                  <a:off x="2256" y="2385"/>
                  <a:ext cx="121" cy="318"/>
                  <a:chOff x="2256" y="2385"/>
                  <a:chExt cx="121" cy="318"/>
                </a:xfrm>
              </p:grpSpPr>
              <p:sp>
                <p:nvSpPr>
                  <p:cNvPr id="769279" name="Freeform 255"/>
                  <p:cNvSpPr>
                    <a:spLocks/>
                  </p:cNvSpPr>
                  <p:nvPr/>
                </p:nvSpPr>
                <p:spPr bwMode="auto">
                  <a:xfrm>
                    <a:off x="2278" y="2401"/>
                    <a:ext cx="69" cy="17"/>
                  </a:xfrm>
                  <a:custGeom>
                    <a:avLst/>
                    <a:gdLst>
                      <a:gd name="T0" fmla="*/ 0 w 69"/>
                      <a:gd name="T1" fmla="*/ 10 h 17"/>
                      <a:gd name="T2" fmla="*/ 41 w 69"/>
                      <a:gd name="T3" fmla="*/ 16 h 17"/>
                      <a:gd name="T4" fmla="*/ 68 w 69"/>
                      <a:gd name="T5" fmla="*/ 0 h 17"/>
                      <a:gd name="T6" fmla="*/ 34 w 69"/>
                      <a:gd name="T7" fmla="*/ 0 h 17"/>
                      <a:gd name="T8" fmla="*/ 0 w 69"/>
                      <a:gd name="T9" fmla="*/ 10 h 17"/>
                    </a:gdLst>
                    <a:ahLst/>
                    <a:cxnLst>
                      <a:cxn ang="0">
                        <a:pos x="T0" y="T1"/>
                      </a:cxn>
                      <a:cxn ang="0">
                        <a:pos x="T2" y="T3"/>
                      </a:cxn>
                      <a:cxn ang="0">
                        <a:pos x="T4" y="T5"/>
                      </a:cxn>
                      <a:cxn ang="0">
                        <a:pos x="T6" y="T7"/>
                      </a:cxn>
                      <a:cxn ang="0">
                        <a:pos x="T8" y="T9"/>
                      </a:cxn>
                    </a:cxnLst>
                    <a:rect l="0" t="0" r="r" b="b"/>
                    <a:pathLst>
                      <a:path w="69" h="17">
                        <a:moveTo>
                          <a:pt x="0" y="10"/>
                        </a:moveTo>
                        <a:lnTo>
                          <a:pt x="41" y="16"/>
                        </a:lnTo>
                        <a:lnTo>
                          <a:pt x="68" y="0"/>
                        </a:lnTo>
                        <a:lnTo>
                          <a:pt x="34" y="0"/>
                        </a:lnTo>
                        <a:lnTo>
                          <a:pt x="0" y="10"/>
                        </a:lnTo>
                      </a:path>
                    </a:pathLst>
                  </a:custGeom>
                  <a:solidFill>
                    <a:srgbClr val="00D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280" name="Group 256"/>
                  <p:cNvGrpSpPr>
                    <a:grpSpLocks/>
                  </p:cNvGrpSpPr>
                  <p:nvPr/>
                </p:nvGrpSpPr>
                <p:grpSpPr bwMode="auto">
                  <a:xfrm>
                    <a:off x="2293" y="2385"/>
                    <a:ext cx="47" cy="33"/>
                    <a:chOff x="2293" y="2385"/>
                    <a:chExt cx="47" cy="33"/>
                  </a:xfrm>
                </p:grpSpPr>
                <p:sp>
                  <p:nvSpPr>
                    <p:cNvPr id="769281" name="Freeform 257"/>
                    <p:cNvSpPr>
                      <a:spLocks/>
                    </p:cNvSpPr>
                    <p:nvPr/>
                  </p:nvSpPr>
                  <p:spPr bwMode="auto">
                    <a:xfrm>
                      <a:off x="2293" y="2401"/>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Lst>
                      <a:ahLst/>
                      <a:cxnLst>
                        <a:cxn ang="0">
                          <a:pos x="T0" y="T1"/>
                        </a:cxn>
                        <a:cxn ang="0">
                          <a:pos x="T2" y="T3"/>
                        </a:cxn>
                        <a:cxn ang="0">
                          <a:pos x="T4" y="T5"/>
                        </a:cxn>
                        <a:cxn ang="0">
                          <a:pos x="T6" y="T7"/>
                        </a:cxn>
                        <a:cxn ang="0">
                          <a:pos x="T8" y="T9"/>
                        </a:cxn>
                      </a:cxnLst>
                      <a:rect l="0" t="0" r="r" b="b"/>
                      <a:pathLst>
                        <a:path w="24" h="17">
                          <a:moveTo>
                            <a:pt x="0" y="0"/>
                          </a:moveTo>
                          <a:lnTo>
                            <a:pt x="23" y="0"/>
                          </a:lnTo>
                          <a:lnTo>
                            <a:pt x="23" y="16"/>
                          </a:lnTo>
                          <a:lnTo>
                            <a:pt x="0" y="16"/>
                          </a:lnTo>
                          <a:lnTo>
                            <a:pt x="0" y="0"/>
                          </a:lnTo>
                        </a:path>
                      </a:pathLst>
                    </a:custGeom>
                    <a:solidFill>
                      <a:srgbClr val="00B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82" name="Freeform 258"/>
                    <p:cNvSpPr>
                      <a:spLocks/>
                    </p:cNvSpPr>
                    <p:nvPr/>
                  </p:nvSpPr>
                  <p:spPr bwMode="auto">
                    <a:xfrm>
                      <a:off x="2323" y="2393"/>
                      <a:ext cx="17" cy="17"/>
                    </a:xfrm>
                    <a:custGeom>
                      <a:avLst/>
                      <a:gdLst>
                        <a:gd name="T0" fmla="*/ 0 w 17"/>
                        <a:gd name="T1" fmla="*/ 5 h 17"/>
                        <a:gd name="T2" fmla="*/ 0 w 17"/>
                        <a:gd name="T3" fmla="*/ 16 h 17"/>
                        <a:gd name="T4" fmla="*/ 16 w 17"/>
                        <a:gd name="T5" fmla="*/ 5 h 17"/>
                        <a:gd name="T6" fmla="*/ 16 w 17"/>
                        <a:gd name="T7" fmla="*/ 0 h 17"/>
                        <a:gd name="T8" fmla="*/ 0 w 17"/>
                        <a:gd name="T9" fmla="*/ 5 h 17"/>
                      </a:gdLst>
                      <a:ahLst/>
                      <a:cxnLst>
                        <a:cxn ang="0">
                          <a:pos x="T0" y="T1"/>
                        </a:cxn>
                        <a:cxn ang="0">
                          <a:pos x="T2" y="T3"/>
                        </a:cxn>
                        <a:cxn ang="0">
                          <a:pos x="T4" y="T5"/>
                        </a:cxn>
                        <a:cxn ang="0">
                          <a:pos x="T6" y="T7"/>
                        </a:cxn>
                        <a:cxn ang="0">
                          <a:pos x="T8" y="T9"/>
                        </a:cxn>
                      </a:cxnLst>
                      <a:rect l="0" t="0" r="r" b="b"/>
                      <a:pathLst>
                        <a:path w="17" h="17">
                          <a:moveTo>
                            <a:pt x="0" y="5"/>
                          </a:moveTo>
                          <a:lnTo>
                            <a:pt x="0" y="16"/>
                          </a:lnTo>
                          <a:lnTo>
                            <a:pt x="16" y="5"/>
                          </a:lnTo>
                          <a:lnTo>
                            <a:pt x="16" y="0"/>
                          </a:lnTo>
                          <a:lnTo>
                            <a:pt x="0" y="5"/>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83" name="Freeform 259"/>
                    <p:cNvSpPr>
                      <a:spLocks/>
                    </p:cNvSpPr>
                    <p:nvPr/>
                  </p:nvSpPr>
                  <p:spPr bwMode="auto">
                    <a:xfrm>
                      <a:off x="2293" y="2385"/>
                      <a:ext cx="46" cy="17"/>
                    </a:xfrm>
                    <a:custGeom>
                      <a:avLst/>
                      <a:gdLst>
                        <a:gd name="T0" fmla="*/ 0 w 46"/>
                        <a:gd name="T1" fmla="*/ 16 h 17"/>
                        <a:gd name="T2" fmla="*/ 26 w 46"/>
                        <a:gd name="T3" fmla="*/ 16 h 17"/>
                        <a:gd name="T4" fmla="*/ 45 w 46"/>
                        <a:gd name="T5" fmla="*/ 8 h 17"/>
                        <a:gd name="T6" fmla="*/ 19 w 46"/>
                        <a:gd name="T7" fmla="*/ 0 h 17"/>
                        <a:gd name="T8" fmla="*/ 0 w 46"/>
                        <a:gd name="T9" fmla="*/ 16 h 17"/>
                      </a:gdLst>
                      <a:ahLst/>
                      <a:cxnLst>
                        <a:cxn ang="0">
                          <a:pos x="T0" y="T1"/>
                        </a:cxn>
                        <a:cxn ang="0">
                          <a:pos x="T2" y="T3"/>
                        </a:cxn>
                        <a:cxn ang="0">
                          <a:pos x="T4" y="T5"/>
                        </a:cxn>
                        <a:cxn ang="0">
                          <a:pos x="T6" y="T7"/>
                        </a:cxn>
                        <a:cxn ang="0">
                          <a:pos x="T8" y="T9"/>
                        </a:cxn>
                      </a:cxnLst>
                      <a:rect l="0" t="0" r="r" b="b"/>
                      <a:pathLst>
                        <a:path w="46" h="17">
                          <a:moveTo>
                            <a:pt x="0" y="16"/>
                          </a:moveTo>
                          <a:lnTo>
                            <a:pt x="26" y="16"/>
                          </a:lnTo>
                          <a:lnTo>
                            <a:pt x="45" y="8"/>
                          </a:lnTo>
                          <a:lnTo>
                            <a:pt x="19" y="0"/>
                          </a:lnTo>
                          <a:lnTo>
                            <a:pt x="0" y="16"/>
                          </a:lnTo>
                        </a:path>
                      </a:pathLst>
                    </a:custGeom>
                    <a:solidFill>
                      <a:srgbClr val="00D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284" name="Freeform 260"/>
                  <p:cNvSpPr>
                    <a:spLocks/>
                  </p:cNvSpPr>
                  <p:nvPr/>
                </p:nvSpPr>
                <p:spPr bwMode="auto">
                  <a:xfrm>
                    <a:off x="2286" y="2417"/>
                    <a:ext cx="31" cy="104"/>
                  </a:xfrm>
                  <a:custGeom>
                    <a:avLst/>
                    <a:gdLst>
                      <a:gd name="T0" fmla="*/ 0 w 31"/>
                      <a:gd name="T1" fmla="*/ 0 h 104"/>
                      <a:gd name="T2" fmla="*/ 30 w 31"/>
                      <a:gd name="T3" fmla="*/ 6 h 104"/>
                      <a:gd name="T4" fmla="*/ 30 w 31"/>
                      <a:gd name="T5" fmla="*/ 103 h 104"/>
                      <a:gd name="T6" fmla="*/ 0 w 31"/>
                      <a:gd name="T7" fmla="*/ 96 h 104"/>
                      <a:gd name="T8" fmla="*/ 0 w 31"/>
                      <a:gd name="T9" fmla="*/ 0 h 104"/>
                    </a:gdLst>
                    <a:ahLst/>
                    <a:cxnLst>
                      <a:cxn ang="0">
                        <a:pos x="T0" y="T1"/>
                      </a:cxn>
                      <a:cxn ang="0">
                        <a:pos x="T2" y="T3"/>
                      </a:cxn>
                      <a:cxn ang="0">
                        <a:pos x="T4" y="T5"/>
                      </a:cxn>
                      <a:cxn ang="0">
                        <a:pos x="T6" y="T7"/>
                      </a:cxn>
                      <a:cxn ang="0">
                        <a:pos x="T8" y="T9"/>
                      </a:cxn>
                    </a:cxnLst>
                    <a:rect l="0" t="0" r="r" b="b"/>
                    <a:pathLst>
                      <a:path w="31" h="104">
                        <a:moveTo>
                          <a:pt x="0" y="0"/>
                        </a:moveTo>
                        <a:lnTo>
                          <a:pt x="30" y="6"/>
                        </a:lnTo>
                        <a:lnTo>
                          <a:pt x="30" y="103"/>
                        </a:lnTo>
                        <a:lnTo>
                          <a:pt x="0" y="96"/>
                        </a:lnTo>
                        <a:lnTo>
                          <a:pt x="0" y="0"/>
                        </a:lnTo>
                      </a:path>
                    </a:pathLst>
                  </a:custGeom>
                  <a:solidFill>
                    <a:srgbClr val="00B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85" name="Freeform 261"/>
                  <p:cNvSpPr>
                    <a:spLocks/>
                  </p:cNvSpPr>
                  <p:nvPr/>
                </p:nvSpPr>
                <p:spPr bwMode="auto">
                  <a:xfrm>
                    <a:off x="2323" y="2401"/>
                    <a:ext cx="24" cy="120"/>
                  </a:xfrm>
                  <a:custGeom>
                    <a:avLst/>
                    <a:gdLst>
                      <a:gd name="T0" fmla="*/ 0 w 24"/>
                      <a:gd name="T1" fmla="*/ 22 h 120"/>
                      <a:gd name="T2" fmla="*/ 23 w 24"/>
                      <a:gd name="T3" fmla="*/ 0 h 120"/>
                      <a:gd name="T4" fmla="*/ 23 w 24"/>
                      <a:gd name="T5" fmla="*/ 97 h 120"/>
                      <a:gd name="T6" fmla="*/ 0 w 24"/>
                      <a:gd name="T7" fmla="*/ 119 h 120"/>
                      <a:gd name="T8" fmla="*/ 0 w 24"/>
                      <a:gd name="T9" fmla="*/ 22 h 120"/>
                    </a:gdLst>
                    <a:ahLst/>
                    <a:cxnLst>
                      <a:cxn ang="0">
                        <a:pos x="T0" y="T1"/>
                      </a:cxn>
                      <a:cxn ang="0">
                        <a:pos x="T2" y="T3"/>
                      </a:cxn>
                      <a:cxn ang="0">
                        <a:pos x="T4" y="T5"/>
                      </a:cxn>
                      <a:cxn ang="0">
                        <a:pos x="T6" y="T7"/>
                      </a:cxn>
                      <a:cxn ang="0">
                        <a:pos x="T8" y="T9"/>
                      </a:cxn>
                    </a:cxnLst>
                    <a:rect l="0" t="0" r="r" b="b"/>
                    <a:pathLst>
                      <a:path w="24" h="120">
                        <a:moveTo>
                          <a:pt x="0" y="22"/>
                        </a:moveTo>
                        <a:lnTo>
                          <a:pt x="23" y="0"/>
                        </a:lnTo>
                        <a:lnTo>
                          <a:pt x="23" y="97"/>
                        </a:lnTo>
                        <a:lnTo>
                          <a:pt x="0" y="119"/>
                        </a:lnTo>
                        <a:lnTo>
                          <a:pt x="0" y="22"/>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86" name="Freeform 262"/>
                  <p:cNvSpPr>
                    <a:spLocks/>
                  </p:cNvSpPr>
                  <p:nvPr/>
                </p:nvSpPr>
                <p:spPr bwMode="auto">
                  <a:xfrm>
                    <a:off x="2323" y="2504"/>
                    <a:ext cx="54" cy="80"/>
                  </a:xfrm>
                  <a:custGeom>
                    <a:avLst/>
                    <a:gdLst>
                      <a:gd name="T0" fmla="*/ 27 w 54"/>
                      <a:gd name="T1" fmla="*/ 0 h 80"/>
                      <a:gd name="T2" fmla="*/ 0 w 54"/>
                      <a:gd name="T3" fmla="*/ 22 h 80"/>
                      <a:gd name="T4" fmla="*/ 13 w 54"/>
                      <a:gd name="T5" fmla="*/ 79 h 80"/>
                      <a:gd name="T6" fmla="*/ 53 w 54"/>
                      <a:gd name="T7" fmla="*/ 29 h 80"/>
                      <a:gd name="T8" fmla="*/ 27 w 54"/>
                      <a:gd name="T9" fmla="*/ 0 h 80"/>
                    </a:gdLst>
                    <a:ahLst/>
                    <a:cxnLst>
                      <a:cxn ang="0">
                        <a:pos x="T0" y="T1"/>
                      </a:cxn>
                      <a:cxn ang="0">
                        <a:pos x="T2" y="T3"/>
                      </a:cxn>
                      <a:cxn ang="0">
                        <a:pos x="T4" y="T5"/>
                      </a:cxn>
                      <a:cxn ang="0">
                        <a:pos x="T6" y="T7"/>
                      </a:cxn>
                      <a:cxn ang="0">
                        <a:pos x="T8" y="T9"/>
                      </a:cxn>
                    </a:cxnLst>
                    <a:rect l="0" t="0" r="r" b="b"/>
                    <a:pathLst>
                      <a:path w="54" h="80">
                        <a:moveTo>
                          <a:pt x="27" y="0"/>
                        </a:moveTo>
                        <a:lnTo>
                          <a:pt x="0" y="22"/>
                        </a:lnTo>
                        <a:lnTo>
                          <a:pt x="13" y="79"/>
                        </a:lnTo>
                        <a:lnTo>
                          <a:pt x="53" y="29"/>
                        </a:lnTo>
                        <a:lnTo>
                          <a:pt x="27" y="0"/>
                        </a:lnTo>
                      </a:path>
                    </a:pathLst>
                  </a:custGeom>
                  <a:solidFill>
                    <a:srgbClr val="0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87" name="Freeform 263"/>
                  <p:cNvSpPr>
                    <a:spLocks/>
                  </p:cNvSpPr>
                  <p:nvPr/>
                </p:nvSpPr>
                <p:spPr bwMode="auto">
                  <a:xfrm>
                    <a:off x="2256" y="2520"/>
                    <a:ext cx="76" cy="64"/>
                  </a:xfrm>
                  <a:custGeom>
                    <a:avLst/>
                    <a:gdLst>
                      <a:gd name="T0" fmla="*/ 20 w 76"/>
                      <a:gd name="T1" fmla="*/ 0 h 64"/>
                      <a:gd name="T2" fmla="*/ 61 w 76"/>
                      <a:gd name="T3" fmla="*/ 7 h 64"/>
                      <a:gd name="T4" fmla="*/ 75 w 76"/>
                      <a:gd name="T5" fmla="*/ 63 h 64"/>
                      <a:gd name="T6" fmla="*/ 0 w 76"/>
                      <a:gd name="T7" fmla="*/ 49 h 64"/>
                      <a:gd name="T8" fmla="*/ 20 w 76"/>
                      <a:gd name="T9" fmla="*/ 0 h 64"/>
                    </a:gdLst>
                    <a:ahLst/>
                    <a:cxnLst>
                      <a:cxn ang="0">
                        <a:pos x="T0" y="T1"/>
                      </a:cxn>
                      <a:cxn ang="0">
                        <a:pos x="T2" y="T3"/>
                      </a:cxn>
                      <a:cxn ang="0">
                        <a:pos x="T4" y="T5"/>
                      </a:cxn>
                      <a:cxn ang="0">
                        <a:pos x="T6" y="T7"/>
                      </a:cxn>
                      <a:cxn ang="0">
                        <a:pos x="T8" y="T9"/>
                      </a:cxn>
                    </a:cxnLst>
                    <a:rect l="0" t="0" r="r" b="b"/>
                    <a:pathLst>
                      <a:path w="76" h="64">
                        <a:moveTo>
                          <a:pt x="20" y="0"/>
                        </a:moveTo>
                        <a:lnTo>
                          <a:pt x="61" y="7"/>
                        </a:lnTo>
                        <a:lnTo>
                          <a:pt x="75" y="63"/>
                        </a:lnTo>
                        <a:lnTo>
                          <a:pt x="0" y="49"/>
                        </a:lnTo>
                        <a:lnTo>
                          <a:pt x="20" y="0"/>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88" name="Freeform 264"/>
                  <p:cNvSpPr>
                    <a:spLocks/>
                  </p:cNvSpPr>
                  <p:nvPr/>
                </p:nvSpPr>
                <p:spPr bwMode="auto">
                  <a:xfrm>
                    <a:off x="2338" y="2536"/>
                    <a:ext cx="39" cy="167"/>
                  </a:xfrm>
                  <a:custGeom>
                    <a:avLst/>
                    <a:gdLst>
                      <a:gd name="T0" fmla="*/ 0 w 39"/>
                      <a:gd name="T1" fmla="*/ 52 h 167"/>
                      <a:gd name="T2" fmla="*/ 38 w 39"/>
                      <a:gd name="T3" fmla="*/ 0 h 167"/>
                      <a:gd name="T4" fmla="*/ 38 w 39"/>
                      <a:gd name="T5" fmla="*/ 91 h 167"/>
                      <a:gd name="T6" fmla="*/ 0 w 39"/>
                      <a:gd name="T7" fmla="*/ 166 h 167"/>
                      <a:gd name="T8" fmla="*/ 0 w 39"/>
                      <a:gd name="T9" fmla="*/ 52 h 167"/>
                    </a:gdLst>
                    <a:ahLst/>
                    <a:cxnLst>
                      <a:cxn ang="0">
                        <a:pos x="T0" y="T1"/>
                      </a:cxn>
                      <a:cxn ang="0">
                        <a:pos x="T2" y="T3"/>
                      </a:cxn>
                      <a:cxn ang="0">
                        <a:pos x="T4" y="T5"/>
                      </a:cxn>
                      <a:cxn ang="0">
                        <a:pos x="T6" y="T7"/>
                      </a:cxn>
                      <a:cxn ang="0">
                        <a:pos x="T8" y="T9"/>
                      </a:cxn>
                    </a:cxnLst>
                    <a:rect l="0" t="0" r="r" b="b"/>
                    <a:pathLst>
                      <a:path w="39" h="167">
                        <a:moveTo>
                          <a:pt x="0" y="52"/>
                        </a:moveTo>
                        <a:lnTo>
                          <a:pt x="38" y="0"/>
                        </a:lnTo>
                        <a:lnTo>
                          <a:pt x="38" y="91"/>
                        </a:lnTo>
                        <a:lnTo>
                          <a:pt x="0" y="166"/>
                        </a:lnTo>
                        <a:lnTo>
                          <a:pt x="0" y="52"/>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89" name="Freeform 265"/>
                  <p:cNvSpPr>
                    <a:spLocks/>
                  </p:cNvSpPr>
                  <p:nvPr/>
                </p:nvSpPr>
                <p:spPr bwMode="auto">
                  <a:xfrm>
                    <a:off x="2256" y="2575"/>
                    <a:ext cx="76" cy="128"/>
                  </a:xfrm>
                  <a:custGeom>
                    <a:avLst/>
                    <a:gdLst>
                      <a:gd name="T0" fmla="*/ 0 w 76"/>
                      <a:gd name="T1" fmla="*/ 0 h 128"/>
                      <a:gd name="T2" fmla="*/ 75 w 76"/>
                      <a:gd name="T3" fmla="*/ 15 h 128"/>
                      <a:gd name="T4" fmla="*/ 75 w 76"/>
                      <a:gd name="T5" fmla="*/ 127 h 128"/>
                      <a:gd name="T6" fmla="*/ 0 w 76"/>
                      <a:gd name="T7" fmla="*/ 105 h 128"/>
                      <a:gd name="T8" fmla="*/ 0 w 76"/>
                      <a:gd name="T9" fmla="*/ 0 h 128"/>
                    </a:gdLst>
                    <a:ahLst/>
                    <a:cxnLst>
                      <a:cxn ang="0">
                        <a:pos x="T0" y="T1"/>
                      </a:cxn>
                      <a:cxn ang="0">
                        <a:pos x="T2" y="T3"/>
                      </a:cxn>
                      <a:cxn ang="0">
                        <a:pos x="T4" y="T5"/>
                      </a:cxn>
                      <a:cxn ang="0">
                        <a:pos x="T6" y="T7"/>
                      </a:cxn>
                      <a:cxn ang="0">
                        <a:pos x="T8" y="T9"/>
                      </a:cxn>
                    </a:cxnLst>
                    <a:rect l="0" t="0" r="r" b="b"/>
                    <a:pathLst>
                      <a:path w="76" h="128">
                        <a:moveTo>
                          <a:pt x="0" y="0"/>
                        </a:moveTo>
                        <a:lnTo>
                          <a:pt x="75" y="15"/>
                        </a:lnTo>
                        <a:lnTo>
                          <a:pt x="75" y="127"/>
                        </a:lnTo>
                        <a:lnTo>
                          <a:pt x="0" y="105"/>
                        </a:lnTo>
                        <a:lnTo>
                          <a:pt x="0" y="0"/>
                        </a:lnTo>
                      </a:path>
                    </a:pathLst>
                  </a:custGeom>
                  <a:solidFill>
                    <a:srgbClr val="00B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290" name="Group 266"/>
                <p:cNvGrpSpPr>
                  <a:grpSpLocks/>
                </p:cNvGrpSpPr>
                <p:nvPr/>
              </p:nvGrpSpPr>
              <p:grpSpPr bwMode="auto">
                <a:xfrm>
                  <a:off x="2286" y="2424"/>
                  <a:ext cx="31" cy="73"/>
                  <a:chOff x="2286" y="2424"/>
                  <a:chExt cx="31" cy="73"/>
                </a:xfrm>
              </p:grpSpPr>
              <p:grpSp>
                <p:nvGrpSpPr>
                  <p:cNvPr id="769291" name="Group 267"/>
                  <p:cNvGrpSpPr>
                    <a:grpSpLocks/>
                  </p:cNvGrpSpPr>
                  <p:nvPr/>
                </p:nvGrpSpPr>
                <p:grpSpPr bwMode="auto">
                  <a:xfrm>
                    <a:off x="2286" y="2424"/>
                    <a:ext cx="31" cy="17"/>
                    <a:chOff x="2286" y="2424"/>
                    <a:chExt cx="31" cy="17"/>
                  </a:xfrm>
                </p:grpSpPr>
                <p:sp>
                  <p:nvSpPr>
                    <p:cNvPr id="769292" name="Freeform 268"/>
                    <p:cNvSpPr>
                      <a:spLocks/>
                    </p:cNvSpPr>
                    <p:nvPr/>
                  </p:nvSpPr>
                  <p:spPr bwMode="auto">
                    <a:xfrm>
                      <a:off x="2286" y="2424"/>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93" name="Freeform 269"/>
                    <p:cNvSpPr>
                      <a:spLocks/>
                    </p:cNvSpPr>
                    <p:nvPr/>
                  </p:nvSpPr>
                  <p:spPr bwMode="auto">
                    <a:xfrm>
                      <a:off x="2301" y="2424"/>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94" name="Freeform 270"/>
                    <p:cNvSpPr>
                      <a:spLocks/>
                    </p:cNvSpPr>
                    <p:nvPr/>
                  </p:nvSpPr>
                  <p:spPr bwMode="auto">
                    <a:xfrm>
                      <a:off x="2316" y="2424"/>
                      <a:ext cx="1" cy="17"/>
                    </a:xfrm>
                    <a:custGeom>
                      <a:avLst/>
                      <a:gdLst>
                        <a:gd name="T0" fmla="*/ 0 w 1"/>
                        <a:gd name="T1" fmla="*/ 0 h 17"/>
                        <a:gd name="T2" fmla="*/ 0 w 1"/>
                        <a:gd name="T3" fmla="*/ 5 h 17"/>
                        <a:gd name="T4" fmla="*/ 0 w 1"/>
                        <a:gd name="T5" fmla="*/ 16 h 17"/>
                        <a:gd name="T6" fmla="*/ 0 w 1"/>
                        <a:gd name="T7" fmla="*/ 0 h 17"/>
                      </a:gdLst>
                      <a:ahLst/>
                      <a:cxnLst>
                        <a:cxn ang="0">
                          <a:pos x="T0" y="T1"/>
                        </a:cxn>
                        <a:cxn ang="0">
                          <a:pos x="T2" y="T3"/>
                        </a:cxn>
                        <a:cxn ang="0">
                          <a:pos x="T4" y="T5"/>
                        </a:cxn>
                        <a:cxn ang="0">
                          <a:pos x="T6" y="T7"/>
                        </a:cxn>
                      </a:cxnLst>
                      <a:rect l="0" t="0" r="r" b="b"/>
                      <a:pathLst>
                        <a:path w="1" h="17">
                          <a:moveTo>
                            <a:pt x="0" y="0"/>
                          </a:moveTo>
                          <a:lnTo>
                            <a:pt x="0" y="5"/>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295" name="Group 271"/>
                  <p:cNvGrpSpPr>
                    <a:grpSpLocks/>
                  </p:cNvGrpSpPr>
                  <p:nvPr/>
                </p:nvGrpSpPr>
                <p:grpSpPr bwMode="auto">
                  <a:xfrm>
                    <a:off x="2286" y="2448"/>
                    <a:ext cx="31" cy="25"/>
                    <a:chOff x="2286" y="2448"/>
                    <a:chExt cx="31" cy="25"/>
                  </a:xfrm>
                </p:grpSpPr>
                <p:sp>
                  <p:nvSpPr>
                    <p:cNvPr id="769296" name="Freeform 272"/>
                    <p:cNvSpPr>
                      <a:spLocks/>
                    </p:cNvSpPr>
                    <p:nvPr/>
                  </p:nvSpPr>
                  <p:spPr bwMode="auto">
                    <a:xfrm>
                      <a:off x="2286" y="2448"/>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97" name="Freeform 273"/>
                    <p:cNvSpPr>
                      <a:spLocks/>
                    </p:cNvSpPr>
                    <p:nvPr/>
                  </p:nvSpPr>
                  <p:spPr bwMode="auto">
                    <a:xfrm>
                      <a:off x="2301" y="2448"/>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298" name="Freeform 274"/>
                    <p:cNvSpPr>
                      <a:spLocks/>
                    </p:cNvSpPr>
                    <p:nvPr/>
                  </p:nvSpPr>
                  <p:spPr bwMode="auto">
                    <a:xfrm>
                      <a:off x="2316" y="2456"/>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299" name="Group 275"/>
                  <p:cNvGrpSpPr>
                    <a:grpSpLocks/>
                  </p:cNvGrpSpPr>
                  <p:nvPr/>
                </p:nvGrpSpPr>
                <p:grpSpPr bwMode="auto">
                  <a:xfrm>
                    <a:off x="2286" y="2472"/>
                    <a:ext cx="31" cy="25"/>
                    <a:chOff x="2286" y="2472"/>
                    <a:chExt cx="31" cy="25"/>
                  </a:xfrm>
                </p:grpSpPr>
                <p:sp>
                  <p:nvSpPr>
                    <p:cNvPr id="769300" name="Freeform 276"/>
                    <p:cNvSpPr>
                      <a:spLocks/>
                    </p:cNvSpPr>
                    <p:nvPr/>
                  </p:nvSpPr>
                  <p:spPr bwMode="auto">
                    <a:xfrm>
                      <a:off x="2286" y="2472"/>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01" name="Freeform 277"/>
                    <p:cNvSpPr>
                      <a:spLocks/>
                    </p:cNvSpPr>
                    <p:nvPr/>
                  </p:nvSpPr>
                  <p:spPr bwMode="auto">
                    <a:xfrm>
                      <a:off x="2301" y="2472"/>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02" name="Freeform 278"/>
                    <p:cNvSpPr>
                      <a:spLocks/>
                    </p:cNvSpPr>
                    <p:nvPr/>
                  </p:nvSpPr>
                  <p:spPr bwMode="auto">
                    <a:xfrm>
                      <a:off x="2316" y="2480"/>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69303" name="Group 279"/>
              <p:cNvGrpSpPr>
                <a:grpSpLocks/>
              </p:cNvGrpSpPr>
              <p:nvPr/>
            </p:nvGrpSpPr>
            <p:grpSpPr bwMode="auto">
              <a:xfrm>
                <a:off x="1935" y="2321"/>
                <a:ext cx="181" cy="382"/>
                <a:chOff x="1935" y="2321"/>
                <a:chExt cx="181" cy="382"/>
              </a:xfrm>
            </p:grpSpPr>
            <p:sp>
              <p:nvSpPr>
                <p:cNvPr id="769304" name="Freeform 280"/>
                <p:cNvSpPr>
                  <a:spLocks/>
                </p:cNvSpPr>
                <p:nvPr/>
              </p:nvSpPr>
              <p:spPr bwMode="auto">
                <a:xfrm>
                  <a:off x="1935" y="2345"/>
                  <a:ext cx="173" cy="33"/>
                </a:xfrm>
                <a:custGeom>
                  <a:avLst/>
                  <a:gdLst>
                    <a:gd name="T0" fmla="*/ 0 w 173"/>
                    <a:gd name="T1" fmla="*/ 19 h 33"/>
                    <a:gd name="T2" fmla="*/ 100 w 173"/>
                    <a:gd name="T3" fmla="*/ 32 h 33"/>
                    <a:gd name="T4" fmla="*/ 172 w 173"/>
                    <a:gd name="T5" fmla="*/ 6 h 33"/>
                    <a:gd name="T6" fmla="*/ 86 w 173"/>
                    <a:gd name="T7" fmla="*/ 0 h 33"/>
                    <a:gd name="T8" fmla="*/ 0 w 173"/>
                    <a:gd name="T9" fmla="*/ 19 h 33"/>
                  </a:gdLst>
                  <a:ahLst/>
                  <a:cxnLst>
                    <a:cxn ang="0">
                      <a:pos x="T0" y="T1"/>
                    </a:cxn>
                    <a:cxn ang="0">
                      <a:pos x="T2" y="T3"/>
                    </a:cxn>
                    <a:cxn ang="0">
                      <a:pos x="T4" y="T5"/>
                    </a:cxn>
                    <a:cxn ang="0">
                      <a:pos x="T6" y="T7"/>
                    </a:cxn>
                    <a:cxn ang="0">
                      <a:pos x="T8" y="T9"/>
                    </a:cxn>
                  </a:cxnLst>
                  <a:rect l="0" t="0" r="r" b="b"/>
                  <a:pathLst>
                    <a:path w="173" h="33">
                      <a:moveTo>
                        <a:pt x="0" y="19"/>
                      </a:moveTo>
                      <a:lnTo>
                        <a:pt x="100" y="32"/>
                      </a:lnTo>
                      <a:lnTo>
                        <a:pt x="172" y="6"/>
                      </a:lnTo>
                      <a:lnTo>
                        <a:pt x="86" y="0"/>
                      </a:lnTo>
                      <a:lnTo>
                        <a:pt x="0" y="19"/>
                      </a:lnTo>
                    </a:path>
                  </a:pathLst>
                </a:custGeom>
                <a:solidFill>
                  <a:srgbClr val="DF3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05" name="Freeform 281"/>
                <p:cNvSpPr>
                  <a:spLocks/>
                </p:cNvSpPr>
                <p:nvPr/>
              </p:nvSpPr>
              <p:spPr bwMode="auto">
                <a:xfrm>
                  <a:off x="1935" y="2369"/>
                  <a:ext cx="98" cy="334"/>
                </a:xfrm>
                <a:custGeom>
                  <a:avLst/>
                  <a:gdLst>
                    <a:gd name="T0" fmla="*/ 0 w 98"/>
                    <a:gd name="T1" fmla="*/ 0 h 334"/>
                    <a:gd name="T2" fmla="*/ 97 w 98"/>
                    <a:gd name="T3" fmla="*/ 16 h 334"/>
                    <a:gd name="T4" fmla="*/ 97 w 98"/>
                    <a:gd name="T5" fmla="*/ 333 h 334"/>
                    <a:gd name="T6" fmla="*/ 76 w 98"/>
                    <a:gd name="T7" fmla="*/ 325 h 334"/>
                    <a:gd name="T8" fmla="*/ 76 w 98"/>
                    <a:gd name="T9" fmla="*/ 287 h 334"/>
                    <a:gd name="T10" fmla="*/ 49 w 98"/>
                    <a:gd name="T11" fmla="*/ 279 h 334"/>
                    <a:gd name="T12" fmla="*/ 49 w 98"/>
                    <a:gd name="T13" fmla="*/ 311 h 334"/>
                    <a:gd name="T14" fmla="*/ 35 w 98"/>
                    <a:gd name="T15" fmla="*/ 303 h 334"/>
                    <a:gd name="T16" fmla="*/ 35 w 98"/>
                    <a:gd name="T17" fmla="*/ 271 h 334"/>
                    <a:gd name="T18" fmla="*/ 14 w 98"/>
                    <a:gd name="T19" fmla="*/ 256 h 334"/>
                    <a:gd name="T20" fmla="*/ 14 w 98"/>
                    <a:gd name="T21" fmla="*/ 295 h 334"/>
                    <a:gd name="T22" fmla="*/ 0 w 98"/>
                    <a:gd name="T23" fmla="*/ 287 h 334"/>
                    <a:gd name="T24" fmla="*/ 0 w 98"/>
                    <a:gd name="T2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334">
                      <a:moveTo>
                        <a:pt x="0" y="0"/>
                      </a:moveTo>
                      <a:lnTo>
                        <a:pt x="97" y="16"/>
                      </a:lnTo>
                      <a:lnTo>
                        <a:pt x="97" y="333"/>
                      </a:lnTo>
                      <a:lnTo>
                        <a:pt x="76" y="325"/>
                      </a:lnTo>
                      <a:lnTo>
                        <a:pt x="76" y="287"/>
                      </a:lnTo>
                      <a:lnTo>
                        <a:pt x="49" y="279"/>
                      </a:lnTo>
                      <a:lnTo>
                        <a:pt x="49" y="311"/>
                      </a:lnTo>
                      <a:lnTo>
                        <a:pt x="35" y="303"/>
                      </a:lnTo>
                      <a:lnTo>
                        <a:pt x="35" y="271"/>
                      </a:lnTo>
                      <a:lnTo>
                        <a:pt x="14" y="256"/>
                      </a:lnTo>
                      <a:lnTo>
                        <a:pt x="14" y="295"/>
                      </a:lnTo>
                      <a:lnTo>
                        <a:pt x="0" y="287"/>
                      </a:lnTo>
                      <a:lnTo>
                        <a:pt x="0" y="0"/>
                      </a:lnTo>
                    </a:path>
                  </a:pathLst>
                </a:custGeom>
                <a:solidFill>
                  <a:srgbClr val="FF5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306" name="Group 282"/>
                <p:cNvGrpSpPr>
                  <a:grpSpLocks/>
                </p:cNvGrpSpPr>
                <p:nvPr/>
              </p:nvGrpSpPr>
              <p:grpSpPr bwMode="auto">
                <a:xfrm>
                  <a:off x="1939" y="2321"/>
                  <a:ext cx="177" cy="382"/>
                  <a:chOff x="1939" y="2321"/>
                  <a:chExt cx="177" cy="382"/>
                </a:xfrm>
              </p:grpSpPr>
              <p:sp>
                <p:nvSpPr>
                  <p:cNvPr id="769307" name="Freeform 283"/>
                  <p:cNvSpPr>
                    <a:spLocks/>
                  </p:cNvSpPr>
                  <p:nvPr/>
                </p:nvSpPr>
                <p:spPr bwMode="auto">
                  <a:xfrm>
                    <a:off x="2040" y="2353"/>
                    <a:ext cx="76" cy="350"/>
                  </a:xfrm>
                  <a:custGeom>
                    <a:avLst/>
                    <a:gdLst>
                      <a:gd name="T0" fmla="*/ 0 w 76"/>
                      <a:gd name="T1" fmla="*/ 31 h 350"/>
                      <a:gd name="T2" fmla="*/ 68 w 76"/>
                      <a:gd name="T3" fmla="*/ 0 h 350"/>
                      <a:gd name="T4" fmla="*/ 75 w 76"/>
                      <a:gd name="T5" fmla="*/ 272 h 350"/>
                      <a:gd name="T6" fmla="*/ 0 w 76"/>
                      <a:gd name="T7" fmla="*/ 349 h 350"/>
                      <a:gd name="T8" fmla="*/ 0 w 76"/>
                      <a:gd name="T9" fmla="*/ 31 h 350"/>
                    </a:gdLst>
                    <a:ahLst/>
                    <a:cxnLst>
                      <a:cxn ang="0">
                        <a:pos x="T0" y="T1"/>
                      </a:cxn>
                      <a:cxn ang="0">
                        <a:pos x="T2" y="T3"/>
                      </a:cxn>
                      <a:cxn ang="0">
                        <a:pos x="T4" y="T5"/>
                      </a:cxn>
                      <a:cxn ang="0">
                        <a:pos x="T6" y="T7"/>
                      </a:cxn>
                      <a:cxn ang="0">
                        <a:pos x="T8" y="T9"/>
                      </a:cxn>
                    </a:cxnLst>
                    <a:rect l="0" t="0" r="r" b="b"/>
                    <a:pathLst>
                      <a:path w="76" h="350">
                        <a:moveTo>
                          <a:pt x="0" y="31"/>
                        </a:moveTo>
                        <a:lnTo>
                          <a:pt x="68" y="0"/>
                        </a:lnTo>
                        <a:lnTo>
                          <a:pt x="75" y="272"/>
                        </a:lnTo>
                        <a:lnTo>
                          <a:pt x="0" y="349"/>
                        </a:lnTo>
                        <a:lnTo>
                          <a:pt x="0" y="31"/>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308" name="Group 284"/>
                  <p:cNvGrpSpPr>
                    <a:grpSpLocks/>
                  </p:cNvGrpSpPr>
                  <p:nvPr/>
                </p:nvGrpSpPr>
                <p:grpSpPr bwMode="auto">
                  <a:xfrm>
                    <a:off x="1987" y="2647"/>
                    <a:ext cx="32" cy="33"/>
                    <a:chOff x="1987" y="2647"/>
                    <a:chExt cx="32" cy="33"/>
                  </a:xfrm>
                </p:grpSpPr>
                <p:sp>
                  <p:nvSpPr>
                    <p:cNvPr id="769309" name="Freeform 285"/>
                    <p:cNvSpPr>
                      <a:spLocks/>
                    </p:cNvSpPr>
                    <p:nvPr/>
                  </p:nvSpPr>
                  <p:spPr bwMode="auto">
                    <a:xfrm>
                      <a:off x="2002" y="2655"/>
                      <a:ext cx="17" cy="25"/>
                    </a:xfrm>
                    <a:custGeom>
                      <a:avLst/>
                      <a:gdLst>
                        <a:gd name="T0" fmla="*/ 0 w 17"/>
                        <a:gd name="T1" fmla="*/ 0 h 25"/>
                        <a:gd name="T2" fmla="*/ 0 w 17"/>
                        <a:gd name="T3" fmla="*/ 18 h 25"/>
                        <a:gd name="T4" fmla="*/ 16 w 17"/>
                        <a:gd name="T5" fmla="*/ 24 h 25"/>
                        <a:gd name="T6" fmla="*/ 16 w 17"/>
                        <a:gd name="T7" fmla="*/ 6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18"/>
                          </a:lnTo>
                          <a:lnTo>
                            <a:pt x="16" y="24"/>
                          </a:lnTo>
                          <a:lnTo>
                            <a:pt x="16" y="6"/>
                          </a:lnTo>
                          <a:lnTo>
                            <a:pt x="0" y="0"/>
                          </a:lnTo>
                        </a:path>
                      </a:pathLst>
                    </a:custGeom>
                    <a:solidFill>
                      <a:srgbClr val="FF00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10" name="Freeform 286"/>
                    <p:cNvSpPr>
                      <a:spLocks/>
                    </p:cNvSpPr>
                    <p:nvPr/>
                  </p:nvSpPr>
                  <p:spPr bwMode="auto">
                    <a:xfrm>
                      <a:off x="1987" y="2647"/>
                      <a:ext cx="17" cy="33"/>
                    </a:xfrm>
                    <a:custGeom>
                      <a:avLst/>
                      <a:gdLst>
                        <a:gd name="T0" fmla="*/ 0 w 17"/>
                        <a:gd name="T1" fmla="*/ 0 h 33"/>
                        <a:gd name="T2" fmla="*/ 0 w 17"/>
                        <a:gd name="T3" fmla="*/ 32 h 33"/>
                        <a:gd name="T4" fmla="*/ 16 w 17"/>
                        <a:gd name="T5" fmla="*/ 26 h 33"/>
                        <a:gd name="T6" fmla="*/ 16 w 17"/>
                        <a:gd name="T7" fmla="*/ 6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26"/>
                          </a:lnTo>
                          <a:lnTo>
                            <a:pt x="16" y="6"/>
                          </a:lnTo>
                          <a:lnTo>
                            <a:pt x="0" y="0"/>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311" name="Group 287"/>
                  <p:cNvGrpSpPr>
                    <a:grpSpLocks/>
                  </p:cNvGrpSpPr>
                  <p:nvPr/>
                </p:nvGrpSpPr>
                <p:grpSpPr bwMode="auto">
                  <a:xfrm>
                    <a:off x="1950" y="2631"/>
                    <a:ext cx="32" cy="33"/>
                    <a:chOff x="1950" y="2631"/>
                    <a:chExt cx="32" cy="33"/>
                  </a:xfrm>
                </p:grpSpPr>
                <p:sp>
                  <p:nvSpPr>
                    <p:cNvPr id="769312" name="Freeform 288"/>
                    <p:cNvSpPr>
                      <a:spLocks/>
                    </p:cNvSpPr>
                    <p:nvPr/>
                  </p:nvSpPr>
                  <p:spPr bwMode="auto">
                    <a:xfrm>
                      <a:off x="1965" y="2639"/>
                      <a:ext cx="17" cy="17"/>
                    </a:xfrm>
                    <a:custGeom>
                      <a:avLst/>
                      <a:gdLst>
                        <a:gd name="T0" fmla="*/ 0 w 17"/>
                        <a:gd name="T1" fmla="*/ 0 h 17"/>
                        <a:gd name="T2" fmla="*/ 0 w 17"/>
                        <a:gd name="T3" fmla="*/ 16 h 17"/>
                        <a:gd name="T4" fmla="*/ 16 w 17"/>
                        <a:gd name="T5" fmla="*/ 16 h 17"/>
                        <a:gd name="T6" fmla="*/ 16 w 17"/>
                        <a:gd name="T7" fmla="*/ 5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5"/>
                          </a:lnTo>
                          <a:lnTo>
                            <a:pt x="0" y="0"/>
                          </a:lnTo>
                        </a:path>
                      </a:pathLst>
                    </a:custGeom>
                    <a:solidFill>
                      <a:srgbClr val="FF00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13" name="Freeform 289"/>
                    <p:cNvSpPr>
                      <a:spLocks/>
                    </p:cNvSpPr>
                    <p:nvPr/>
                  </p:nvSpPr>
                  <p:spPr bwMode="auto">
                    <a:xfrm>
                      <a:off x="1950" y="2631"/>
                      <a:ext cx="17" cy="33"/>
                    </a:xfrm>
                    <a:custGeom>
                      <a:avLst/>
                      <a:gdLst>
                        <a:gd name="T0" fmla="*/ 0 w 17"/>
                        <a:gd name="T1" fmla="*/ 0 h 33"/>
                        <a:gd name="T2" fmla="*/ 0 w 17"/>
                        <a:gd name="T3" fmla="*/ 32 h 33"/>
                        <a:gd name="T4" fmla="*/ 16 w 17"/>
                        <a:gd name="T5" fmla="*/ 26 h 33"/>
                        <a:gd name="T6" fmla="*/ 16 w 17"/>
                        <a:gd name="T7" fmla="*/ 6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26"/>
                          </a:lnTo>
                          <a:lnTo>
                            <a:pt x="16" y="6"/>
                          </a:lnTo>
                          <a:lnTo>
                            <a:pt x="0" y="0"/>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314" name="Group 290"/>
                  <p:cNvGrpSpPr>
                    <a:grpSpLocks/>
                  </p:cNvGrpSpPr>
                  <p:nvPr/>
                </p:nvGrpSpPr>
                <p:grpSpPr bwMode="auto">
                  <a:xfrm>
                    <a:off x="1939" y="2377"/>
                    <a:ext cx="89" cy="266"/>
                    <a:chOff x="1939" y="2377"/>
                    <a:chExt cx="89" cy="266"/>
                  </a:xfrm>
                </p:grpSpPr>
                <p:sp>
                  <p:nvSpPr>
                    <p:cNvPr id="769315" name="Freeform 291"/>
                    <p:cNvSpPr>
                      <a:spLocks/>
                    </p:cNvSpPr>
                    <p:nvPr/>
                  </p:nvSpPr>
                  <p:spPr bwMode="auto">
                    <a:xfrm>
                      <a:off x="1942" y="2377"/>
                      <a:ext cx="76" cy="263"/>
                    </a:xfrm>
                    <a:custGeom>
                      <a:avLst/>
                      <a:gdLst>
                        <a:gd name="T0" fmla="*/ 0 w 76"/>
                        <a:gd name="T1" fmla="*/ 0 h 263"/>
                        <a:gd name="T2" fmla="*/ 75 w 76"/>
                        <a:gd name="T3" fmla="*/ 16 h 263"/>
                        <a:gd name="T4" fmla="*/ 75 w 76"/>
                        <a:gd name="T5" fmla="*/ 262 h 263"/>
                        <a:gd name="T6" fmla="*/ 0 w 76"/>
                        <a:gd name="T7" fmla="*/ 231 h 263"/>
                        <a:gd name="T8" fmla="*/ 0 w 76"/>
                        <a:gd name="T9" fmla="*/ 0 h 263"/>
                      </a:gdLst>
                      <a:ahLst/>
                      <a:cxnLst>
                        <a:cxn ang="0">
                          <a:pos x="T0" y="T1"/>
                        </a:cxn>
                        <a:cxn ang="0">
                          <a:pos x="T2" y="T3"/>
                        </a:cxn>
                        <a:cxn ang="0">
                          <a:pos x="T4" y="T5"/>
                        </a:cxn>
                        <a:cxn ang="0">
                          <a:pos x="T6" y="T7"/>
                        </a:cxn>
                        <a:cxn ang="0">
                          <a:pos x="T8" y="T9"/>
                        </a:cxn>
                      </a:cxnLst>
                      <a:rect l="0" t="0" r="r" b="b"/>
                      <a:pathLst>
                        <a:path w="76" h="263">
                          <a:moveTo>
                            <a:pt x="0" y="0"/>
                          </a:moveTo>
                          <a:lnTo>
                            <a:pt x="75" y="16"/>
                          </a:lnTo>
                          <a:lnTo>
                            <a:pt x="75" y="262"/>
                          </a:lnTo>
                          <a:lnTo>
                            <a:pt x="0" y="23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316" name="Group 292"/>
                    <p:cNvGrpSpPr>
                      <a:grpSpLocks/>
                    </p:cNvGrpSpPr>
                    <p:nvPr/>
                  </p:nvGrpSpPr>
                  <p:grpSpPr bwMode="auto">
                    <a:xfrm>
                      <a:off x="1939" y="2381"/>
                      <a:ext cx="89" cy="262"/>
                      <a:chOff x="1939" y="2381"/>
                      <a:chExt cx="89" cy="262"/>
                    </a:xfrm>
                  </p:grpSpPr>
                  <p:sp>
                    <p:nvSpPr>
                      <p:cNvPr id="769317" name="Line 293"/>
                      <p:cNvSpPr>
                        <a:spLocks noChangeShapeType="1"/>
                      </p:cNvSpPr>
                      <p:nvPr/>
                    </p:nvSpPr>
                    <p:spPr bwMode="auto">
                      <a:xfrm>
                        <a:off x="1946" y="2587"/>
                        <a:ext cx="82" cy="24"/>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18" name="Line 294"/>
                      <p:cNvSpPr>
                        <a:spLocks noChangeShapeType="1"/>
                      </p:cNvSpPr>
                      <p:nvPr/>
                    </p:nvSpPr>
                    <p:spPr bwMode="auto">
                      <a:xfrm>
                        <a:off x="1939" y="2548"/>
                        <a:ext cx="89" cy="23"/>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19" name="Line 295"/>
                      <p:cNvSpPr>
                        <a:spLocks noChangeShapeType="1"/>
                      </p:cNvSpPr>
                      <p:nvPr/>
                    </p:nvSpPr>
                    <p:spPr bwMode="auto">
                      <a:xfrm>
                        <a:off x="1946" y="2516"/>
                        <a:ext cx="82" cy="16"/>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20" name="Line 296"/>
                      <p:cNvSpPr>
                        <a:spLocks noChangeShapeType="1"/>
                      </p:cNvSpPr>
                      <p:nvPr/>
                    </p:nvSpPr>
                    <p:spPr bwMode="auto">
                      <a:xfrm>
                        <a:off x="1946" y="2476"/>
                        <a:ext cx="82" cy="16"/>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21" name="Line 297"/>
                      <p:cNvSpPr>
                        <a:spLocks noChangeShapeType="1"/>
                      </p:cNvSpPr>
                      <p:nvPr/>
                    </p:nvSpPr>
                    <p:spPr bwMode="auto">
                      <a:xfrm>
                        <a:off x="1946" y="2444"/>
                        <a:ext cx="82" cy="8"/>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22" name="Line 298"/>
                      <p:cNvSpPr>
                        <a:spLocks noChangeShapeType="1"/>
                      </p:cNvSpPr>
                      <p:nvPr/>
                    </p:nvSpPr>
                    <p:spPr bwMode="auto">
                      <a:xfrm>
                        <a:off x="1939" y="2413"/>
                        <a:ext cx="89" cy="7"/>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23" name="Line 299"/>
                      <p:cNvSpPr>
                        <a:spLocks noChangeShapeType="1"/>
                      </p:cNvSpPr>
                      <p:nvPr/>
                    </p:nvSpPr>
                    <p:spPr bwMode="auto">
                      <a:xfrm>
                        <a:off x="1957" y="2381"/>
                        <a:ext cx="0" cy="238"/>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24" name="Line 300"/>
                      <p:cNvSpPr>
                        <a:spLocks noChangeShapeType="1"/>
                      </p:cNvSpPr>
                      <p:nvPr/>
                    </p:nvSpPr>
                    <p:spPr bwMode="auto">
                      <a:xfrm>
                        <a:off x="1980" y="2381"/>
                        <a:ext cx="0" cy="254"/>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25" name="Line 301"/>
                      <p:cNvSpPr>
                        <a:spLocks noChangeShapeType="1"/>
                      </p:cNvSpPr>
                      <p:nvPr/>
                    </p:nvSpPr>
                    <p:spPr bwMode="auto">
                      <a:xfrm>
                        <a:off x="2002" y="2389"/>
                        <a:ext cx="0" cy="254"/>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69326" name="Group 302"/>
                  <p:cNvGrpSpPr>
                    <a:grpSpLocks/>
                  </p:cNvGrpSpPr>
                  <p:nvPr/>
                </p:nvGrpSpPr>
                <p:grpSpPr bwMode="auto">
                  <a:xfrm>
                    <a:off x="1972" y="2321"/>
                    <a:ext cx="106" cy="49"/>
                    <a:chOff x="1972" y="2321"/>
                    <a:chExt cx="106" cy="49"/>
                  </a:xfrm>
                </p:grpSpPr>
                <p:grpSp>
                  <p:nvGrpSpPr>
                    <p:cNvPr id="769327" name="Group 303"/>
                    <p:cNvGrpSpPr>
                      <a:grpSpLocks/>
                    </p:cNvGrpSpPr>
                    <p:nvPr/>
                  </p:nvGrpSpPr>
                  <p:grpSpPr bwMode="auto">
                    <a:xfrm>
                      <a:off x="1972" y="2321"/>
                      <a:ext cx="106" cy="49"/>
                      <a:chOff x="1972" y="2321"/>
                      <a:chExt cx="106" cy="49"/>
                    </a:xfrm>
                  </p:grpSpPr>
                  <p:sp>
                    <p:nvSpPr>
                      <p:cNvPr id="769328" name="Freeform 304"/>
                      <p:cNvSpPr>
                        <a:spLocks/>
                      </p:cNvSpPr>
                      <p:nvPr/>
                    </p:nvSpPr>
                    <p:spPr bwMode="auto">
                      <a:xfrm>
                        <a:off x="1972" y="2321"/>
                        <a:ext cx="106" cy="17"/>
                      </a:xfrm>
                      <a:custGeom>
                        <a:avLst/>
                        <a:gdLst>
                          <a:gd name="T0" fmla="*/ 0 w 106"/>
                          <a:gd name="T1" fmla="*/ 8 h 17"/>
                          <a:gd name="T2" fmla="*/ 63 w 106"/>
                          <a:gd name="T3" fmla="*/ 16 h 17"/>
                          <a:gd name="T4" fmla="*/ 105 w 106"/>
                          <a:gd name="T5" fmla="*/ 8 h 17"/>
                          <a:gd name="T6" fmla="*/ 49 w 106"/>
                          <a:gd name="T7" fmla="*/ 0 h 17"/>
                          <a:gd name="T8" fmla="*/ 0 w 106"/>
                          <a:gd name="T9" fmla="*/ 8 h 17"/>
                        </a:gdLst>
                        <a:ahLst/>
                        <a:cxnLst>
                          <a:cxn ang="0">
                            <a:pos x="T0" y="T1"/>
                          </a:cxn>
                          <a:cxn ang="0">
                            <a:pos x="T2" y="T3"/>
                          </a:cxn>
                          <a:cxn ang="0">
                            <a:pos x="T4" y="T5"/>
                          </a:cxn>
                          <a:cxn ang="0">
                            <a:pos x="T6" y="T7"/>
                          </a:cxn>
                          <a:cxn ang="0">
                            <a:pos x="T8" y="T9"/>
                          </a:cxn>
                        </a:cxnLst>
                        <a:rect l="0" t="0" r="r" b="b"/>
                        <a:pathLst>
                          <a:path w="106" h="17">
                            <a:moveTo>
                              <a:pt x="0" y="8"/>
                            </a:moveTo>
                            <a:lnTo>
                              <a:pt x="63" y="16"/>
                            </a:lnTo>
                            <a:lnTo>
                              <a:pt x="105" y="8"/>
                            </a:lnTo>
                            <a:lnTo>
                              <a:pt x="49" y="0"/>
                            </a:lnTo>
                            <a:lnTo>
                              <a:pt x="0" y="8"/>
                            </a:lnTo>
                          </a:path>
                        </a:pathLst>
                      </a:custGeom>
                      <a:solidFill>
                        <a:srgbClr val="DF3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29" name="Freeform 305"/>
                      <p:cNvSpPr>
                        <a:spLocks/>
                      </p:cNvSpPr>
                      <p:nvPr/>
                    </p:nvSpPr>
                    <p:spPr bwMode="auto">
                      <a:xfrm>
                        <a:off x="2040" y="2329"/>
                        <a:ext cx="38" cy="41"/>
                      </a:xfrm>
                      <a:custGeom>
                        <a:avLst/>
                        <a:gdLst>
                          <a:gd name="T0" fmla="*/ 0 w 38"/>
                          <a:gd name="T1" fmla="*/ 7 h 41"/>
                          <a:gd name="T2" fmla="*/ 37 w 38"/>
                          <a:gd name="T3" fmla="*/ 0 h 41"/>
                          <a:gd name="T4" fmla="*/ 37 w 38"/>
                          <a:gd name="T5" fmla="*/ 20 h 41"/>
                          <a:gd name="T6" fmla="*/ 0 w 38"/>
                          <a:gd name="T7" fmla="*/ 40 h 41"/>
                          <a:gd name="T8" fmla="*/ 0 w 38"/>
                          <a:gd name="T9" fmla="*/ 7 h 41"/>
                        </a:gdLst>
                        <a:ahLst/>
                        <a:cxnLst>
                          <a:cxn ang="0">
                            <a:pos x="T0" y="T1"/>
                          </a:cxn>
                          <a:cxn ang="0">
                            <a:pos x="T2" y="T3"/>
                          </a:cxn>
                          <a:cxn ang="0">
                            <a:pos x="T4" y="T5"/>
                          </a:cxn>
                          <a:cxn ang="0">
                            <a:pos x="T6" y="T7"/>
                          </a:cxn>
                          <a:cxn ang="0">
                            <a:pos x="T8" y="T9"/>
                          </a:cxn>
                        </a:cxnLst>
                        <a:rect l="0" t="0" r="r" b="b"/>
                        <a:pathLst>
                          <a:path w="38" h="41">
                            <a:moveTo>
                              <a:pt x="0" y="7"/>
                            </a:moveTo>
                            <a:lnTo>
                              <a:pt x="37" y="0"/>
                            </a:lnTo>
                            <a:lnTo>
                              <a:pt x="37" y="20"/>
                            </a:lnTo>
                            <a:lnTo>
                              <a:pt x="0" y="40"/>
                            </a:lnTo>
                            <a:lnTo>
                              <a:pt x="0" y="7"/>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30" name="Freeform 306"/>
                      <p:cNvSpPr>
                        <a:spLocks/>
                      </p:cNvSpPr>
                      <p:nvPr/>
                    </p:nvSpPr>
                    <p:spPr bwMode="auto">
                      <a:xfrm>
                        <a:off x="1972" y="2329"/>
                        <a:ext cx="61" cy="41"/>
                      </a:xfrm>
                      <a:custGeom>
                        <a:avLst/>
                        <a:gdLst>
                          <a:gd name="T0" fmla="*/ 60 w 61"/>
                          <a:gd name="T1" fmla="*/ 7 h 41"/>
                          <a:gd name="T2" fmla="*/ 60 w 61"/>
                          <a:gd name="T3" fmla="*/ 40 h 41"/>
                          <a:gd name="T4" fmla="*/ 0 w 61"/>
                          <a:gd name="T5" fmla="*/ 27 h 41"/>
                          <a:gd name="T6" fmla="*/ 0 w 61"/>
                          <a:gd name="T7" fmla="*/ 0 h 41"/>
                          <a:gd name="T8" fmla="*/ 60 w 61"/>
                          <a:gd name="T9" fmla="*/ 7 h 41"/>
                        </a:gdLst>
                        <a:ahLst/>
                        <a:cxnLst>
                          <a:cxn ang="0">
                            <a:pos x="T0" y="T1"/>
                          </a:cxn>
                          <a:cxn ang="0">
                            <a:pos x="T2" y="T3"/>
                          </a:cxn>
                          <a:cxn ang="0">
                            <a:pos x="T4" y="T5"/>
                          </a:cxn>
                          <a:cxn ang="0">
                            <a:pos x="T6" y="T7"/>
                          </a:cxn>
                          <a:cxn ang="0">
                            <a:pos x="T8" y="T9"/>
                          </a:cxn>
                        </a:cxnLst>
                        <a:rect l="0" t="0" r="r" b="b"/>
                        <a:pathLst>
                          <a:path w="61" h="41">
                            <a:moveTo>
                              <a:pt x="60" y="7"/>
                            </a:moveTo>
                            <a:lnTo>
                              <a:pt x="60" y="40"/>
                            </a:lnTo>
                            <a:lnTo>
                              <a:pt x="0" y="27"/>
                            </a:lnTo>
                            <a:lnTo>
                              <a:pt x="0" y="0"/>
                            </a:lnTo>
                            <a:lnTo>
                              <a:pt x="60" y="7"/>
                            </a:lnTo>
                          </a:path>
                        </a:pathLst>
                      </a:custGeom>
                      <a:solidFill>
                        <a:srgbClr val="FF5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331" name="Freeform 307"/>
                    <p:cNvSpPr>
                      <a:spLocks/>
                    </p:cNvSpPr>
                    <p:nvPr/>
                  </p:nvSpPr>
                  <p:spPr bwMode="auto">
                    <a:xfrm>
                      <a:off x="1980" y="2337"/>
                      <a:ext cx="31" cy="1"/>
                    </a:xfrm>
                    <a:custGeom>
                      <a:avLst/>
                      <a:gdLst>
                        <a:gd name="T0" fmla="*/ 0 w 31"/>
                        <a:gd name="T1" fmla="*/ 0 h 1"/>
                        <a:gd name="T2" fmla="*/ 30 w 31"/>
                        <a:gd name="T3" fmla="*/ 0 h 1"/>
                        <a:gd name="T4" fmla="*/ 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30"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69332" name="Group 308"/>
              <p:cNvGrpSpPr>
                <a:grpSpLocks/>
              </p:cNvGrpSpPr>
              <p:nvPr/>
            </p:nvGrpSpPr>
            <p:grpSpPr bwMode="auto">
              <a:xfrm>
                <a:off x="2055" y="2440"/>
                <a:ext cx="165" cy="311"/>
                <a:chOff x="2055" y="2440"/>
                <a:chExt cx="165" cy="311"/>
              </a:xfrm>
            </p:grpSpPr>
            <p:grpSp>
              <p:nvGrpSpPr>
                <p:cNvPr id="769333" name="Group 309"/>
                <p:cNvGrpSpPr>
                  <a:grpSpLocks/>
                </p:cNvGrpSpPr>
                <p:nvPr/>
              </p:nvGrpSpPr>
              <p:grpSpPr bwMode="auto">
                <a:xfrm>
                  <a:off x="2055" y="2440"/>
                  <a:ext cx="165" cy="311"/>
                  <a:chOff x="2055" y="2440"/>
                  <a:chExt cx="165" cy="311"/>
                </a:xfrm>
              </p:grpSpPr>
              <p:sp>
                <p:nvSpPr>
                  <p:cNvPr id="769334" name="Freeform 310"/>
                  <p:cNvSpPr>
                    <a:spLocks/>
                  </p:cNvSpPr>
                  <p:nvPr/>
                </p:nvSpPr>
                <p:spPr bwMode="auto">
                  <a:xfrm>
                    <a:off x="2055" y="2448"/>
                    <a:ext cx="165" cy="81"/>
                  </a:xfrm>
                  <a:custGeom>
                    <a:avLst/>
                    <a:gdLst>
                      <a:gd name="T0" fmla="*/ 0 w 165"/>
                      <a:gd name="T1" fmla="*/ 58 h 81"/>
                      <a:gd name="T2" fmla="*/ 78 w 165"/>
                      <a:gd name="T3" fmla="*/ 80 h 81"/>
                      <a:gd name="T4" fmla="*/ 164 w 165"/>
                      <a:gd name="T5" fmla="*/ 15 h 81"/>
                      <a:gd name="T6" fmla="*/ 100 w 165"/>
                      <a:gd name="T7" fmla="*/ 0 h 81"/>
                      <a:gd name="T8" fmla="*/ 0 w 165"/>
                      <a:gd name="T9" fmla="*/ 58 h 81"/>
                    </a:gdLst>
                    <a:ahLst/>
                    <a:cxnLst>
                      <a:cxn ang="0">
                        <a:pos x="T0" y="T1"/>
                      </a:cxn>
                      <a:cxn ang="0">
                        <a:pos x="T2" y="T3"/>
                      </a:cxn>
                      <a:cxn ang="0">
                        <a:pos x="T4" y="T5"/>
                      </a:cxn>
                      <a:cxn ang="0">
                        <a:pos x="T6" y="T7"/>
                      </a:cxn>
                      <a:cxn ang="0">
                        <a:pos x="T8" y="T9"/>
                      </a:cxn>
                    </a:cxnLst>
                    <a:rect l="0" t="0" r="r" b="b"/>
                    <a:pathLst>
                      <a:path w="165" h="81">
                        <a:moveTo>
                          <a:pt x="0" y="58"/>
                        </a:moveTo>
                        <a:lnTo>
                          <a:pt x="78" y="80"/>
                        </a:lnTo>
                        <a:lnTo>
                          <a:pt x="164" y="15"/>
                        </a:lnTo>
                        <a:lnTo>
                          <a:pt x="100" y="0"/>
                        </a:lnTo>
                        <a:lnTo>
                          <a:pt x="0" y="58"/>
                        </a:lnTo>
                      </a:path>
                    </a:pathLst>
                  </a:custGeom>
                  <a:solidFill>
                    <a:srgbClr val="DF9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35" name="Freeform 311"/>
                  <p:cNvSpPr>
                    <a:spLocks/>
                  </p:cNvSpPr>
                  <p:nvPr/>
                </p:nvSpPr>
                <p:spPr bwMode="auto">
                  <a:xfrm>
                    <a:off x="2055" y="2512"/>
                    <a:ext cx="76" cy="239"/>
                  </a:xfrm>
                  <a:custGeom>
                    <a:avLst/>
                    <a:gdLst>
                      <a:gd name="T0" fmla="*/ 0 w 76"/>
                      <a:gd name="T1" fmla="*/ 0 h 239"/>
                      <a:gd name="T2" fmla="*/ 75 w 76"/>
                      <a:gd name="T3" fmla="*/ 23 h 239"/>
                      <a:gd name="T4" fmla="*/ 75 w 76"/>
                      <a:gd name="T5" fmla="*/ 238 h 239"/>
                      <a:gd name="T6" fmla="*/ 0 w 76"/>
                      <a:gd name="T7" fmla="*/ 207 h 239"/>
                      <a:gd name="T8" fmla="*/ 0 w 76"/>
                      <a:gd name="T9" fmla="*/ 0 h 239"/>
                    </a:gdLst>
                    <a:ahLst/>
                    <a:cxnLst>
                      <a:cxn ang="0">
                        <a:pos x="T0" y="T1"/>
                      </a:cxn>
                      <a:cxn ang="0">
                        <a:pos x="T2" y="T3"/>
                      </a:cxn>
                      <a:cxn ang="0">
                        <a:pos x="T4" y="T5"/>
                      </a:cxn>
                      <a:cxn ang="0">
                        <a:pos x="T6" y="T7"/>
                      </a:cxn>
                      <a:cxn ang="0">
                        <a:pos x="T8" y="T9"/>
                      </a:cxn>
                    </a:cxnLst>
                    <a:rect l="0" t="0" r="r" b="b"/>
                    <a:pathLst>
                      <a:path w="76" h="239">
                        <a:moveTo>
                          <a:pt x="0" y="0"/>
                        </a:moveTo>
                        <a:lnTo>
                          <a:pt x="75" y="23"/>
                        </a:lnTo>
                        <a:lnTo>
                          <a:pt x="75" y="238"/>
                        </a:lnTo>
                        <a:lnTo>
                          <a:pt x="0" y="207"/>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36" name="Freeform 312"/>
                  <p:cNvSpPr>
                    <a:spLocks/>
                  </p:cNvSpPr>
                  <p:nvPr/>
                </p:nvSpPr>
                <p:spPr bwMode="auto">
                  <a:xfrm>
                    <a:off x="2137" y="2464"/>
                    <a:ext cx="83" cy="287"/>
                  </a:xfrm>
                  <a:custGeom>
                    <a:avLst/>
                    <a:gdLst>
                      <a:gd name="T0" fmla="*/ 0 w 83"/>
                      <a:gd name="T1" fmla="*/ 70 h 287"/>
                      <a:gd name="T2" fmla="*/ 0 w 83"/>
                      <a:gd name="T3" fmla="*/ 286 h 287"/>
                      <a:gd name="T4" fmla="*/ 82 w 83"/>
                      <a:gd name="T5" fmla="*/ 186 h 287"/>
                      <a:gd name="T6" fmla="*/ 82 w 83"/>
                      <a:gd name="T7" fmla="*/ 0 h 287"/>
                      <a:gd name="T8" fmla="*/ 0 w 83"/>
                      <a:gd name="T9" fmla="*/ 70 h 287"/>
                    </a:gdLst>
                    <a:ahLst/>
                    <a:cxnLst>
                      <a:cxn ang="0">
                        <a:pos x="T0" y="T1"/>
                      </a:cxn>
                      <a:cxn ang="0">
                        <a:pos x="T2" y="T3"/>
                      </a:cxn>
                      <a:cxn ang="0">
                        <a:pos x="T4" y="T5"/>
                      </a:cxn>
                      <a:cxn ang="0">
                        <a:pos x="T6" y="T7"/>
                      </a:cxn>
                      <a:cxn ang="0">
                        <a:pos x="T8" y="T9"/>
                      </a:cxn>
                    </a:cxnLst>
                    <a:rect l="0" t="0" r="r" b="b"/>
                    <a:pathLst>
                      <a:path w="83" h="287">
                        <a:moveTo>
                          <a:pt x="0" y="70"/>
                        </a:moveTo>
                        <a:lnTo>
                          <a:pt x="0" y="286"/>
                        </a:lnTo>
                        <a:lnTo>
                          <a:pt x="82" y="186"/>
                        </a:lnTo>
                        <a:lnTo>
                          <a:pt x="82" y="0"/>
                        </a:lnTo>
                        <a:lnTo>
                          <a:pt x="0" y="70"/>
                        </a:lnTo>
                      </a:path>
                    </a:pathLst>
                  </a:custGeom>
                  <a:solidFill>
                    <a:srgbClr val="9F3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337" name="Group 313"/>
                  <p:cNvGrpSpPr>
                    <a:grpSpLocks/>
                  </p:cNvGrpSpPr>
                  <p:nvPr/>
                </p:nvGrpSpPr>
                <p:grpSpPr bwMode="auto">
                  <a:xfrm>
                    <a:off x="2077" y="2440"/>
                    <a:ext cx="128" cy="73"/>
                    <a:chOff x="2077" y="2440"/>
                    <a:chExt cx="128" cy="73"/>
                  </a:xfrm>
                </p:grpSpPr>
                <p:sp>
                  <p:nvSpPr>
                    <p:cNvPr id="769338" name="Freeform 314"/>
                    <p:cNvSpPr>
                      <a:spLocks/>
                    </p:cNvSpPr>
                    <p:nvPr/>
                  </p:nvSpPr>
                  <p:spPr bwMode="auto">
                    <a:xfrm>
                      <a:off x="2077" y="2440"/>
                      <a:ext cx="128" cy="57"/>
                    </a:xfrm>
                    <a:custGeom>
                      <a:avLst/>
                      <a:gdLst>
                        <a:gd name="T0" fmla="*/ 0 w 128"/>
                        <a:gd name="T1" fmla="*/ 42 h 57"/>
                        <a:gd name="T2" fmla="*/ 56 w 128"/>
                        <a:gd name="T3" fmla="*/ 56 h 57"/>
                        <a:gd name="T4" fmla="*/ 127 w 128"/>
                        <a:gd name="T5" fmla="*/ 14 h 57"/>
                        <a:gd name="T6" fmla="*/ 78 w 128"/>
                        <a:gd name="T7" fmla="*/ 0 h 57"/>
                        <a:gd name="T8" fmla="*/ 0 w 128"/>
                        <a:gd name="T9" fmla="*/ 42 h 57"/>
                      </a:gdLst>
                      <a:ahLst/>
                      <a:cxnLst>
                        <a:cxn ang="0">
                          <a:pos x="T0" y="T1"/>
                        </a:cxn>
                        <a:cxn ang="0">
                          <a:pos x="T2" y="T3"/>
                        </a:cxn>
                        <a:cxn ang="0">
                          <a:pos x="T4" y="T5"/>
                        </a:cxn>
                        <a:cxn ang="0">
                          <a:pos x="T6" y="T7"/>
                        </a:cxn>
                        <a:cxn ang="0">
                          <a:pos x="T8" y="T9"/>
                        </a:cxn>
                      </a:cxnLst>
                      <a:rect l="0" t="0" r="r" b="b"/>
                      <a:pathLst>
                        <a:path w="128" h="57">
                          <a:moveTo>
                            <a:pt x="0" y="42"/>
                          </a:moveTo>
                          <a:lnTo>
                            <a:pt x="56" y="56"/>
                          </a:lnTo>
                          <a:lnTo>
                            <a:pt x="127" y="14"/>
                          </a:lnTo>
                          <a:lnTo>
                            <a:pt x="78" y="0"/>
                          </a:lnTo>
                          <a:lnTo>
                            <a:pt x="0" y="42"/>
                          </a:lnTo>
                        </a:path>
                      </a:pathLst>
                    </a:custGeom>
                    <a:solidFill>
                      <a:srgbClr val="DF9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39" name="Freeform 315"/>
                    <p:cNvSpPr>
                      <a:spLocks/>
                    </p:cNvSpPr>
                    <p:nvPr/>
                  </p:nvSpPr>
                  <p:spPr bwMode="auto">
                    <a:xfrm>
                      <a:off x="2137" y="2456"/>
                      <a:ext cx="68" cy="57"/>
                    </a:xfrm>
                    <a:custGeom>
                      <a:avLst/>
                      <a:gdLst>
                        <a:gd name="T0" fmla="*/ 0 w 68"/>
                        <a:gd name="T1" fmla="*/ 42 h 57"/>
                        <a:gd name="T2" fmla="*/ 67 w 68"/>
                        <a:gd name="T3" fmla="*/ 0 h 57"/>
                        <a:gd name="T4" fmla="*/ 67 w 68"/>
                        <a:gd name="T5" fmla="*/ 7 h 57"/>
                        <a:gd name="T6" fmla="*/ 0 w 68"/>
                        <a:gd name="T7" fmla="*/ 56 h 57"/>
                        <a:gd name="T8" fmla="*/ 0 w 68"/>
                        <a:gd name="T9" fmla="*/ 42 h 57"/>
                      </a:gdLst>
                      <a:ahLst/>
                      <a:cxnLst>
                        <a:cxn ang="0">
                          <a:pos x="T0" y="T1"/>
                        </a:cxn>
                        <a:cxn ang="0">
                          <a:pos x="T2" y="T3"/>
                        </a:cxn>
                        <a:cxn ang="0">
                          <a:pos x="T4" y="T5"/>
                        </a:cxn>
                        <a:cxn ang="0">
                          <a:pos x="T6" y="T7"/>
                        </a:cxn>
                        <a:cxn ang="0">
                          <a:pos x="T8" y="T9"/>
                        </a:cxn>
                      </a:cxnLst>
                      <a:rect l="0" t="0" r="r" b="b"/>
                      <a:pathLst>
                        <a:path w="68" h="57">
                          <a:moveTo>
                            <a:pt x="0" y="42"/>
                          </a:moveTo>
                          <a:lnTo>
                            <a:pt x="67" y="0"/>
                          </a:lnTo>
                          <a:lnTo>
                            <a:pt x="67" y="7"/>
                          </a:lnTo>
                          <a:lnTo>
                            <a:pt x="0" y="56"/>
                          </a:lnTo>
                          <a:lnTo>
                            <a:pt x="0" y="42"/>
                          </a:lnTo>
                        </a:path>
                      </a:pathLst>
                    </a:custGeom>
                    <a:solidFill>
                      <a:srgbClr val="9F3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40" name="Freeform 316"/>
                    <p:cNvSpPr>
                      <a:spLocks/>
                    </p:cNvSpPr>
                    <p:nvPr/>
                  </p:nvSpPr>
                  <p:spPr bwMode="auto">
                    <a:xfrm>
                      <a:off x="2077" y="2488"/>
                      <a:ext cx="54" cy="25"/>
                    </a:xfrm>
                    <a:custGeom>
                      <a:avLst/>
                      <a:gdLst>
                        <a:gd name="T0" fmla="*/ 53 w 54"/>
                        <a:gd name="T1" fmla="*/ 12 h 25"/>
                        <a:gd name="T2" fmla="*/ 53 w 54"/>
                        <a:gd name="T3" fmla="*/ 24 h 25"/>
                        <a:gd name="T4" fmla="*/ 0 w 54"/>
                        <a:gd name="T5" fmla="*/ 12 h 25"/>
                        <a:gd name="T6" fmla="*/ 0 w 54"/>
                        <a:gd name="T7" fmla="*/ 0 h 25"/>
                        <a:gd name="T8" fmla="*/ 53 w 54"/>
                        <a:gd name="T9" fmla="*/ 12 h 25"/>
                      </a:gdLst>
                      <a:ahLst/>
                      <a:cxnLst>
                        <a:cxn ang="0">
                          <a:pos x="T0" y="T1"/>
                        </a:cxn>
                        <a:cxn ang="0">
                          <a:pos x="T2" y="T3"/>
                        </a:cxn>
                        <a:cxn ang="0">
                          <a:pos x="T4" y="T5"/>
                        </a:cxn>
                        <a:cxn ang="0">
                          <a:pos x="T6" y="T7"/>
                        </a:cxn>
                        <a:cxn ang="0">
                          <a:pos x="T8" y="T9"/>
                        </a:cxn>
                      </a:cxnLst>
                      <a:rect l="0" t="0" r="r" b="b"/>
                      <a:pathLst>
                        <a:path w="54" h="25">
                          <a:moveTo>
                            <a:pt x="53" y="12"/>
                          </a:moveTo>
                          <a:lnTo>
                            <a:pt x="53" y="24"/>
                          </a:lnTo>
                          <a:lnTo>
                            <a:pt x="0" y="12"/>
                          </a:lnTo>
                          <a:lnTo>
                            <a:pt x="0" y="0"/>
                          </a:lnTo>
                          <a:lnTo>
                            <a:pt x="53" y="12"/>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69341" name="Group 317"/>
                <p:cNvGrpSpPr>
                  <a:grpSpLocks/>
                </p:cNvGrpSpPr>
                <p:nvPr/>
              </p:nvGrpSpPr>
              <p:grpSpPr bwMode="auto">
                <a:xfrm>
                  <a:off x="2062" y="2520"/>
                  <a:ext cx="69" cy="223"/>
                  <a:chOff x="2062" y="2520"/>
                  <a:chExt cx="69" cy="223"/>
                </a:xfrm>
              </p:grpSpPr>
              <p:sp>
                <p:nvSpPr>
                  <p:cNvPr id="769342" name="Freeform 318"/>
                  <p:cNvSpPr>
                    <a:spLocks/>
                  </p:cNvSpPr>
                  <p:nvPr/>
                </p:nvSpPr>
                <p:spPr bwMode="auto">
                  <a:xfrm>
                    <a:off x="2062" y="2520"/>
                    <a:ext cx="69" cy="223"/>
                  </a:xfrm>
                  <a:custGeom>
                    <a:avLst/>
                    <a:gdLst>
                      <a:gd name="T0" fmla="*/ 0 w 69"/>
                      <a:gd name="T1" fmla="*/ 0 h 223"/>
                      <a:gd name="T2" fmla="*/ 68 w 69"/>
                      <a:gd name="T3" fmla="*/ 23 h 223"/>
                      <a:gd name="T4" fmla="*/ 68 w 69"/>
                      <a:gd name="T5" fmla="*/ 222 h 223"/>
                      <a:gd name="T6" fmla="*/ 0 w 69"/>
                      <a:gd name="T7" fmla="*/ 191 h 223"/>
                      <a:gd name="T8" fmla="*/ 0 w 69"/>
                      <a:gd name="T9" fmla="*/ 0 h 223"/>
                    </a:gdLst>
                    <a:ahLst/>
                    <a:cxnLst>
                      <a:cxn ang="0">
                        <a:pos x="T0" y="T1"/>
                      </a:cxn>
                      <a:cxn ang="0">
                        <a:pos x="T2" y="T3"/>
                      </a:cxn>
                      <a:cxn ang="0">
                        <a:pos x="T4" y="T5"/>
                      </a:cxn>
                      <a:cxn ang="0">
                        <a:pos x="T6" y="T7"/>
                      </a:cxn>
                      <a:cxn ang="0">
                        <a:pos x="T8" y="T9"/>
                      </a:cxn>
                    </a:cxnLst>
                    <a:rect l="0" t="0" r="r" b="b"/>
                    <a:pathLst>
                      <a:path w="69" h="223">
                        <a:moveTo>
                          <a:pt x="0" y="0"/>
                        </a:moveTo>
                        <a:lnTo>
                          <a:pt x="68" y="23"/>
                        </a:lnTo>
                        <a:lnTo>
                          <a:pt x="68" y="222"/>
                        </a:lnTo>
                        <a:lnTo>
                          <a:pt x="0" y="19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43" name="Freeform 319"/>
                  <p:cNvSpPr>
                    <a:spLocks/>
                  </p:cNvSpPr>
                  <p:nvPr/>
                </p:nvSpPr>
                <p:spPr bwMode="auto">
                  <a:xfrm>
                    <a:off x="2070" y="2520"/>
                    <a:ext cx="1" cy="199"/>
                  </a:xfrm>
                  <a:custGeom>
                    <a:avLst/>
                    <a:gdLst>
                      <a:gd name="T0" fmla="*/ 0 w 1"/>
                      <a:gd name="T1" fmla="*/ 0 h 199"/>
                      <a:gd name="T2" fmla="*/ 0 w 1"/>
                      <a:gd name="T3" fmla="*/ 198 h 199"/>
                      <a:gd name="T4" fmla="*/ 0 w 1"/>
                      <a:gd name="T5" fmla="*/ 8 h 199"/>
                      <a:gd name="T6" fmla="*/ 0 w 1"/>
                      <a:gd name="T7" fmla="*/ 0 h 199"/>
                    </a:gdLst>
                    <a:ahLst/>
                    <a:cxnLst>
                      <a:cxn ang="0">
                        <a:pos x="T0" y="T1"/>
                      </a:cxn>
                      <a:cxn ang="0">
                        <a:pos x="T2" y="T3"/>
                      </a:cxn>
                      <a:cxn ang="0">
                        <a:pos x="T4" y="T5"/>
                      </a:cxn>
                      <a:cxn ang="0">
                        <a:pos x="T6" y="T7"/>
                      </a:cxn>
                    </a:cxnLst>
                    <a:rect l="0" t="0" r="r" b="b"/>
                    <a:pathLst>
                      <a:path w="1" h="199">
                        <a:moveTo>
                          <a:pt x="0" y="0"/>
                        </a:moveTo>
                        <a:lnTo>
                          <a:pt x="0" y="198"/>
                        </a:lnTo>
                        <a:lnTo>
                          <a:pt x="0" y="8"/>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44" name="Freeform 320"/>
                  <p:cNvSpPr>
                    <a:spLocks/>
                  </p:cNvSpPr>
                  <p:nvPr/>
                </p:nvSpPr>
                <p:spPr bwMode="auto">
                  <a:xfrm>
                    <a:off x="2092" y="2528"/>
                    <a:ext cx="1" cy="199"/>
                  </a:xfrm>
                  <a:custGeom>
                    <a:avLst/>
                    <a:gdLst>
                      <a:gd name="T0" fmla="*/ 0 w 1"/>
                      <a:gd name="T1" fmla="*/ 0 h 199"/>
                      <a:gd name="T2" fmla="*/ 0 w 1"/>
                      <a:gd name="T3" fmla="*/ 198 h 199"/>
                      <a:gd name="T4" fmla="*/ 0 w 1"/>
                      <a:gd name="T5" fmla="*/ 0 h 199"/>
                      <a:gd name="T6" fmla="*/ 0 w 1"/>
                      <a:gd name="T7" fmla="*/ 0 h 199"/>
                    </a:gdLst>
                    <a:ahLst/>
                    <a:cxnLst>
                      <a:cxn ang="0">
                        <a:pos x="T0" y="T1"/>
                      </a:cxn>
                      <a:cxn ang="0">
                        <a:pos x="T2" y="T3"/>
                      </a:cxn>
                      <a:cxn ang="0">
                        <a:pos x="T4" y="T5"/>
                      </a:cxn>
                      <a:cxn ang="0">
                        <a:pos x="T6" y="T7"/>
                      </a:cxn>
                    </a:cxnLst>
                    <a:rect l="0" t="0" r="r" b="b"/>
                    <a:pathLst>
                      <a:path w="1" h="199">
                        <a:moveTo>
                          <a:pt x="0" y="0"/>
                        </a:moveTo>
                        <a:lnTo>
                          <a:pt x="0" y="198"/>
                        </a:lnTo>
                        <a:lnTo>
                          <a:pt x="0" y="0"/>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45" name="Freeform 321"/>
                  <p:cNvSpPr>
                    <a:spLocks/>
                  </p:cNvSpPr>
                  <p:nvPr/>
                </p:nvSpPr>
                <p:spPr bwMode="auto">
                  <a:xfrm>
                    <a:off x="2115" y="2536"/>
                    <a:ext cx="1" cy="199"/>
                  </a:xfrm>
                  <a:custGeom>
                    <a:avLst/>
                    <a:gdLst>
                      <a:gd name="T0" fmla="*/ 0 w 1"/>
                      <a:gd name="T1" fmla="*/ 0 h 199"/>
                      <a:gd name="T2" fmla="*/ 0 w 1"/>
                      <a:gd name="T3" fmla="*/ 198 h 199"/>
                      <a:gd name="T4" fmla="*/ 0 w 1"/>
                      <a:gd name="T5" fmla="*/ 0 h 199"/>
                      <a:gd name="T6" fmla="*/ 0 w 1"/>
                      <a:gd name="T7" fmla="*/ 0 h 199"/>
                    </a:gdLst>
                    <a:ahLst/>
                    <a:cxnLst>
                      <a:cxn ang="0">
                        <a:pos x="T0" y="T1"/>
                      </a:cxn>
                      <a:cxn ang="0">
                        <a:pos x="T2" y="T3"/>
                      </a:cxn>
                      <a:cxn ang="0">
                        <a:pos x="T4" y="T5"/>
                      </a:cxn>
                      <a:cxn ang="0">
                        <a:pos x="T6" y="T7"/>
                      </a:cxn>
                    </a:cxnLst>
                    <a:rect l="0" t="0" r="r" b="b"/>
                    <a:pathLst>
                      <a:path w="1" h="199">
                        <a:moveTo>
                          <a:pt x="0" y="0"/>
                        </a:moveTo>
                        <a:lnTo>
                          <a:pt x="0" y="198"/>
                        </a:lnTo>
                        <a:lnTo>
                          <a:pt x="0" y="0"/>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69346" name="Group 322"/>
              <p:cNvGrpSpPr>
                <a:grpSpLocks/>
              </p:cNvGrpSpPr>
              <p:nvPr/>
            </p:nvGrpSpPr>
            <p:grpSpPr bwMode="auto">
              <a:xfrm>
                <a:off x="2174" y="2456"/>
                <a:ext cx="158" cy="367"/>
                <a:chOff x="2174" y="2456"/>
                <a:chExt cx="158" cy="367"/>
              </a:xfrm>
            </p:grpSpPr>
            <p:grpSp>
              <p:nvGrpSpPr>
                <p:cNvPr id="769347" name="Group 323"/>
                <p:cNvGrpSpPr>
                  <a:grpSpLocks/>
                </p:cNvGrpSpPr>
                <p:nvPr/>
              </p:nvGrpSpPr>
              <p:grpSpPr bwMode="auto">
                <a:xfrm>
                  <a:off x="2174" y="2456"/>
                  <a:ext cx="158" cy="367"/>
                  <a:chOff x="2174" y="2456"/>
                  <a:chExt cx="158" cy="367"/>
                </a:xfrm>
              </p:grpSpPr>
              <p:grpSp>
                <p:nvGrpSpPr>
                  <p:cNvPr id="769348" name="Group 324"/>
                  <p:cNvGrpSpPr>
                    <a:grpSpLocks/>
                  </p:cNvGrpSpPr>
                  <p:nvPr/>
                </p:nvGrpSpPr>
                <p:grpSpPr bwMode="auto">
                  <a:xfrm>
                    <a:off x="2197" y="2734"/>
                    <a:ext cx="120" cy="89"/>
                    <a:chOff x="2197" y="2734"/>
                    <a:chExt cx="120" cy="89"/>
                  </a:xfrm>
                </p:grpSpPr>
                <p:sp>
                  <p:nvSpPr>
                    <p:cNvPr id="769349" name="Freeform 325"/>
                    <p:cNvSpPr>
                      <a:spLocks/>
                    </p:cNvSpPr>
                    <p:nvPr/>
                  </p:nvSpPr>
                  <p:spPr bwMode="auto">
                    <a:xfrm>
                      <a:off x="2197" y="2774"/>
                      <a:ext cx="75" cy="49"/>
                    </a:xfrm>
                    <a:custGeom>
                      <a:avLst/>
                      <a:gdLst>
                        <a:gd name="T0" fmla="*/ 0 w 75"/>
                        <a:gd name="T1" fmla="*/ 0 h 49"/>
                        <a:gd name="T2" fmla="*/ 0 w 75"/>
                        <a:gd name="T3" fmla="*/ 14 h 49"/>
                        <a:gd name="T4" fmla="*/ 74 w 75"/>
                        <a:gd name="T5" fmla="*/ 48 h 49"/>
                        <a:gd name="T6" fmla="*/ 74 w 75"/>
                        <a:gd name="T7" fmla="*/ 34 h 49"/>
                        <a:gd name="T8" fmla="*/ 0 w 75"/>
                        <a:gd name="T9" fmla="*/ 0 h 49"/>
                      </a:gdLst>
                      <a:ahLst/>
                      <a:cxnLst>
                        <a:cxn ang="0">
                          <a:pos x="T0" y="T1"/>
                        </a:cxn>
                        <a:cxn ang="0">
                          <a:pos x="T2" y="T3"/>
                        </a:cxn>
                        <a:cxn ang="0">
                          <a:pos x="T4" y="T5"/>
                        </a:cxn>
                        <a:cxn ang="0">
                          <a:pos x="T6" y="T7"/>
                        </a:cxn>
                        <a:cxn ang="0">
                          <a:pos x="T8" y="T9"/>
                        </a:cxn>
                      </a:cxnLst>
                      <a:rect l="0" t="0" r="r" b="b"/>
                      <a:pathLst>
                        <a:path w="75" h="49">
                          <a:moveTo>
                            <a:pt x="0" y="0"/>
                          </a:moveTo>
                          <a:lnTo>
                            <a:pt x="0" y="14"/>
                          </a:lnTo>
                          <a:lnTo>
                            <a:pt x="74" y="48"/>
                          </a:lnTo>
                          <a:lnTo>
                            <a:pt x="74" y="34"/>
                          </a:lnTo>
                          <a:lnTo>
                            <a:pt x="0" y="0"/>
                          </a:lnTo>
                        </a:path>
                      </a:pathLst>
                    </a:custGeom>
                    <a:solidFill>
                      <a:srgbClr val="001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50" name="Freeform 326"/>
                    <p:cNvSpPr>
                      <a:spLocks/>
                    </p:cNvSpPr>
                    <p:nvPr/>
                  </p:nvSpPr>
                  <p:spPr bwMode="auto">
                    <a:xfrm>
                      <a:off x="2278" y="2734"/>
                      <a:ext cx="39" cy="89"/>
                    </a:xfrm>
                    <a:custGeom>
                      <a:avLst/>
                      <a:gdLst>
                        <a:gd name="T0" fmla="*/ 0 w 39"/>
                        <a:gd name="T1" fmla="*/ 73 h 89"/>
                        <a:gd name="T2" fmla="*/ 0 w 39"/>
                        <a:gd name="T3" fmla="*/ 88 h 89"/>
                        <a:gd name="T4" fmla="*/ 38 w 39"/>
                        <a:gd name="T5" fmla="*/ 15 h 89"/>
                        <a:gd name="T6" fmla="*/ 38 w 39"/>
                        <a:gd name="T7" fmla="*/ 0 h 89"/>
                        <a:gd name="T8" fmla="*/ 0 w 39"/>
                        <a:gd name="T9" fmla="*/ 73 h 89"/>
                      </a:gdLst>
                      <a:ahLst/>
                      <a:cxnLst>
                        <a:cxn ang="0">
                          <a:pos x="T0" y="T1"/>
                        </a:cxn>
                        <a:cxn ang="0">
                          <a:pos x="T2" y="T3"/>
                        </a:cxn>
                        <a:cxn ang="0">
                          <a:pos x="T4" y="T5"/>
                        </a:cxn>
                        <a:cxn ang="0">
                          <a:pos x="T6" y="T7"/>
                        </a:cxn>
                        <a:cxn ang="0">
                          <a:pos x="T8" y="T9"/>
                        </a:cxn>
                      </a:cxnLst>
                      <a:rect l="0" t="0" r="r" b="b"/>
                      <a:pathLst>
                        <a:path w="39" h="89">
                          <a:moveTo>
                            <a:pt x="0" y="73"/>
                          </a:moveTo>
                          <a:lnTo>
                            <a:pt x="0" y="88"/>
                          </a:lnTo>
                          <a:lnTo>
                            <a:pt x="38" y="15"/>
                          </a:lnTo>
                          <a:lnTo>
                            <a:pt x="38" y="0"/>
                          </a:lnTo>
                          <a:lnTo>
                            <a:pt x="0" y="73"/>
                          </a:lnTo>
                        </a:path>
                      </a:pathLst>
                    </a:custGeom>
                    <a:solidFill>
                      <a:srgbClr val="001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351" name="Freeform 327"/>
                  <p:cNvSpPr>
                    <a:spLocks/>
                  </p:cNvSpPr>
                  <p:nvPr/>
                </p:nvSpPr>
                <p:spPr bwMode="auto">
                  <a:xfrm>
                    <a:off x="2174" y="2679"/>
                    <a:ext cx="158" cy="128"/>
                  </a:xfrm>
                  <a:custGeom>
                    <a:avLst/>
                    <a:gdLst>
                      <a:gd name="T0" fmla="*/ 0 w 158"/>
                      <a:gd name="T1" fmla="*/ 82 h 128"/>
                      <a:gd name="T2" fmla="*/ 107 w 158"/>
                      <a:gd name="T3" fmla="*/ 127 h 128"/>
                      <a:gd name="T4" fmla="*/ 157 w 158"/>
                      <a:gd name="T5" fmla="*/ 44 h 128"/>
                      <a:gd name="T6" fmla="*/ 57 w 158"/>
                      <a:gd name="T7" fmla="*/ 0 h 128"/>
                      <a:gd name="T8" fmla="*/ 0 w 158"/>
                      <a:gd name="T9" fmla="*/ 82 h 128"/>
                    </a:gdLst>
                    <a:ahLst/>
                    <a:cxnLst>
                      <a:cxn ang="0">
                        <a:pos x="T0" y="T1"/>
                      </a:cxn>
                      <a:cxn ang="0">
                        <a:pos x="T2" y="T3"/>
                      </a:cxn>
                      <a:cxn ang="0">
                        <a:pos x="T4" y="T5"/>
                      </a:cxn>
                      <a:cxn ang="0">
                        <a:pos x="T6" y="T7"/>
                      </a:cxn>
                      <a:cxn ang="0">
                        <a:pos x="T8" y="T9"/>
                      </a:cxn>
                    </a:cxnLst>
                    <a:rect l="0" t="0" r="r" b="b"/>
                    <a:pathLst>
                      <a:path w="158" h="128">
                        <a:moveTo>
                          <a:pt x="0" y="82"/>
                        </a:moveTo>
                        <a:lnTo>
                          <a:pt x="107" y="127"/>
                        </a:lnTo>
                        <a:lnTo>
                          <a:pt x="157" y="44"/>
                        </a:lnTo>
                        <a:lnTo>
                          <a:pt x="57" y="0"/>
                        </a:lnTo>
                        <a:lnTo>
                          <a:pt x="0" y="82"/>
                        </a:lnTo>
                      </a:path>
                    </a:pathLst>
                  </a:custGeom>
                  <a:solidFill>
                    <a:srgbClr val="5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52" name="Freeform 328"/>
                  <p:cNvSpPr>
                    <a:spLocks/>
                  </p:cNvSpPr>
                  <p:nvPr/>
                </p:nvSpPr>
                <p:spPr bwMode="auto">
                  <a:xfrm>
                    <a:off x="2189" y="2591"/>
                    <a:ext cx="120" cy="73"/>
                  </a:xfrm>
                  <a:custGeom>
                    <a:avLst/>
                    <a:gdLst>
                      <a:gd name="T0" fmla="*/ 84 w 120"/>
                      <a:gd name="T1" fmla="*/ 72 h 73"/>
                      <a:gd name="T2" fmla="*/ 119 w 120"/>
                      <a:gd name="T3" fmla="*/ 22 h 73"/>
                      <a:gd name="T4" fmla="*/ 48 w 120"/>
                      <a:gd name="T5" fmla="*/ 0 h 73"/>
                      <a:gd name="T6" fmla="*/ 0 w 120"/>
                      <a:gd name="T7" fmla="*/ 43 h 73"/>
                      <a:gd name="T8" fmla="*/ 84 w 120"/>
                      <a:gd name="T9" fmla="*/ 72 h 73"/>
                    </a:gdLst>
                    <a:ahLst/>
                    <a:cxnLst>
                      <a:cxn ang="0">
                        <a:pos x="T0" y="T1"/>
                      </a:cxn>
                      <a:cxn ang="0">
                        <a:pos x="T2" y="T3"/>
                      </a:cxn>
                      <a:cxn ang="0">
                        <a:pos x="T4" y="T5"/>
                      </a:cxn>
                      <a:cxn ang="0">
                        <a:pos x="T6" y="T7"/>
                      </a:cxn>
                      <a:cxn ang="0">
                        <a:pos x="T8" y="T9"/>
                      </a:cxn>
                    </a:cxnLst>
                    <a:rect l="0" t="0" r="r" b="b"/>
                    <a:pathLst>
                      <a:path w="120" h="73">
                        <a:moveTo>
                          <a:pt x="84" y="72"/>
                        </a:moveTo>
                        <a:lnTo>
                          <a:pt x="119" y="22"/>
                        </a:lnTo>
                        <a:lnTo>
                          <a:pt x="48" y="0"/>
                        </a:lnTo>
                        <a:lnTo>
                          <a:pt x="0" y="43"/>
                        </a:lnTo>
                        <a:lnTo>
                          <a:pt x="84" y="72"/>
                        </a:lnTo>
                      </a:path>
                    </a:pathLst>
                  </a:custGeom>
                  <a:solidFill>
                    <a:srgbClr val="9FB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53" name="Freeform 329"/>
                  <p:cNvSpPr>
                    <a:spLocks/>
                  </p:cNvSpPr>
                  <p:nvPr/>
                </p:nvSpPr>
                <p:spPr bwMode="auto">
                  <a:xfrm>
                    <a:off x="2256" y="2456"/>
                    <a:ext cx="38" cy="89"/>
                  </a:xfrm>
                  <a:custGeom>
                    <a:avLst/>
                    <a:gdLst>
                      <a:gd name="T0" fmla="*/ 0 w 38"/>
                      <a:gd name="T1" fmla="*/ 0 h 89"/>
                      <a:gd name="T2" fmla="*/ 6 w 38"/>
                      <a:gd name="T3" fmla="*/ 88 h 89"/>
                      <a:gd name="T4" fmla="*/ 37 w 38"/>
                      <a:gd name="T5" fmla="*/ 59 h 89"/>
                      <a:gd name="T6" fmla="*/ 0 w 38"/>
                      <a:gd name="T7" fmla="*/ 0 h 89"/>
                    </a:gdLst>
                    <a:ahLst/>
                    <a:cxnLst>
                      <a:cxn ang="0">
                        <a:pos x="T0" y="T1"/>
                      </a:cxn>
                      <a:cxn ang="0">
                        <a:pos x="T2" y="T3"/>
                      </a:cxn>
                      <a:cxn ang="0">
                        <a:pos x="T4" y="T5"/>
                      </a:cxn>
                      <a:cxn ang="0">
                        <a:pos x="T6" y="T7"/>
                      </a:cxn>
                    </a:cxnLst>
                    <a:rect l="0" t="0" r="r" b="b"/>
                    <a:pathLst>
                      <a:path w="38" h="89">
                        <a:moveTo>
                          <a:pt x="0" y="0"/>
                        </a:moveTo>
                        <a:lnTo>
                          <a:pt x="6" y="88"/>
                        </a:lnTo>
                        <a:lnTo>
                          <a:pt x="37" y="59"/>
                        </a:lnTo>
                        <a:lnTo>
                          <a:pt x="0" y="0"/>
                        </a:lnTo>
                      </a:path>
                    </a:pathLst>
                  </a:custGeom>
                  <a:solidFill>
                    <a:srgbClr val="5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54" name="Freeform 330"/>
                  <p:cNvSpPr>
                    <a:spLocks/>
                  </p:cNvSpPr>
                  <p:nvPr/>
                </p:nvSpPr>
                <p:spPr bwMode="auto">
                  <a:xfrm>
                    <a:off x="2219" y="2456"/>
                    <a:ext cx="38" cy="89"/>
                  </a:xfrm>
                  <a:custGeom>
                    <a:avLst/>
                    <a:gdLst>
                      <a:gd name="T0" fmla="*/ 31 w 38"/>
                      <a:gd name="T1" fmla="*/ 0 h 89"/>
                      <a:gd name="T2" fmla="*/ 37 w 38"/>
                      <a:gd name="T3" fmla="*/ 88 h 89"/>
                      <a:gd name="T4" fmla="*/ 0 w 38"/>
                      <a:gd name="T5" fmla="*/ 81 h 89"/>
                      <a:gd name="T6" fmla="*/ 31 w 38"/>
                      <a:gd name="T7" fmla="*/ 0 h 89"/>
                    </a:gdLst>
                    <a:ahLst/>
                    <a:cxnLst>
                      <a:cxn ang="0">
                        <a:pos x="T0" y="T1"/>
                      </a:cxn>
                      <a:cxn ang="0">
                        <a:pos x="T2" y="T3"/>
                      </a:cxn>
                      <a:cxn ang="0">
                        <a:pos x="T4" y="T5"/>
                      </a:cxn>
                      <a:cxn ang="0">
                        <a:pos x="T6" y="T7"/>
                      </a:cxn>
                    </a:cxnLst>
                    <a:rect l="0" t="0" r="r" b="b"/>
                    <a:pathLst>
                      <a:path w="38" h="89">
                        <a:moveTo>
                          <a:pt x="31" y="0"/>
                        </a:moveTo>
                        <a:lnTo>
                          <a:pt x="37" y="88"/>
                        </a:lnTo>
                        <a:lnTo>
                          <a:pt x="0" y="81"/>
                        </a:lnTo>
                        <a:lnTo>
                          <a:pt x="31" y="0"/>
                        </a:lnTo>
                      </a:path>
                    </a:pathLst>
                  </a:custGeom>
                  <a:solidFill>
                    <a:srgbClr val="9FB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55" name="Freeform 331"/>
                  <p:cNvSpPr>
                    <a:spLocks/>
                  </p:cNvSpPr>
                  <p:nvPr/>
                </p:nvSpPr>
                <p:spPr bwMode="auto">
                  <a:xfrm>
                    <a:off x="2219" y="2544"/>
                    <a:ext cx="38" cy="104"/>
                  </a:xfrm>
                  <a:custGeom>
                    <a:avLst/>
                    <a:gdLst>
                      <a:gd name="T0" fmla="*/ 0 w 38"/>
                      <a:gd name="T1" fmla="*/ 0 h 104"/>
                      <a:gd name="T2" fmla="*/ 37 w 38"/>
                      <a:gd name="T3" fmla="*/ 7 h 104"/>
                      <a:gd name="T4" fmla="*/ 37 w 38"/>
                      <a:gd name="T5" fmla="*/ 103 h 104"/>
                      <a:gd name="T6" fmla="*/ 0 w 38"/>
                      <a:gd name="T7" fmla="*/ 88 h 104"/>
                      <a:gd name="T8" fmla="*/ 0 w 38"/>
                      <a:gd name="T9" fmla="*/ 0 h 104"/>
                    </a:gdLst>
                    <a:ahLst/>
                    <a:cxnLst>
                      <a:cxn ang="0">
                        <a:pos x="T0" y="T1"/>
                      </a:cxn>
                      <a:cxn ang="0">
                        <a:pos x="T2" y="T3"/>
                      </a:cxn>
                      <a:cxn ang="0">
                        <a:pos x="T4" y="T5"/>
                      </a:cxn>
                      <a:cxn ang="0">
                        <a:pos x="T6" y="T7"/>
                      </a:cxn>
                      <a:cxn ang="0">
                        <a:pos x="T8" y="T9"/>
                      </a:cxn>
                    </a:cxnLst>
                    <a:rect l="0" t="0" r="r" b="b"/>
                    <a:pathLst>
                      <a:path w="38" h="104">
                        <a:moveTo>
                          <a:pt x="0" y="0"/>
                        </a:moveTo>
                        <a:lnTo>
                          <a:pt x="37" y="7"/>
                        </a:lnTo>
                        <a:lnTo>
                          <a:pt x="37" y="103"/>
                        </a:lnTo>
                        <a:lnTo>
                          <a:pt x="0" y="88"/>
                        </a:lnTo>
                        <a:lnTo>
                          <a:pt x="0" y="0"/>
                        </a:lnTo>
                      </a:path>
                    </a:pathLst>
                  </a:custGeom>
                  <a:solidFill>
                    <a:srgbClr val="5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56" name="Freeform 332"/>
                  <p:cNvSpPr>
                    <a:spLocks/>
                  </p:cNvSpPr>
                  <p:nvPr/>
                </p:nvSpPr>
                <p:spPr bwMode="auto">
                  <a:xfrm>
                    <a:off x="2263" y="2520"/>
                    <a:ext cx="31" cy="128"/>
                  </a:xfrm>
                  <a:custGeom>
                    <a:avLst/>
                    <a:gdLst>
                      <a:gd name="T0" fmla="*/ 0 w 31"/>
                      <a:gd name="T1" fmla="*/ 30 h 128"/>
                      <a:gd name="T2" fmla="*/ 30 w 31"/>
                      <a:gd name="T3" fmla="*/ 0 h 128"/>
                      <a:gd name="T4" fmla="*/ 30 w 31"/>
                      <a:gd name="T5" fmla="*/ 89 h 128"/>
                      <a:gd name="T6" fmla="*/ 0 w 31"/>
                      <a:gd name="T7" fmla="*/ 127 h 128"/>
                      <a:gd name="T8" fmla="*/ 0 w 31"/>
                      <a:gd name="T9" fmla="*/ 30 h 128"/>
                    </a:gdLst>
                    <a:ahLst/>
                    <a:cxnLst>
                      <a:cxn ang="0">
                        <a:pos x="T0" y="T1"/>
                      </a:cxn>
                      <a:cxn ang="0">
                        <a:pos x="T2" y="T3"/>
                      </a:cxn>
                      <a:cxn ang="0">
                        <a:pos x="T4" y="T5"/>
                      </a:cxn>
                      <a:cxn ang="0">
                        <a:pos x="T6" y="T7"/>
                      </a:cxn>
                      <a:cxn ang="0">
                        <a:pos x="T8" y="T9"/>
                      </a:cxn>
                    </a:cxnLst>
                    <a:rect l="0" t="0" r="r" b="b"/>
                    <a:pathLst>
                      <a:path w="31" h="128">
                        <a:moveTo>
                          <a:pt x="0" y="30"/>
                        </a:moveTo>
                        <a:lnTo>
                          <a:pt x="30" y="0"/>
                        </a:lnTo>
                        <a:lnTo>
                          <a:pt x="30" y="89"/>
                        </a:lnTo>
                        <a:lnTo>
                          <a:pt x="0" y="127"/>
                        </a:lnTo>
                        <a:lnTo>
                          <a:pt x="0" y="30"/>
                        </a:lnTo>
                      </a:path>
                    </a:pathLst>
                  </a:custGeom>
                  <a:solidFill>
                    <a:srgbClr val="3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57" name="Freeform 333"/>
                  <p:cNvSpPr>
                    <a:spLocks/>
                  </p:cNvSpPr>
                  <p:nvPr/>
                </p:nvSpPr>
                <p:spPr bwMode="auto">
                  <a:xfrm>
                    <a:off x="2189" y="2639"/>
                    <a:ext cx="75" cy="144"/>
                  </a:xfrm>
                  <a:custGeom>
                    <a:avLst/>
                    <a:gdLst>
                      <a:gd name="T0" fmla="*/ 0 w 75"/>
                      <a:gd name="T1" fmla="*/ 0 h 144"/>
                      <a:gd name="T2" fmla="*/ 74 w 75"/>
                      <a:gd name="T3" fmla="*/ 30 h 144"/>
                      <a:gd name="T4" fmla="*/ 74 w 75"/>
                      <a:gd name="T5" fmla="*/ 143 h 144"/>
                      <a:gd name="T6" fmla="*/ 0 w 75"/>
                      <a:gd name="T7" fmla="*/ 113 h 144"/>
                      <a:gd name="T8" fmla="*/ 0 w 75"/>
                      <a:gd name="T9" fmla="*/ 0 h 144"/>
                    </a:gdLst>
                    <a:ahLst/>
                    <a:cxnLst>
                      <a:cxn ang="0">
                        <a:pos x="T0" y="T1"/>
                      </a:cxn>
                      <a:cxn ang="0">
                        <a:pos x="T2" y="T3"/>
                      </a:cxn>
                      <a:cxn ang="0">
                        <a:pos x="T4" y="T5"/>
                      </a:cxn>
                      <a:cxn ang="0">
                        <a:pos x="T6" y="T7"/>
                      </a:cxn>
                      <a:cxn ang="0">
                        <a:pos x="T8" y="T9"/>
                      </a:cxn>
                    </a:cxnLst>
                    <a:rect l="0" t="0" r="r" b="b"/>
                    <a:pathLst>
                      <a:path w="75" h="144">
                        <a:moveTo>
                          <a:pt x="0" y="0"/>
                        </a:moveTo>
                        <a:lnTo>
                          <a:pt x="74" y="30"/>
                        </a:lnTo>
                        <a:lnTo>
                          <a:pt x="74" y="143"/>
                        </a:lnTo>
                        <a:lnTo>
                          <a:pt x="0" y="113"/>
                        </a:lnTo>
                        <a:lnTo>
                          <a:pt x="0" y="0"/>
                        </a:lnTo>
                      </a:path>
                    </a:pathLst>
                  </a:custGeom>
                  <a:solidFill>
                    <a:srgbClr val="3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58" name="Freeform 334"/>
                  <p:cNvSpPr>
                    <a:spLocks/>
                  </p:cNvSpPr>
                  <p:nvPr/>
                </p:nvSpPr>
                <p:spPr bwMode="auto">
                  <a:xfrm>
                    <a:off x="2271" y="2615"/>
                    <a:ext cx="38" cy="168"/>
                  </a:xfrm>
                  <a:custGeom>
                    <a:avLst/>
                    <a:gdLst>
                      <a:gd name="T0" fmla="*/ 0 w 38"/>
                      <a:gd name="T1" fmla="*/ 53 h 168"/>
                      <a:gd name="T2" fmla="*/ 37 w 38"/>
                      <a:gd name="T3" fmla="*/ 0 h 168"/>
                      <a:gd name="T4" fmla="*/ 37 w 38"/>
                      <a:gd name="T5" fmla="*/ 98 h 168"/>
                      <a:gd name="T6" fmla="*/ 0 w 38"/>
                      <a:gd name="T7" fmla="*/ 167 h 168"/>
                      <a:gd name="T8" fmla="*/ 0 w 38"/>
                      <a:gd name="T9" fmla="*/ 53 h 168"/>
                    </a:gdLst>
                    <a:ahLst/>
                    <a:cxnLst>
                      <a:cxn ang="0">
                        <a:pos x="T0" y="T1"/>
                      </a:cxn>
                      <a:cxn ang="0">
                        <a:pos x="T2" y="T3"/>
                      </a:cxn>
                      <a:cxn ang="0">
                        <a:pos x="T4" y="T5"/>
                      </a:cxn>
                      <a:cxn ang="0">
                        <a:pos x="T6" y="T7"/>
                      </a:cxn>
                      <a:cxn ang="0">
                        <a:pos x="T8" y="T9"/>
                      </a:cxn>
                    </a:cxnLst>
                    <a:rect l="0" t="0" r="r" b="b"/>
                    <a:pathLst>
                      <a:path w="38" h="168">
                        <a:moveTo>
                          <a:pt x="0" y="53"/>
                        </a:moveTo>
                        <a:lnTo>
                          <a:pt x="37" y="0"/>
                        </a:lnTo>
                        <a:lnTo>
                          <a:pt x="37" y="98"/>
                        </a:lnTo>
                        <a:lnTo>
                          <a:pt x="0" y="167"/>
                        </a:lnTo>
                        <a:lnTo>
                          <a:pt x="0" y="53"/>
                        </a:lnTo>
                      </a:path>
                    </a:pathLst>
                  </a:custGeom>
                  <a:solidFill>
                    <a:srgbClr val="001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359" name="Group 335"/>
                <p:cNvGrpSpPr>
                  <a:grpSpLocks/>
                </p:cNvGrpSpPr>
                <p:nvPr/>
              </p:nvGrpSpPr>
              <p:grpSpPr bwMode="auto">
                <a:xfrm>
                  <a:off x="2204" y="2557"/>
                  <a:ext cx="54" cy="202"/>
                  <a:chOff x="2204" y="2557"/>
                  <a:chExt cx="54" cy="202"/>
                </a:xfrm>
              </p:grpSpPr>
              <p:grpSp>
                <p:nvGrpSpPr>
                  <p:cNvPr id="769360" name="Group 336"/>
                  <p:cNvGrpSpPr>
                    <a:grpSpLocks/>
                  </p:cNvGrpSpPr>
                  <p:nvPr/>
                </p:nvGrpSpPr>
                <p:grpSpPr bwMode="auto">
                  <a:xfrm>
                    <a:off x="2234" y="2557"/>
                    <a:ext cx="24" cy="59"/>
                    <a:chOff x="2234" y="2557"/>
                    <a:chExt cx="24" cy="59"/>
                  </a:xfrm>
                </p:grpSpPr>
                <p:sp>
                  <p:nvSpPr>
                    <p:cNvPr id="769361" name="Arc 337"/>
                    <p:cNvSpPr>
                      <a:spLocks/>
                    </p:cNvSpPr>
                    <p:nvPr/>
                  </p:nvSpPr>
                  <p:spPr bwMode="auto">
                    <a:xfrm>
                      <a:off x="2238" y="2557"/>
                      <a:ext cx="4" cy="24"/>
                    </a:xfrm>
                    <a:custGeom>
                      <a:avLst/>
                      <a:gdLst>
                        <a:gd name="G0" fmla="+- 0 0 0"/>
                        <a:gd name="G1" fmla="+- 21600 0 0"/>
                        <a:gd name="G2" fmla="+- 21600 0 0"/>
                        <a:gd name="T0" fmla="*/ 0 w 21580"/>
                        <a:gd name="T1" fmla="*/ 0 h 21600"/>
                        <a:gd name="T2" fmla="*/ 21580 w 21580"/>
                        <a:gd name="T3" fmla="*/ 20682 h 21600"/>
                        <a:gd name="T4" fmla="*/ 0 w 21580"/>
                        <a:gd name="T5" fmla="*/ 21600 h 21600"/>
                      </a:gdLst>
                      <a:ahLst/>
                      <a:cxnLst>
                        <a:cxn ang="0">
                          <a:pos x="T0" y="T1"/>
                        </a:cxn>
                        <a:cxn ang="0">
                          <a:pos x="T2" y="T3"/>
                        </a:cxn>
                        <a:cxn ang="0">
                          <a:pos x="T4" y="T5"/>
                        </a:cxn>
                      </a:cxnLst>
                      <a:rect l="0" t="0" r="r" b="b"/>
                      <a:pathLst>
                        <a:path w="21580" h="21600" fill="none" extrusionOk="0">
                          <a:moveTo>
                            <a:pt x="-1" y="0"/>
                          </a:moveTo>
                          <a:cubicBezTo>
                            <a:pt x="11572" y="0"/>
                            <a:pt x="21088" y="9120"/>
                            <a:pt x="21580" y="20681"/>
                          </a:cubicBezTo>
                        </a:path>
                        <a:path w="21580" h="21600" stroke="0" extrusionOk="0">
                          <a:moveTo>
                            <a:pt x="-1" y="0"/>
                          </a:moveTo>
                          <a:cubicBezTo>
                            <a:pt x="11572" y="0"/>
                            <a:pt x="21088" y="9120"/>
                            <a:pt x="21580" y="20681"/>
                          </a:cubicBezTo>
                          <a:lnTo>
                            <a:pt x="0" y="21600"/>
                          </a:lnTo>
                          <a:close/>
                        </a:path>
                      </a:pathLst>
                    </a:custGeom>
                    <a:solidFill>
                      <a:srgbClr val="0000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62" name="Arc 338"/>
                    <p:cNvSpPr>
                      <a:spLocks/>
                    </p:cNvSpPr>
                    <p:nvPr/>
                  </p:nvSpPr>
                  <p:spPr bwMode="auto">
                    <a:xfrm>
                      <a:off x="2235" y="2558"/>
                      <a:ext cx="4" cy="23"/>
                    </a:xfrm>
                    <a:custGeom>
                      <a:avLst/>
                      <a:gdLst>
                        <a:gd name="G0" fmla="+- 21580 0 0"/>
                        <a:gd name="G1" fmla="+- 20981 0 0"/>
                        <a:gd name="G2" fmla="+- 21600 0 0"/>
                        <a:gd name="T0" fmla="*/ 0 w 21580"/>
                        <a:gd name="T1" fmla="*/ 20063 h 20981"/>
                        <a:gd name="T2" fmla="*/ 16444 w 21580"/>
                        <a:gd name="T3" fmla="*/ 0 h 20981"/>
                        <a:gd name="T4" fmla="*/ 21580 w 21580"/>
                        <a:gd name="T5" fmla="*/ 20981 h 20981"/>
                      </a:gdLst>
                      <a:ahLst/>
                      <a:cxnLst>
                        <a:cxn ang="0">
                          <a:pos x="T0" y="T1"/>
                        </a:cxn>
                        <a:cxn ang="0">
                          <a:pos x="T2" y="T3"/>
                        </a:cxn>
                        <a:cxn ang="0">
                          <a:pos x="T4" y="T5"/>
                        </a:cxn>
                      </a:cxnLst>
                      <a:rect l="0" t="0" r="r" b="b"/>
                      <a:pathLst>
                        <a:path w="21580" h="20981" fill="none" extrusionOk="0">
                          <a:moveTo>
                            <a:pt x="-1" y="20062"/>
                          </a:moveTo>
                          <a:cubicBezTo>
                            <a:pt x="407" y="10461"/>
                            <a:pt x="7110" y="2285"/>
                            <a:pt x="16444" y="0"/>
                          </a:cubicBezTo>
                        </a:path>
                        <a:path w="21580" h="20981" stroke="0" extrusionOk="0">
                          <a:moveTo>
                            <a:pt x="-1" y="20062"/>
                          </a:moveTo>
                          <a:cubicBezTo>
                            <a:pt x="407" y="10461"/>
                            <a:pt x="7110" y="2285"/>
                            <a:pt x="16444" y="0"/>
                          </a:cubicBezTo>
                          <a:lnTo>
                            <a:pt x="21580" y="20981"/>
                          </a:lnTo>
                          <a:close/>
                        </a:path>
                      </a:pathLst>
                    </a:custGeom>
                    <a:solidFill>
                      <a:srgbClr val="0000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63" name="Freeform 339"/>
                    <p:cNvSpPr>
                      <a:spLocks/>
                    </p:cNvSpPr>
                    <p:nvPr/>
                  </p:nvSpPr>
                  <p:spPr bwMode="auto">
                    <a:xfrm>
                      <a:off x="2234" y="2583"/>
                      <a:ext cx="17" cy="33"/>
                    </a:xfrm>
                    <a:custGeom>
                      <a:avLst/>
                      <a:gdLst>
                        <a:gd name="T0" fmla="*/ 0 w 17"/>
                        <a:gd name="T1" fmla="*/ 0 h 33"/>
                        <a:gd name="T2" fmla="*/ 0 w 17"/>
                        <a:gd name="T3" fmla="*/ 24 h 33"/>
                        <a:gd name="T4" fmla="*/ 16 w 17"/>
                        <a:gd name="T5" fmla="*/ 32 h 33"/>
                        <a:gd name="T6" fmla="*/ 16 w 17"/>
                        <a:gd name="T7" fmla="*/ 8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24"/>
                          </a:lnTo>
                          <a:lnTo>
                            <a:pt x="16" y="32"/>
                          </a:lnTo>
                          <a:lnTo>
                            <a:pt x="16" y="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64" name="Freeform 340"/>
                    <p:cNvSpPr>
                      <a:spLocks/>
                    </p:cNvSpPr>
                    <p:nvPr/>
                  </p:nvSpPr>
                  <p:spPr bwMode="auto">
                    <a:xfrm>
                      <a:off x="2241" y="2591"/>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365" name="Group 341"/>
                  <p:cNvGrpSpPr>
                    <a:grpSpLocks/>
                  </p:cNvGrpSpPr>
                  <p:nvPr/>
                </p:nvGrpSpPr>
                <p:grpSpPr bwMode="auto">
                  <a:xfrm>
                    <a:off x="2204" y="2671"/>
                    <a:ext cx="45" cy="88"/>
                    <a:chOff x="2204" y="2671"/>
                    <a:chExt cx="45" cy="88"/>
                  </a:xfrm>
                </p:grpSpPr>
                <p:sp>
                  <p:nvSpPr>
                    <p:cNvPr id="769366" name="Freeform 342"/>
                    <p:cNvSpPr>
                      <a:spLocks/>
                    </p:cNvSpPr>
                    <p:nvPr/>
                  </p:nvSpPr>
                  <p:spPr bwMode="auto">
                    <a:xfrm>
                      <a:off x="2204" y="2702"/>
                      <a:ext cx="45" cy="57"/>
                    </a:xfrm>
                    <a:custGeom>
                      <a:avLst/>
                      <a:gdLst>
                        <a:gd name="T0" fmla="*/ 0 w 45"/>
                        <a:gd name="T1" fmla="*/ 0 h 57"/>
                        <a:gd name="T2" fmla="*/ 0 w 45"/>
                        <a:gd name="T3" fmla="*/ 35 h 57"/>
                        <a:gd name="T4" fmla="*/ 44 w 45"/>
                        <a:gd name="T5" fmla="*/ 56 h 57"/>
                        <a:gd name="T6" fmla="*/ 44 w 45"/>
                        <a:gd name="T7" fmla="*/ 21 h 57"/>
                        <a:gd name="T8" fmla="*/ 0 w 45"/>
                        <a:gd name="T9" fmla="*/ 0 h 57"/>
                      </a:gdLst>
                      <a:ahLst/>
                      <a:cxnLst>
                        <a:cxn ang="0">
                          <a:pos x="T0" y="T1"/>
                        </a:cxn>
                        <a:cxn ang="0">
                          <a:pos x="T2" y="T3"/>
                        </a:cxn>
                        <a:cxn ang="0">
                          <a:pos x="T4" y="T5"/>
                        </a:cxn>
                        <a:cxn ang="0">
                          <a:pos x="T6" y="T7"/>
                        </a:cxn>
                        <a:cxn ang="0">
                          <a:pos x="T8" y="T9"/>
                        </a:cxn>
                      </a:cxnLst>
                      <a:rect l="0" t="0" r="r" b="b"/>
                      <a:pathLst>
                        <a:path w="45" h="57">
                          <a:moveTo>
                            <a:pt x="0" y="0"/>
                          </a:moveTo>
                          <a:lnTo>
                            <a:pt x="0" y="35"/>
                          </a:lnTo>
                          <a:lnTo>
                            <a:pt x="44" y="56"/>
                          </a:lnTo>
                          <a:lnTo>
                            <a:pt x="44" y="2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67" name="Freeform 343"/>
                    <p:cNvSpPr>
                      <a:spLocks/>
                    </p:cNvSpPr>
                    <p:nvPr/>
                  </p:nvSpPr>
                  <p:spPr bwMode="auto">
                    <a:xfrm>
                      <a:off x="2204" y="2671"/>
                      <a:ext cx="45" cy="40"/>
                    </a:xfrm>
                    <a:custGeom>
                      <a:avLst/>
                      <a:gdLst>
                        <a:gd name="T0" fmla="*/ 0 w 45"/>
                        <a:gd name="T1" fmla="*/ 0 h 40"/>
                        <a:gd name="T2" fmla="*/ 0 w 45"/>
                        <a:gd name="T3" fmla="*/ 26 h 40"/>
                        <a:gd name="T4" fmla="*/ 44 w 45"/>
                        <a:gd name="T5" fmla="*/ 39 h 40"/>
                        <a:gd name="T6" fmla="*/ 44 w 45"/>
                        <a:gd name="T7" fmla="*/ 20 h 40"/>
                        <a:gd name="T8" fmla="*/ 0 w 45"/>
                        <a:gd name="T9" fmla="*/ 0 h 40"/>
                      </a:gdLst>
                      <a:ahLst/>
                      <a:cxnLst>
                        <a:cxn ang="0">
                          <a:pos x="T0" y="T1"/>
                        </a:cxn>
                        <a:cxn ang="0">
                          <a:pos x="T2" y="T3"/>
                        </a:cxn>
                        <a:cxn ang="0">
                          <a:pos x="T4" y="T5"/>
                        </a:cxn>
                        <a:cxn ang="0">
                          <a:pos x="T6" y="T7"/>
                        </a:cxn>
                        <a:cxn ang="0">
                          <a:pos x="T8" y="T9"/>
                        </a:cxn>
                      </a:cxnLst>
                      <a:rect l="0" t="0" r="r" b="b"/>
                      <a:pathLst>
                        <a:path w="45" h="40">
                          <a:moveTo>
                            <a:pt x="0" y="0"/>
                          </a:moveTo>
                          <a:lnTo>
                            <a:pt x="0" y="26"/>
                          </a:lnTo>
                          <a:lnTo>
                            <a:pt x="44" y="39"/>
                          </a:lnTo>
                          <a:lnTo>
                            <a:pt x="44" y="2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sp>
          <p:nvSpPr>
            <p:cNvPr id="769368" name="Line 344"/>
            <p:cNvSpPr>
              <a:spLocks noChangeShapeType="1"/>
            </p:cNvSpPr>
            <p:nvPr/>
          </p:nvSpPr>
          <p:spPr bwMode="auto">
            <a:xfrm>
              <a:off x="2337063" y="3572296"/>
              <a:ext cx="0" cy="224049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69369" name="Group 345"/>
            <p:cNvGrpSpPr>
              <a:grpSpLocks/>
            </p:cNvGrpSpPr>
            <p:nvPr/>
          </p:nvGrpSpPr>
          <p:grpSpPr bwMode="auto">
            <a:xfrm>
              <a:off x="2505792" y="5968479"/>
              <a:ext cx="1794102" cy="524907"/>
              <a:chOff x="1688" y="3513"/>
              <a:chExt cx="868" cy="271"/>
            </a:xfrm>
          </p:grpSpPr>
          <p:sp>
            <p:nvSpPr>
              <p:cNvPr id="769370" name="Freeform 346"/>
              <p:cNvSpPr>
                <a:spLocks/>
              </p:cNvSpPr>
              <p:nvPr/>
            </p:nvSpPr>
            <p:spPr bwMode="auto">
              <a:xfrm>
                <a:off x="2331" y="3513"/>
                <a:ext cx="38" cy="215"/>
              </a:xfrm>
              <a:custGeom>
                <a:avLst/>
                <a:gdLst>
                  <a:gd name="T0" fmla="*/ 7 w 38"/>
                  <a:gd name="T1" fmla="*/ 0 h 215"/>
                  <a:gd name="T2" fmla="*/ 7 w 38"/>
                  <a:gd name="T3" fmla="*/ 32 h 215"/>
                  <a:gd name="T4" fmla="*/ 7 w 38"/>
                  <a:gd name="T5" fmla="*/ 71 h 215"/>
                  <a:gd name="T6" fmla="*/ 7 w 38"/>
                  <a:gd name="T7" fmla="*/ 103 h 215"/>
                  <a:gd name="T8" fmla="*/ 0 w 38"/>
                  <a:gd name="T9" fmla="*/ 103 h 215"/>
                  <a:gd name="T10" fmla="*/ 0 w 38"/>
                  <a:gd name="T11" fmla="*/ 143 h 215"/>
                  <a:gd name="T12" fmla="*/ 0 w 38"/>
                  <a:gd name="T13" fmla="*/ 214 h 215"/>
                  <a:gd name="T14" fmla="*/ 22 w 38"/>
                  <a:gd name="T15" fmla="*/ 214 h 215"/>
                  <a:gd name="T16" fmla="*/ 37 w 38"/>
                  <a:gd name="T17" fmla="*/ 143 h 215"/>
                  <a:gd name="T18" fmla="*/ 37 w 38"/>
                  <a:gd name="T19" fmla="*/ 103 h 215"/>
                  <a:gd name="T20" fmla="*/ 30 w 38"/>
                  <a:gd name="T21" fmla="*/ 103 h 215"/>
                  <a:gd name="T22" fmla="*/ 30 w 38"/>
                  <a:gd name="T23" fmla="*/ 71 h 215"/>
                  <a:gd name="T24" fmla="*/ 30 w 38"/>
                  <a:gd name="T25" fmla="*/ 32 h 215"/>
                  <a:gd name="T26" fmla="*/ 30 w 38"/>
                  <a:gd name="T27" fmla="*/ 0 h 215"/>
                  <a:gd name="T28" fmla="*/ 7 w 38"/>
                  <a:gd name="T2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15">
                    <a:moveTo>
                      <a:pt x="7" y="0"/>
                    </a:moveTo>
                    <a:lnTo>
                      <a:pt x="7" y="32"/>
                    </a:lnTo>
                    <a:lnTo>
                      <a:pt x="7" y="71"/>
                    </a:lnTo>
                    <a:lnTo>
                      <a:pt x="7" y="103"/>
                    </a:lnTo>
                    <a:lnTo>
                      <a:pt x="0" y="103"/>
                    </a:lnTo>
                    <a:lnTo>
                      <a:pt x="0" y="143"/>
                    </a:lnTo>
                    <a:lnTo>
                      <a:pt x="0" y="214"/>
                    </a:lnTo>
                    <a:lnTo>
                      <a:pt x="22" y="214"/>
                    </a:lnTo>
                    <a:lnTo>
                      <a:pt x="37" y="143"/>
                    </a:lnTo>
                    <a:lnTo>
                      <a:pt x="37" y="103"/>
                    </a:lnTo>
                    <a:lnTo>
                      <a:pt x="30" y="103"/>
                    </a:lnTo>
                    <a:lnTo>
                      <a:pt x="30" y="71"/>
                    </a:lnTo>
                    <a:lnTo>
                      <a:pt x="30" y="32"/>
                    </a:lnTo>
                    <a:lnTo>
                      <a:pt x="30" y="0"/>
                    </a:lnTo>
                    <a:lnTo>
                      <a:pt x="7"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71" name="Freeform 347"/>
              <p:cNvSpPr>
                <a:spLocks/>
              </p:cNvSpPr>
              <p:nvPr/>
            </p:nvSpPr>
            <p:spPr bwMode="auto">
              <a:xfrm>
                <a:off x="2391" y="3513"/>
                <a:ext cx="38" cy="215"/>
              </a:xfrm>
              <a:custGeom>
                <a:avLst/>
                <a:gdLst>
                  <a:gd name="T0" fmla="*/ 7 w 38"/>
                  <a:gd name="T1" fmla="*/ 0 h 215"/>
                  <a:gd name="T2" fmla="*/ 7 w 38"/>
                  <a:gd name="T3" fmla="*/ 32 h 215"/>
                  <a:gd name="T4" fmla="*/ 7 w 38"/>
                  <a:gd name="T5" fmla="*/ 71 h 215"/>
                  <a:gd name="T6" fmla="*/ 0 w 38"/>
                  <a:gd name="T7" fmla="*/ 71 h 215"/>
                  <a:gd name="T8" fmla="*/ 0 w 38"/>
                  <a:gd name="T9" fmla="*/ 103 h 215"/>
                  <a:gd name="T10" fmla="*/ 0 w 38"/>
                  <a:gd name="T11" fmla="*/ 143 h 215"/>
                  <a:gd name="T12" fmla="*/ 0 w 38"/>
                  <a:gd name="T13" fmla="*/ 214 h 215"/>
                  <a:gd name="T14" fmla="*/ 37 w 38"/>
                  <a:gd name="T15" fmla="*/ 214 h 215"/>
                  <a:gd name="T16" fmla="*/ 37 w 38"/>
                  <a:gd name="T17" fmla="*/ 143 h 215"/>
                  <a:gd name="T18" fmla="*/ 37 w 38"/>
                  <a:gd name="T19" fmla="*/ 103 h 215"/>
                  <a:gd name="T20" fmla="*/ 30 w 38"/>
                  <a:gd name="T21" fmla="*/ 103 h 215"/>
                  <a:gd name="T22" fmla="*/ 30 w 38"/>
                  <a:gd name="T23" fmla="*/ 71 h 215"/>
                  <a:gd name="T24" fmla="*/ 30 w 38"/>
                  <a:gd name="T25" fmla="*/ 32 h 215"/>
                  <a:gd name="T26" fmla="*/ 30 w 38"/>
                  <a:gd name="T27" fmla="*/ 0 h 215"/>
                  <a:gd name="T28" fmla="*/ 7 w 38"/>
                  <a:gd name="T2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15">
                    <a:moveTo>
                      <a:pt x="7" y="0"/>
                    </a:moveTo>
                    <a:lnTo>
                      <a:pt x="7" y="32"/>
                    </a:lnTo>
                    <a:lnTo>
                      <a:pt x="7" y="71"/>
                    </a:lnTo>
                    <a:lnTo>
                      <a:pt x="0" y="71"/>
                    </a:lnTo>
                    <a:lnTo>
                      <a:pt x="0" y="103"/>
                    </a:lnTo>
                    <a:lnTo>
                      <a:pt x="0" y="143"/>
                    </a:lnTo>
                    <a:lnTo>
                      <a:pt x="0" y="214"/>
                    </a:lnTo>
                    <a:lnTo>
                      <a:pt x="37" y="214"/>
                    </a:lnTo>
                    <a:lnTo>
                      <a:pt x="37" y="143"/>
                    </a:lnTo>
                    <a:lnTo>
                      <a:pt x="37" y="103"/>
                    </a:lnTo>
                    <a:lnTo>
                      <a:pt x="30" y="103"/>
                    </a:lnTo>
                    <a:lnTo>
                      <a:pt x="30" y="71"/>
                    </a:lnTo>
                    <a:lnTo>
                      <a:pt x="30" y="32"/>
                    </a:lnTo>
                    <a:lnTo>
                      <a:pt x="30" y="0"/>
                    </a:lnTo>
                    <a:lnTo>
                      <a:pt x="7"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72" name="Freeform 348"/>
              <p:cNvSpPr>
                <a:spLocks/>
              </p:cNvSpPr>
              <p:nvPr/>
            </p:nvSpPr>
            <p:spPr bwMode="auto">
              <a:xfrm>
                <a:off x="2450" y="3688"/>
                <a:ext cx="31" cy="17"/>
              </a:xfrm>
              <a:custGeom>
                <a:avLst/>
                <a:gdLst>
                  <a:gd name="T0" fmla="*/ 0 w 31"/>
                  <a:gd name="T1" fmla="*/ 0 h 17"/>
                  <a:gd name="T2" fmla="*/ 0 w 31"/>
                  <a:gd name="T3" fmla="*/ 16 h 17"/>
                  <a:gd name="T4" fmla="*/ 30 w 31"/>
                  <a:gd name="T5" fmla="*/ 16 h 17"/>
                  <a:gd name="T6" fmla="*/ 30 w 31"/>
                  <a:gd name="T7" fmla="*/ 0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0" y="16"/>
                    </a:lnTo>
                    <a:lnTo>
                      <a:pt x="30" y="16"/>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73" name="Freeform 349"/>
              <p:cNvSpPr>
                <a:spLocks/>
              </p:cNvSpPr>
              <p:nvPr/>
            </p:nvSpPr>
            <p:spPr bwMode="auto">
              <a:xfrm>
                <a:off x="2443" y="3695"/>
                <a:ext cx="46" cy="33"/>
              </a:xfrm>
              <a:custGeom>
                <a:avLst/>
                <a:gdLst>
                  <a:gd name="T0" fmla="*/ 0 w 46"/>
                  <a:gd name="T1" fmla="*/ 0 h 33"/>
                  <a:gd name="T2" fmla="*/ 0 w 46"/>
                  <a:gd name="T3" fmla="*/ 32 h 33"/>
                  <a:gd name="T4" fmla="*/ 45 w 46"/>
                  <a:gd name="T5" fmla="*/ 32 h 33"/>
                  <a:gd name="T6" fmla="*/ 45 w 46"/>
                  <a:gd name="T7" fmla="*/ 0 h 33"/>
                  <a:gd name="T8" fmla="*/ 0 w 46"/>
                  <a:gd name="T9" fmla="*/ 0 h 33"/>
                </a:gdLst>
                <a:ahLst/>
                <a:cxnLst>
                  <a:cxn ang="0">
                    <a:pos x="T0" y="T1"/>
                  </a:cxn>
                  <a:cxn ang="0">
                    <a:pos x="T2" y="T3"/>
                  </a:cxn>
                  <a:cxn ang="0">
                    <a:pos x="T4" y="T5"/>
                  </a:cxn>
                  <a:cxn ang="0">
                    <a:pos x="T6" y="T7"/>
                  </a:cxn>
                  <a:cxn ang="0">
                    <a:pos x="T8" y="T9"/>
                  </a:cxn>
                </a:cxnLst>
                <a:rect l="0" t="0" r="r" b="b"/>
                <a:pathLst>
                  <a:path w="46" h="33">
                    <a:moveTo>
                      <a:pt x="0" y="0"/>
                    </a:moveTo>
                    <a:lnTo>
                      <a:pt x="0" y="32"/>
                    </a:lnTo>
                    <a:lnTo>
                      <a:pt x="45" y="32"/>
                    </a:lnTo>
                    <a:lnTo>
                      <a:pt x="4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74" name="Freeform 350"/>
              <p:cNvSpPr>
                <a:spLocks/>
              </p:cNvSpPr>
              <p:nvPr/>
            </p:nvSpPr>
            <p:spPr bwMode="auto">
              <a:xfrm>
                <a:off x="2406" y="3735"/>
                <a:ext cx="150" cy="41"/>
              </a:xfrm>
              <a:custGeom>
                <a:avLst/>
                <a:gdLst>
                  <a:gd name="T0" fmla="*/ 0 w 150"/>
                  <a:gd name="T1" fmla="*/ 0 h 41"/>
                  <a:gd name="T2" fmla="*/ 0 w 150"/>
                  <a:gd name="T3" fmla="*/ 40 h 41"/>
                  <a:gd name="T4" fmla="*/ 149 w 150"/>
                  <a:gd name="T5" fmla="*/ 40 h 41"/>
                  <a:gd name="T6" fmla="*/ 149 w 150"/>
                  <a:gd name="T7" fmla="*/ 0 h 41"/>
                  <a:gd name="T8" fmla="*/ 0 w 150"/>
                  <a:gd name="T9" fmla="*/ 0 h 41"/>
                </a:gdLst>
                <a:ahLst/>
                <a:cxnLst>
                  <a:cxn ang="0">
                    <a:pos x="T0" y="T1"/>
                  </a:cxn>
                  <a:cxn ang="0">
                    <a:pos x="T2" y="T3"/>
                  </a:cxn>
                  <a:cxn ang="0">
                    <a:pos x="T4" y="T5"/>
                  </a:cxn>
                  <a:cxn ang="0">
                    <a:pos x="T6" y="T7"/>
                  </a:cxn>
                  <a:cxn ang="0">
                    <a:pos x="T8" y="T9"/>
                  </a:cxn>
                </a:cxnLst>
                <a:rect l="0" t="0" r="r" b="b"/>
                <a:pathLst>
                  <a:path w="150" h="41">
                    <a:moveTo>
                      <a:pt x="0" y="0"/>
                    </a:moveTo>
                    <a:lnTo>
                      <a:pt x="0" y="40"/>
                    </a:lnTo>
                    <a:lnTo>
                      <a:pt x="149" y="40"/>
                    </a:lnTo>
                    <a:lnTo>
                      <a:pt x="149"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75" name="Freeform 351"/>
              <p:cNvSpPr>
                <a:spLocks/>
              </p:cNvSpPr>
              <p:nvPr/>
            </p:nvSpPr>
            <p:spPr bwMode="auto">
              <a:xfrm>
                <a:off x="2406" y="3727"/>
                <a:ext cx="150" cy="17"/>
              </a:xfrm>
              <a:custGeom>
                <a:avLst/>
                <a:gdLst>
                  <a:gd name="T0" fmla="*/ 0 w 150"/>
                  <a:gd name="T1" fmla="*/ 0 h 17"/>
                  <a:gd name="T2" fmla="*/ 0 w 150"/>
                  <a:gd name="T3" fmla="*/ 16 h 17"/>
                  <a:gd name="T4" fmla="*/ 149 w 150"/>
                  <a:gd name="T5" fmla="*/ 16 h 17"/>
                  <a:gd name="T6" fmla="*/ 149 w 150"/>
                  <a:gd name="T7" fmla="*/ 0 h 17"/>
                  <a:gd name="T8" fmla="*/ 0 w 150"/>
                  <a:gd name="T9" fmla="*/ 0 h 17"/>
                </a:gdLst>
                <a:ahLst/>
                <a:cxnLst>
                  <a:cxn ang="0">
                    <a:pos x="T0" y="T1"/>
                  </a:cxn>
                  <a:cxn ang="0">
                    <a:pos x="T2" y="T3"/>
                  </a:cxn>
                  <a:cxn ang="0">
                    <a:pos x="T4" y="T5"/>
                  </a:cxn>
                  <a:cxn ang="0">
                    <a:pos x="T6" y="T7"/>
                  </a:cxn>
                  <a:cxn ang="0">
                    <a:pos x="T8" y="T9"/>
                  </a:cxn>
                </a:cxnLst>
                <a:rect l="0" t="0" r="r" b="b"/>
                <a:pathLst>
                  <a:path w="150" h="17">
                    <a:moveTo>
                      <a:pt x="0" y="0"/>
                    </a:moveTo>
                    <a:lnTo>
                      <a:pt x="0" y="16"/>
                    </a:lnTo>
                    <a:lnTo>
                      <a:pt x="149" y="16"/>
                    </a:lnTo>
                    <a:lnTo>
                      <a:pt x="149"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76" name="Freeform 352"/>
              <p:cNvSpPr>
                <a:spLocks/>
              </p:cNvSpPr>
              <p:nvPr/>
            </p:nvSpPr>
            <p:spPr bwMode="auto">
              <a:xfrm>
                <a:off x="2421" y="3743"/>
                <a:ext cx="30" cy="25"/>
              </a:xfrm>
              <a:custGeom>
                <a:avLst/>
                <a:gdLst>
                  <a:gd name="T0" fmla="*/ 0 w 30"/>
                  <a:gd name="T1" fmla="*/ 0 h 25"/>
                  <a:gd name="T2" fmla="*/ 0 w 30"/>
                  <a:gd name="T3" fmla="*/ 24 h 25"/>
                  <a:gd name="T4" fmla="*/ 29 w 30"/>
                  <a:gd name="T5" fmla="*/ 24 h 25"/>
                  <a:gd name="T6" fmla="*/ 29 w 30"/>
                  <a:gd name="T7" fmla="*/ 0 h 25"/>
                  <a:gd name="T8" fmla="*/ 0 w 30"/>
                  <a:gd name="T9" fmla="*/ 0 h 25"/>
                </a:gdLst>
                <a:ahLst/>
                <a:cxnLst>
                  <a:cxn ang="0">
                    <a:pos x="T0" y="T1"/>
                  </a:cxn>
                  <a:cxn ang="0">
                    <a:pos x="T2" y="T3"/>
                  </a:cxn>
                  <a:cxn ang="0">
                    <a:pos x="T4" y="T5"/>
                  </a:cxn>
                  <a:cxn ang="0">
                    <a:pos x="T6" y="T7"/>
                  </a:cxn>
                  <a:cxn ang="0">
                    <a:pos x="T8" y="T9"/>
                  </a:cxn>
                </a:cxnLst>
                <a:rect l="0" t="0" r="r" b="b"/>
                <a:pathLst>
                  <a:path w="30" h="25">
                    <a:moveTo>
                      <a:pt x="0" y="0"/>
                    </a:moveTo>
                    <a:lnTo>
                      <a:pt x="0" y="24"/>
                    </a:lnTo>
                    <a:lnTo>
                      <a:pt x="29" y="24"/>
                    </a:lnTo>
                    <a:lnTo>
                      <a:pt x="29"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77" name="Freeform 353"/>
              <p:cNvSpPr>
                <a:spLocks/>
              </p:cNvSpPr>
              <p:nvPr/>
            </p:nvSpPr>
            <p:spPr bwMode="auto">
              <a:xfrm>
                <a:off x="2510" y="3743"/>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78" name="Freeform 354"/>
              <p:cNvSpPr>
                <a:spLocks/>
              </p:cNvSpPr>
              <p:nvPr/>
            </p:nvSpPr>
            <p:spPr bwMode="auto">
              <a:xfrm>
                <a:off x="2465" y="3743"/>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79" name="Freeform 355"/>
              <p:cNvSpPr>
                <a:spLocks/>
              </p:cNvSpPr>
              <p:nvPr/>
            </p:nvSpPr>
            <p:spPr bwMode="auto">
              <a:xfrm>
                <a:off x="1778" y="3711"/>
                <a:ext cx="53" cy="17"/>
              </a:xfrm>
              <a:custGeom>
                <a:avLst/>
                <a:gdLst>
                  <a:gd name="T0" fmla="*/ 0 w 53"/>
                  <a:gd name="T1" fmla="*/ 0 h 17"/>
                  <a:gd name="T2" fmla="*/ 0 w 53"/>
                  <a:gd name="T3" fmla="*/ 16 h 17"/>
                  <a:gd name="T4" fmla="*/ 52 w 53"/>
                  <a:gd name="T5" fmla="*/ 16 h 17"/>
                  <a:gd name="T6" fmla="*/ 52 w 53"/>
                  <a:gd name="T7" fmla="*/ 0 h 17"/>
                  <a:gd name="T8" fmla="*/ 0 w 53"/>
                  <a:gd name="T9" fmla="*/ 0 h 17"/>
                </a:gdLst>
                <a:ahLst/>
                <a:cxnLst>
                  <a:cxn ang="0">
                    <a:pos x="T0" y="T1"/>
                  </a:cxn>
                  <a:cxn ang="0">
                    <a:pos x="T2" y="T3"/>
                  </a:cxn>
                  <a:cxn ang="0">
                    <a:pos x="T4" y="T5"/>
                  </a:cxn>
                  <a:cxn ang="0">
                    <a:pos x="T6" y="T7"/>
                  </a:cxn>
                  <a:cxn ang="0">
                    <a:pos x="T8" y="T9"/>
                  </a:cxn>
                </a:cxnLst>
                <a:rect l="0" t="0" r="r" b="b"/>
                <a:pathLst>
                  <a:path w="53" h="17">
                    <a:moveTo>
                      <a:pt x="0" y="0"/>
                    </a:moveTo>
                    <a:lnTo>
                      <a:pt x="0" y="16"/>
                    </a:lnTo>
                    <a:lnTo>
                      <a:pt x="52" y="16"/>
                    </a:lnTo>
                    <a:lnTo>
                      <a:pt x="5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80" name="Freeform 356"/>
              <p:cNvSpPr>
                <a:spLocks/>
              </p:cNvSpPr>
              <p:nvPr/>
            </p:nvSpPr>
            <p:spPr bwMode="auto">
              <a:xfrm>
                <a:off x="1696" y="3735"/>
                <a:ext cx="143" cy="41"/>
              </a:xfrm>
              <a:custGeom>
                <a:avLst/>
                <a:gdLst>
                  <a:gd name="T0" fmla="*/ 0 w 143"/>
                  <a:gd name="T1" fmla="*/ 0 h 41"/>
                  <a:gd name="T2" fmla="*/ 0 w 143"/>
                  <a:gd name="T3" fmla="*/ 40 h 41"/>
                  <a:gd name="T4" fmla="*/ 142 w 143"/>
                  <a:gd name="T5" fmla="*/ 40 h 41"/>
                  <a:gd name="T6" fmla="*/ 142 w 143"/>
                  <a:gd name="T7" fmla="*/ 0 h 41"/>
                  <a:gd name="T8" fmla="*/ 0 w 143"/>
                  <a:gd name="T9" fmla="*/ 0 h 41"/>
                </a:gdLst>
                <a:ahLst/>
                <a:cxnLst>
                  <a:cxn ang="0">
                    <a:pos x="T0" y="T1"/>
                  </a:cxn>
                  <a:cxn ang="0">
                    <a:pos x="T2" y="T3"/>
                  </a:cxn>
                  <a:cxn ang="0">
                    <a:pos x="T4" y="T5"/>
                  </a:cxn>
                  <a:cxn ang="0">
                    <a:pos x="T6" y="T7"/>
                  </a:cxn>
                  <a:cxn ang="0">
                    <a:pos x="T8" y="T9"/>
                  </a:cxn>
                </a:cxnLst>
                <a:rect l="0" t="0" r="r" b="b"/>
                <a:pathLst>
                  <a:path w="143" h="41">
                    <a:moveTo>
                      <a:pt x="0" y="0"/>
                    </a:moveTo>
                    <a:lnTo>
                      <a:pt x="0" y="40"/>
                    </a:lnTo>
                    <a:lnTo>
                      <a:pt x="142" y="40"/>
                    </a:lnTo>
                    <a:lnTo>
                      <a:pt x="1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81" name="Freeform 357"/>
              <p:cNvSpPr>
                <a:spLocks/>
              </p:cNvSpPr>
              <p:nvPr/>
            </p:nvSpPr>
            <p:spPr bwMode="auto">
              <a:xfrm>
                <a:off x="1688" y="3727"/>
                <a:ext cx="158" cy="17"/>
              </a:xfrm>
              <a:custGeom>
                <a:avLst/>
                <a:gdLst>
                  <a:gd name="T0" fmla="*/ 0 w 158"/>
                  <a:gd name="T1" fmla="*/ 0 h 17"/>
                  <a:gd name="T2" fmla="*/ 0 w 158"/>
                  <a:gd name="T3" fmla="*/ 16 h 17"/>
                  <a:gd name="T4" fmla="*/ 157 w 158"/>
                  <a:gd name="T5" fmla="*/ 16 h 17"/>
                  <a:gd name="T6" fmla="*/ 157 w 158"/>
                  <a:gd name="T7" fmla="*/ 0 h 17"/>
                  <a:gd name="T8" fmla="*/ 0 w 158"/>
                  <a:gd name="T9" fmla="*/ 0 h 17"/>
                </a:gdLst>
                <a:ahLst/>
                <a:cxnLst>
                  <a:cxn ang="0">
                    <a:pos x="T0" y="T1"/>
                  </a:cxn>
                  <a:cxn ang="0">
                    <a:pos x="T2" y="T3"/>
                  </a:cxn>
                  <a:cxn ang="0">
                    <a:pos x="T4" y="T5"/>
                  </a:cxn>
                  <a:cxn ang="0">
                    <a:pos x="T6" y="T7"/>
                  </a:cxn>
                  <a:cxn ang="0">
                    <a:pos x="T8" y="T9"/>
                  </a:cxn>
                </a:cxnLst>
                <a:rect l="0" t="0" r="r" b="b"/>
                <a:pathLst>
                  <a:path w="158" h="17">
                    <a:moveTo>
                      <a:pt x="0" y="0"/>
                    </a:moveTo>
                    <a:lnTo>
                      <a:pt x="0" y="16"/>
                    </a:lnTo>
                    <a:lnTo>
                      <a:pt x="157" y="16"/>
                    </a:lnTo>
                    <a:lnTo>
                      <a:pt x="15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82" name="Freeform 358"/>
              <p:cNvSpPr>
                <a:spLocks/>
              </p:cNvSpPr>
              <p:nvPr/>
            </p:nvSpPr>
            <p:spPr bwMode="auto">
              <a:xfrm>
                <a:off x="1793" y="3743"/>
                <a:ext cx="38" cy="25"/>
              </a:xfrm>
              <a:custGeom>
                <a:avLst/>
                <a:gdLst>
                  <a:gd name="T0" fmla="*/ 0 w 38"/>
                  <a:gd name="T1" fmla="*/ 0 h 25"/>
                  <a:gd name="T2" fmla="*/ 0 w 38"/>
                  <a:gd name="T3" fmla="*/ 24 h 25"/>
                  <a:gd name="T4" fmla="*/ 37 w 38"/>
                  <a:gd name="T5" fmla="*/ 24 h 25"/>
                  <a:gd name="T6" fmla="*/ 37 w 38"/>
                  <a:gd name="T7" fmla="*/ 0 h 25"/>
                  <a:gd name="T8" fmla="*/ 0 w 38"/>
                  <a:gd name="T9" fmla="*/ 0 h 25"/>
                </a:gdLst>
                <a:ahLst/>
                <a:cxnLst>
                  <a:cxn ang="0">
                    <a:pos x="T0" y="T1"/>
                  </a:cxn>
                  <a:cxn ang="0">
                    <a:pos x="T2" y="T3"/>
                  </a:cxn>
                  <a:cxn ang="0">
                    <a:pos x="T4" y="T5"/>
                  </a:cxn>
                  <a:cxn ang="0">
                    <a:pos x="T6" y="T7"/>
                  </a:cxn>
                  <a:cxn ang="0">
                    <a:pos x="T8" y="T9"/>
                  </a:cxn>
                </a:cxnLst>
                <a:rect l="0" t="0" r="r" b="b"/>
                <a:pathLst>
                  <a:path w="38" h="25">
                    <a:moveTo>
                      <a:pt x="0" y="0"/>
                    </a:moveTo>
                    <a:lnTo>
                      <a:pt x="0" y="24"/>
                    </a:lnTo>
                    <a:lnTo>
                      <a:pt x="37" y="24"/>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83" name="Freeform 359"/>
              <p:cNvSpPr>
                <a:spLocks/>
              </p:cNvSpPr>
              <p:nvPr/>
            </p:nvSpPr>
            <p:spPr bwMode="auto">
              <a:xfrm>
                <a:off x="1703" y="3743"/>
                <a:ext cx="38" cy="25"/>
              </a:xfrm>
              <a:custGeom>
                <a:avLst/>
                <a:gdLst>
                  <a:gd name="T0" fmla="*/ 0 w 38"/>
                  <a:gd name="T1" fmla="*/ 0 h 25"/>
                  <a:gd name="T2" fmla="*/ 0 w 38"/>
                  <a:gd name="T3" fmla="*/ 24 h 25"/>
                  <a:gd name="T4" fmla="*/ 37 w 38"/>
                  <a:gd name="T5" fmla="*/ 24 h 25"/>
                  <a:gd name="T6" fmla="*/ 37 w 38"/>
                  <a:gd name="T7" fmla="*/ 0 h 25"/>
                  <a:gd name="T8" fmla="*/ 0 w 38"/>
                  <a:gd name="T9" fmla="*/ 0 h 25"/>
                </a:gdLst>
                <a:ahLst/>
                <a:cxnLst>
                  <a:cxn ang="0">
                    <a:pos x="T0" y="T1"/>
                  </a:cxn>
                  <a:cxn ang="0">
                    <a:pos x="T2" y="T3"/>
                  </a:cxn>
                  <a:cxn ang="0">
                    <a:pos x="T4" y="T5"/>
                  </a:cxn>
                  <a:cxn ang="0">
                    <a:pos x="T6" y="T7"/>
                  </a:cxn>
                  <a:cxn ang="0">
                    <a:pos x="T8" y="T9"/>
                  </a:cxn>
                </a:cxnLst>
                <a:rect l="0" t="0" r="r" b="b"/>
                <a:pathLst>
                  <a:path w="38" h="25">
                    <a:moveTo>
                      <a:pt x="0" y="0"/>
                    </a:moveTo>
                    <a:lnTo>
                      <a:pt x="0" y="24"/>
                    </a:lnTo>
                    <a:lnTo>
                      <a:pt x="37" y="24"/>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84" name="Freeform 360"/>
              <p:cNvSpPr>
                <a:spLocks/>
              </p:cNvSpPr>
              <p:nvPr/>
            </p:nvSpPr>
            <p:spPr bwMode="auto">
              <a:xfrm>
                <a:off x="1748" y="3743"/>
                <a:ext cx="38" cy="25"/>
              </a:xfrm>
              <a:custGeom>
                <a:avLst/>
                <a:gdLst>
                  <a:gd name="T0" fmla="*/ 0 w 38"/>
                  <a:gd name="T1" fmla="*/ 0 h 25"/>
                  <a:gd name="T2" fmla="*/ 0 w 38"/>
                  <a:gd name="T3" fmla="*/ 24 h 25"/>
                  <a:gd name="T4" fmla="*/ 37 w 38"/>
                  <a:gd name="T5" fmla="*/ 24 h 25"/>
                  <a:gd name="T6" fmla="*/ 37 w 38"/>
                  <a:gd name="T7" fmla="*/ 0 h 25"/>
                  <a:gd name="T8" fmla="*/ 0 w 38"/>
                  <a:gd name="T9" fmla="*/ 0 h 25"/>
                </a:gdLst>
                <a:ahLst/>
                <a:cxnLst>
                  <a:cxn ang="0">
                    <a:pos x="T0" y="T1"/>
                  </a:cxn>
                  <a:cxn ang="0">
                    <a:pos x="T2" y="T3"/>
                  </a:cxn>
                  <a:cxn ang="0">
                    <a:pos x="T4" y="T5"/>
                  </a:cxn>
                  <a:cxn ang="0">
                    <a:pos x="T6" y="T7"/>
                  </a:cxn>
                  <a:cxn ang="0">
                    <a:pos x="T8" y="T9"/>
                  </a:cxn>
                </a:cxnLst>
                <a:rect l="0" t="0" r="r" b="b"/>
                <a:pathLst>
                  <a:path w="38" h="25">
                    <a:moveTo>
                      <a:pt x="0" y="0"/>
                    </a:moveTo>
                    <a:lnTo>
                      <a:pt x="0" y="24"/>
                    </a:lnTo>
                    <a:lnTo>
                      <a:pt x="37" y="24"/>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85" name="Freeform 361"/>
              <p:cNvSpPr>
                <a:spLocks/>
              </p:cNvSpPr>
              <p:nvPr/>
            </p:nvSpPr>
            <p:spPr bwMode="auto">
              <a:xfrm>
                <a:off x="1830" y="3656"/>
                <a:ext cx="584" cy="128"/>
              </a:xfrm>
              <a:custGeom>
                <a:avLst/>
                <a:gdLst>
                  <a:gd name="T0" fmla="*/ 0 w 584"/>
                  <a:gd name="T1" fmla="*/ 0 h 128"/>
                  <a:gd name="T2" fmla="*/ 0 w 584"/>
                  <a:gd name="T3" fmla="*/ 127 h 128"/>
                  <a:gd name="T4" fmla="*/ 583 w 584"/>
                  <a:gd name="T5" fmla="*/ 127 h 128"/>
                  <a:gd name="T6" fmla="*/ 583 w 584"/>
                  <a:gd name="T7" fmla="*/ 0 h 128"/>
                  <a:gd name="T8" fmla="*/ 0 w 584"/>
                  <a:gd name="T9" fmla="*/ 0 h 128"/>
                </a:gdLst>
                <a:ahLst/>
                <a:cxnLst>
                  <a:cxn ang="0">
                    <a:pos x="T0" y="T1"/>
                  </a:cxn>
                  <a:cxn ang="0">
                    <a:pos x="T2" y="T3"/>
                  </a:cxn>
                  <a:cxn ang="0">
                    <a:pos x="T4" y="T5"/>
                  </a:cxn>
                  <a:cxn ang="0">
                    <a:pos x="T6" y="T7"/>
                  </a:cxn>
                  <a:cxn ang="0">
                    <a:pos x="T8" y="T9"/>
                  </a:cxn>
                </a:cxnLst>
                <a:rect l="0" t="0" r="r" b="b"/>
                <a:pathLst>
                  <a:path w="584" h="128">
                    <a:moveTo>
                      <a:pt x="0" y="0"/>
                    </a:moveTo>
                    <a:lnTo>
                      <a:pt x="0" y="127"/>
                    </a:lnTo>
                    <a:lnTo>
                      <a:pt x="583" y="127"/>
                    </a:lnTo>
                    <a:lnTo>
                      <a:pt x="58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86" name="Freeform 362"/>
              <p:cNvSpPr>
                <a:spLocks/>
              </p:cNvSpPr>
              <p:nvPr/>
            </p:nvSpPr>
            <p:spPr bwMode="auto">
              <a:xfrm>
                <a:off x="1980" y="3632"/>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87" name="Freeform 363"/>
              <p:cNvSpPr>
                <a:spLocks/>
              </p:cNvSpPr>
              <p:nvPr/>
            </p:nvSpPr>
            <p:spPr bwMode="auto">
              <a:xfrm>
                <a:off x="2077" y="3632"/>
                <a:ext cx="61" cy="17"/>
              </a:xfrm>
              <a:custGeom>
                <a:avLst/>
                <a:gdLst>
                  <a:gd name="T0" fmla="*/ 0 w 61"/>
                  <a:gd name="T1" fmla="*/ 0 h 17"/>
                  <a:gd name="T2" fmla="*/ 0 w 61"/>
                  <a:gd name="T3" fmla="*/ 16 h 17"/>
                  <a:gd name="T4" fmla="*/ 60 w 61"/>
                  <a:gd name="T5" fmla="*/ 16 h 17"/>
                  <a:gd name="T6" fmla="*/ 60 w 61"/>
                  <a:gd name="T7" fmla="*/ 0 h 17"/>
                  <a:gd name="T8" fmla="*/ 0 w 61"/>
                  <a:gd name="T9" fmla="*/ 0 h 17"/>
                </a:gdLst>
                <a:ahLst/>
                <a:cxnLst>
                  <a:cxn ang="0">
                    <a:pos x="T0" y="T1"/>
                  </a:cxn>
                  <a:cxn ang="0">
                    <a:pos x="T2" y="T3"/>
                  </a:cxn>
                  <a:cxn ang="0">
                    <a:pos x="T4" y="T5"/>
                  </a:cxn>
                  <a:cxn ang="0">
                    <a:pos x="T6" y="T7"/>
                  </a:cxn>
                  <a:cxn ang="0">
                    <a:pos x="T8" y="T9"/>
                  </a:cxn>
                </a:cxnLst>
                <a:rect l="0" t="0" r="r" b="b"/>
                <a:pathLst>
                  <a:path w="61" h="17">
                    <a:moveTo>
                      <a:pt x="0" y="0"/>
                    </a:moveTo>
                    <a:lnTo>
                      <a:pt x="0" y="16"/>
                    </a:lnTo>
                    <a:lnTo>
                      <a:pt x="60" y="16"/>
                    </a:lnTo>
                    <a:lnTo>
                      <a:pt x="6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88" name="Freeform 364"/>
              <p:cNvSpPr>
                <a:spLocks/>
              </p:cNvSpPr>
              <p:nvPr/>
            </p:nvSpPr>
            <p:spPr bwMode="auto">
              <a:xfrm>
                <a:off x="1823" y="3648"/>
                <a:ext cx="599" cy="17"/>
              </a:xfrm>
              <a:custGeom>
                <a:avLst/>
                <a:gdLst>
                  <a:gd name="T0" fmla="*/ 0 w 599"/>
                  <a:gd name="T1" fmla="*/ 0 h 17"/>
                  <a:gd name="T2" fmla="*/ 0 w 599"/>
                  <a:gd name="T3" fmla="*/ 16 h 17"/>
                  <a:gd name="T4" fmla="*/ 598 w 599"/>
                  <a:gd name="T5" fmla="*/ 16 h 17"/>
                  <a:gd name="T6" fmla="*/ 598 w 599"/>
                  <a:gd name="T7" fmla="*/ 0 h 17"/>
                  <a:gd name="T8" fmla="*/ 0 w 599"/>
                  <a:gd name="T9" fmla="*/ 0 h 17"/>
                </a:gdLst>
                <a:ahLst/>
                <a:cxnLst>
                  <a:cxn ang="0">
                    <a:pos x="T0" y="T1"/>
                  </a:cxn>
                  <a:cxn ang="0">
                    <a:pos x="T2" y="T3"/>
                  </a:cxn>
                  <a:cxn ang="0">
                    <a:pos x="T4" y="T5"/>
                  </a:cxn>
                  <a:cxn ang="0">
                    <a:pos x="T6" y="T7"/>
                  </a:cxn>
                  <a:cxn ang="0">
                    <a:pos x="T8" y="T9"/>
                  </a:cxn>
                </a:cxnLst>
                <a:rect l="0" t="0" r="r" b="b"/>
                <a:pathLst>
                  <a:path w="599" h="17">
                    <a:moveTo>
                      <a:pt x="0" y="0"/>
                    </a:moveTo>
                    <a:lnTo>
                      <a:pt x="0" y="16"/>
                    </a:lnTo>
                    <a:lnTo>
                      <a:pt x="598" y="16"/>
                    </a:lnTo>
                    <a:lnTo>
                      <a:pt x="59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89" name="Freeform 365"/>
              <p:cNvSpPr>
                <a:spLocks/>
              </p:cNvSpPr>
              <p:nvPr/>
            </p:nvSpPr>
            <p:spPr bwMode="auto">
              <a:xfrm>
                <a:off x="1830" y="3719"/>
                <a:ext cx="584" cy="17"/>
              </a:xfrm>
              <a:custGeom>
                <a:avLst/>
                <a:gdLst>
                  <a:gd name="T0" fmla="*/ 0 w 584"/>
                  <a:gd name="T1" fmla="*/ 0 h 17"/>
                  <a:gd name="T2" fmla="*/ 0 w 584"/>
                  <a:gd name="T3" fmla="*/ 16 h 17"/>
                  <a:gd name="T4" fmla="*/ 583 w 584"/>
                  <a:gd name="T5" fmla="*/ 16 h 17"/>
                  <a:gd name="T6" fmla="*/ 583 w 584"/>
                  <a:gd name="T7" fmla="*/ 0 h 17"/>
                  <a:gd name="T8" fmla="*/ 0 w 584"/>
                  <a:gd name="T9" fmla="*/ 0 h 17"/>
                </a:gdLst>
                <a:ahLst/>
                <a:cxnLst>
                  <a:cxn ang="0">
                    <a:pos x="T0" y="T1"/>
                  </a:cxn>
                  <a:cxn ang="0">
                    <a:pos x="T2" y="T3"/>
                  </a:cxn>
                  <a:cxn ang="0">
                    <a:pos x="T4" y="T5"/>
                  </a:cxn>
                  <a:cxn ang="0">
                    <a:pos x="T6" y="T7"/>
                  </a:cxn>
                  <a:cxn ang="0">
                    <a:pos x="T8" y="T9"/>
                  </a:cxn>
                </a:cxnLst>
                <a:rect l="0" t="0" r="r" b="b"/>
                <a:pathLst>
                  <a:path w="584" h="17">
                    <a:moveTo>
                      <a:pt x="0" y="0"/>
                    </a:moveTo>
                    <a:lnTo>
                      <a:pt x="0" y="16"/>
                    </a:lnTo>
                    <a:lnTo>
                      <a:pt x="583" y="16"/>
                    </a:lnTo>
                    <a:lnTo>
                      <a:pt x="58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90" name="Freeform 366"/>
              <p:cNvSpPr>
                <a:spLocks/>
              </p:cNvSpPr>
              <p:nvPr/>
            </p:nvSpPr>
            <p:spPr bwMode="auto">
              <a:xfrm>
                <a:off x="1928" y="3727"/>
                <a:ext cx="60" cy="41"/>
              </a:xfrm>
              <a:custGeom>
                <a:avLst/>
                <a:gdLst>
                  <a:gd name="T0" fmla="*/ 0 w 60"/>
                  <a:gd name="T1" fmla="*/ 0 h 41"/>
                  <a:gd name="T2" fmla="*/ 0 w 60"/>
                  <a:gd name="T3" fmla="*/ 40 h 41"/>
                  <a:gd name="T4" fmla="*/ 59 w 60"/>
                  <a:gd name="T5" fmla="*/ 40 h 41"/>
                  <a:gd name="T6" fmla="*/ 59 w 60"/>
                  <a:gd name="T7" fmla="*/ 0 h 41"/>
                  <a:gd name="T8" fmla="*/ 0 w 60"/>
                  <a:gd name="T9" fmla="*/ 0 h 41"/>
                </a:gdLst>
                <a:ahLst/>
                <a:cxnLst>
                  <a:cxn ang="0">
                    <a:pos x="T0" y="T1"/>
                  </a:cxn>
                  <a:cxn ang="0">
                    <a:pos x="T2" y="T3"/>
                  </a:cxn>
                  <a:cxn ang="0">
                    <a:pos x="T4" y="T5"/>
                  </a:cxn>
                  <a:cxn ang="0">
                    <a:pos x="T6" y="T7"/>
                  </a:cxn>
                  <a:cxn ang="0">
                    <a:pos x="T8" y="T9"/>
                  </a:cxn>
                </a:cxnLst>
                <a:rect l="0" t="0" r="r" b="b"/>
                <a:pathLst>
                  <a:path w="60" h="41">
                    <a:moveTo>
                      <a:pt x="0" y="0"/>
                    </a:moveTo>
                    <a:lnTo>
                      <a:pt x="0" y="40"/>
                    </a:lnTo>
                    <a:lnTo>
                      <a:pt x="59" y="40"/>
                    </a:lnTo>
                    <a:lnTo>
                      <a:pt x="59"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91" name="Freeform 367"/>
              <p:cNvSpPr>
                <a:spLocks/>
              </p:cNvSpPr>
              <p:nvPr/>
            </p:nvSpPr>
            <p:spPr bwMode="auto">
              <a:xfrm>
                <a:off x="1920" y="3767"/>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92" name="Line 368"/>
              <p:cNvSpPr>
                <a:spLocks noChangeShapeType="1"/>
              </p:cNvSpPr>
              <p:nvPr/>
            </p:nvSpPr>
            <p:spPr bwMode="auto">
              <a:xfrm>
                <a:off x="1957"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93" name="Line 369"/>
              <p:cNvSpPr>
                <a:spLocks noChangeShapeType="1"/>
              </p:cNvSpPr>
              <p:nvPr/>
            </p:nvSpPr>
            <p:spPr bwMode="auto">
              <a:xfrm>
                <a:off x="1932" y="3751"/>
                <a:ext cx="5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94" name="Freeform 370"/>
              <p:cNvSpPr>
                <a:spLocks/>
              </p:cNvSpPr>
              <p:nvPr/>
            </p:nvSpPr>
            <p:spPr bwMode="auto">
              <a:xfrm>
                <a:off x="2002" y="3727"/>
                <a:ext cx="69" cy="41"/>
              </a:xfrm>
              <a:custGeom>
                <a:avLst/>
                <a:gdLst>
                  <a:gd name="T0" fmla="*/ 0 w 69"/>
                  <a:gd name="T1" fmla="*/ 0 h 41"/>
                  <a:gd name="T2" fmla="*/ 0 w 69"/>
                  <a:gd name="T3" fmla="*/ 40 h 41"/>
                  <a:gd name="T4" fmla="*/ 68 w 69"/>
                  <a:gd name="T5" fmla="*/ 40 h 41"/>
                  <a:gd name="T6" fmla="*/ 68 w 69"/>
                  <a:gd name="T7" fmla="*/ 0 h 41"/>
                  <a:gd name="T8" fmla="*/ 0 w 69"/>
                  <a:gd name="T9" fmla="*/ 0 h 41"/>
                </a:gdLst>
                <a:ahLst/>
                <a:cxnLst>
                  <a:cxn ang="0">
                    <a:pos x="T0" y="T1"/>
                  </a:cxn>
                  <a:cxn ang="0">
                    <a:pos x="T2" y="T3"/>
                  </a:cxn>
                  <a:cxn ang="0">
                    <a:pos x="T4" y="T5"/>
                  </a:cxn>
                  <a:cxn ang="0">
                    <a:pos x="T6" y="T7"/>
                  </a:cxn>
                  <a:cxn ang="0">
                    <a:pos x="T8" y="T9"/>
                  </a:cxn>
                </a:cxnLst>
                <a:rect l="0" t="0" r="r" b="b"/>
                <a:pathLst>
                  <a:path w="69" h="41">
                    <a:moveTo>
                      <a:pt x="0" y="0"/>
                    </a:moveTo>
                    <a:lnTo>
                      <a:pt x="0" y="40"/>
                    </a:lnTo>
                    <a:lnTo>
                      <a:pt x="68" y="40"/>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95" name="Freeform 371"/>
              <p:cNvSpPr>
                <a:spLocks/>
              </p:cNvSpPr>
              <p:nvPr/>
            </p:nvSpPr>
            <p:spPr bwMode="auto">
              <a:xfrm>
                <a:off x="2002" y="3767"/>
                <a:ext cx="69" cy="17"/>
              </a:xfrm>
              <a:custGeom>
                <a:avLst/>
                <a:gdLst>
                  <a:gd name="T0" fmla="*/ 0 w 69"/>
                  <a:gd name="T1" fmla="*/ 0 h 17"/>
                  <a:gd name="T2" fmla="*/ 0 w 69"/>
                  <a:gd name="T3" fmla="*/ 16 h 17"/>
                  <a:gd name="T4" fmla="*/ 68 w 69"/>
                  <a:gd name="T5" fmla="*/ 16 h 17"/>
                  <a:gd name="T6" fmla="*/ 68 w 69"/>
                  <a:gd name="T7" fmla="*/ 0 h 17"/>
                  <a:gd name="T8" fmla="*/ 0 w 69"/>
                  <a:gd name="T9" fmla="*/ 0 h 17"/>
                </a:gdLst>
                <a:ahLst/>
                <a:cxnLst>
                  <a:cxn ang="0">
                    <a:pos x="T0" y="T1"/>
                  </a:cxn>
                  <a:cxn ang="0">
                    <a:pos x="T2" y="T3"/>
                  </a:cxn>
                  <a:cxn ang="0">
                    <a:pos x="T4" y="T5"/>
                  </a:cxn>
                  <a:cxn ang="0">
                    <a:pos x="T6" y="T7"/>
                  </a:cxn>
                  <a:cxn ang="0">
                    <a:pos x="T8" y="T9"/>
                  </a:cxn>
                </a:cxnLst>
                <a:rect l="0" t="0" r="r" b="b"/>
                <a:pathLst>
                  <a:path w="69" h="17">
                    <a:moveTo>
                      <a:pt x="0" y="0"/>
                    </a:moveTo>
                    <a:lnTo>
                      <a:pt x="0" y="16"/>
                    </a:lnTo>
                    <a:lnTo>
                      <a:pt x="68" y="16"/>
                    </a:lnTo>
                    <a:lnTo>
                      <a:pt x="6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96" name="Line 372"/>
              <p:cNvSpPr>
                <a:spLocks noChangeShapeType="1"/>
              </p:cNvSpPr>
              <p:nvPr/>
            </p:nvSpPr>
            <p:spPr bwMode="auto">
              <a:xfrm>
                <a:off x="2040"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97" name="Line 373"/>
              <p:cNvSpPr>
                <a:spLocks noChangeShapeType="1"/>
              </p:cNvSpPr>
              <p:nvPr/>
            </p:nvSpPr>
            <p:spPr bwMode="auto">
              <a:xfrm>
                <a:off x="2006" y="3751"/>
                <a:ext cx="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98" name="Freeform 374"/>
              <p:cNvSpPr>
                <a:spLocks/>
              </p:cNvSpPr>
              <p:nvPr/>
            </p:nvSpPr>
            <p:spPr bwMode="auto">
              <a:xfrm>
                <a:off x="2323" y="3727"/>
                <a:ext cx="69" cy="41"/>
              </a:xfrm>
              <a:custGeom>
                <a:avLst/>
                <a:gdLst>
                  <a:gd name="T0" fmla="*/ 0 w 69"/>
                  <a:gd name="T1" fmla="*/ 0 h 41"/>
                  <a:gd name="T2" fmla="*/ 0 w 69"/>
                  <a:gd name="T3" fmla="*/ 40 h 41"/>
                  <a:gd name="T4" fmla="*/ 68 w 69"/>
                  <a:gd name="T5" fmla="*/ 40 h 41"/>
                  <a:gd name="T6" fmla="*/ 68 w 69"/>
                  <a:gd name="T7" fmla="*/ 0 h 41"/>
                  <a:gd name="T8" fmla="*/ 0 w 69"/>
                  <a:gd name="T9" fmla="*/ 0 h 41"/>
                </a:gdLst>
                <a:ahLst/>
                <a:cxnLst>
                  <a:cxn ang="0">
                    <a:pos x="T0" y="T1"/>
                  </a:cxn>
                  <a:cxn ang="0">
                    <a:pos x="T2" y="T3"/>
                  </a:cxn>
                  <a:cxn ang="0">
                    <a:pos x="T4" y="T5"/>
                  </a:cxn>
                  <a:cxn ang="0">
                    <a:pos x="T6" y="T7"/>
                  </a:cxn>
                  <a:cxn ang="0">
                    <a:pos x="T8" y="T9"/>
                  </a:cxn>
                </a:cxnLst>
                <a:rect l="0" t="0" r="r" b="b"/>
                <a:pathLst>
                  <a:path w="69" h="41">
                    <a:moveTo>
                      <a:pt x="0" y="0"/>
                    </a:moveTo>
                    <a:lnTo>
                      <a:pt x="0" y="40"/>
                    </a:lnTo>
                    <a:lnTo>
                      <a:pt x="68" y="40"/>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399" name="Freeform 375"/>
              <p:cNvSpPr>
                <a:spLocks/>
              </p:cNvSpPr>
              <p:nvPr/>
            </p:nvSpPr>
            <p:spPr bwMode="auto">
              <a:xfrm>
                <a:off x="2316" y="3767"/>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00" name="Line 376"/>
              <p:cNvSpPr>
                <a:spLocks noChangeShapeType="1"/>
              </p:cNvSpPr>
              <p:nvPr/>
            </p:nvSpPr>
            <p:spPr bwMode="auto">
              <a:xfrm>
                <a:off x="2353"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01" name="Line 377"/>
              <p:cNvSpPr>
                <a:spLocks noChangeShapeType="1"/>
              </p:cNvSpPr>
              <p:nvPr/>
            </p:nvSpPr>
            <p:spPr bwMode="auto">
              <a:xfrm>
                <a:off x="2327" y="3751"/>
                <a:ext cx="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02" name="Freeform 378"/>
              <p:cNvSpPr>
                <a:spLocks/>
              </p:cNvSpPr>
              <p:nvPr/>
            </p:nvSpPr>
            <p:spPr bwMode="auto">
              <a:xfrm>
                <a:off x="1845" y="3727"/>
                <a:ext cx="69" cy="41"/>
              </a:xfrm>
              <a:custGeom>
                <a:avLst/>
                <a:gdLst>
                  <a:gd name="T0" fmla="*/ 0 w 69"/>
                  <a:gd name="T1" fmla="*/ 0 h 41"/>
                  <a:gd name="T2" fmla="*/ 0 w 69"/>
                  <a:gd name="T3" fmla="*/ 40 h 41"/>
                  <a:gd name="T4" fmla="*/ 68 w 69"/>
                  <a:gd name="T5" fmla="*/ 40 h 41"/>
                  <a:gd name="T6" fmla="*/ 68 w 69"/>
                  <a:gd name="T7" fmla="*/ 0 h 41"/>
                  <a:gd name="T8" fmla="*/ 0 w 69"/>
                  <a:gd name="T9" fmla="*/ 0 h 41"/>
                </a:gdLst>
                <a:ahLst/>
                <a:cxnLst>
                  <a:cxn ang="0">
                    <a:pos x="T0" y="T1"/>
                  </a:cxn>
                  <a:cxn ang="0">
                    <a:pos x="T2" y="T3"/>
                  </a:cxn>
                  <a:cxn ang="0">
                    <a:pos x="T4" y="T5"/>
                  </a:cxn>
                  <a:cxn ang="0">
                    <a:pos x="T6" y="T7"/>
                  </a:cxn>
                  <a:cxn ang="0">
                    <a:pos x="T8" y="T9"/>
                  </a:cxn>
                </a:cxnLst>
                <a:rect l="0" t="0" r="r" b="b"/>
                <a:pathLst>
                  <a:path w="69" h="41">
                    <a:moveTo>
                      <a:pt x="0" y="0"/>
                    </a:moveTo>
                    <a:lnTo>
                      <a:pt x="0" y="40"/>
                    </a:lnTo>
                    <a:lnTo>
                      <a:pt x="68" y="40"/>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03" name="Freeform 379"/>
              <p:cNvSpPr>
                <a:spLocks/>
              </p:cNvSpPr>
              <p:nvPr/>
            </p:nvSpPr>
            <p:spPr bwMode="auto">
              <a:xfrm>
                <a:off x="1845" y="3767"/>
                <a:ext cx="69" cy="17"/>
              </a:xfrm>
              <a:custGeom>
                <a:avLst/>
                <a:gdLst>
                  <a:gd name="T0" fmla="*/ 0 w 69"/>
                  <a:gd name="T1" fmla="*/ 0 h 17"/>
                  <a:gd name="T2" fmla="*/ 0 w 69"/>
                  <a:gd name="T3" fmla="*/ 16 h 17"/>
                  <a:gd name="T4" fmla="*/ 68 w 69"/>
                  <a:gd name="T5" fmla="*/ 16 h 17"/>
                  <a:gd name="T6" fmla="*/ 68 w 69"/>
                  <a:gd name="T7" fmla="*/ 0 h 17"/>
                  <a:gd name="T8" fmla="*/ 0 w 69"/>
                  <a:gd name="T9" fmla="*/ 0 h 17"/>
                </a:gdLst>
                <a:ahLst/>
                <a:cxnLst>
                  <a:cxn ang="0">
                    <a:pos x="T0" y="T1"/>
                  </a:cxn>
                  <a:cxn ang="0">
                    <a:pos x="T2" y="T3"/>
                  </a:cxn>
                  <a:cxn ang="0">
                    <a:pos x="T4" y="T5"/>
                  </a:cxn>
                  <a:cxn ang="0">
                    <a:pos x="T6" y="T7"/>
                  </a:cxn>
                  <a:cxn ang="0">
                    <a:pos x="T8" y="T9"/>
                  </a:cxn>
                </a:cxnLst>
                <a:rect l="0" t="0" r="r" b="b"/>
                <a:pathLst>
                  <a:path w="69" h="17">
                    <a:moveTo>
                      <a:pt x="0" y="0"/>
                    </a:moveTo>
                    <a:lnTo>
                      <a:pt x="0" y="16"/>
                    </a:lnTo>
                    <a:lnTo>
                      <a:pt x="68" y="16"/>
                    </a:lnTo>
                    <a:lnTo>
                      <a:pt x="6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04" name="Line 380"/>
              <p:cNvSpPr>
                <a:spLocks noChangeShapeType="1"/>
              </p:cNvSpPr>
              <p:nvPr/>
            </p:nvSpPr>
            <p:spPr bwMode="auto">
              <a:xfrm>
                <a:off x="1875"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05" name="Line 381"/>
              <p:cNvSpPr>
                <a:spLocks noChangeShapeType="1"/>
              </p:cNvSpPr>
              <p:nvPr/>
            </p:nvSpPr>
            <p:spPr bwMode="auto">
              <a:xfrm>
                <a:off x="1849" y="3751"/>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06" name="Freeform 382"/>
              <p:cNvSpPr>
                <a:spLocks/>
              </p:cNvSpPr>
              <p:nvPr/>
            </p:nvSpPr>
            <p:spPr bwMode="auto">
              <a:xfrm>
                <a:off x="2085" y="3664"/>
                <a:ext cx="68" cy="40"/>
              </a:xfrm>
              <a:custGeom>
                <a:avLst/>
                <a:gdLst>
                  <a:gd name="T0" fmla="*/ 0 w 68"/>
                  <a:gd name="T1" fmla="*/ 0 h 40"/>
                  <a:gd name="T2" fmla="*/ 0 w 68"/>
                  <a:gd name="T3" fmla="*/ 39 h 40"/>
                  <a:gd name="T4" fmla="*/ 67 w 68"/>
                  <a:gd name="T5" fmla="*/ 39 h 40"/>
                  <a:gd name="T6" fmla="*/ 67 w 68"/>
                  <a:gd name="T7" fmla="*/ 0 h 40"/>
                  <a:gd name="T8" fmla="*/ 0 w 68"/>
                  <a:gd name="T9" fmla="*/ 0 h 40"/>
                </a:gdLst>
                <a:ahLst/>
                <a:cxnLst>
                  <a:cxn ang="0">
                    <a:pos x="T0" y="T1"/>
                  </a:cxn>
                  <a:cxn ang="0">
                    <a:pos x="T2" y="T3"/>
                  </a:cxn>
                  <a:cxn ang="0">
                    <a:pos x="T4" y="T5"/>
                  </a:cxn>
                  <a:cxn ang="0">
                    <a:pos x="T6" y="T7"/>
                  </a:cxn>
                  <a:cxn ang="0">
                    <a:pos x="T8" y="T9"/>
                  </a:cxn>
                </a:cxnLst>
                <a:rect l="0" t="0" r="r" b="b"/>
                <a:pathLst>
                  <a:path w="68" h="40">
                    <a:moveTo>
                      <a:pt x="0" y="0"/>
                    </a:moveTo>
                    <a:lnTo>
                      <a:pt x="0" y="39"/>
                    </a:lnTo>
                    <a:lnTo>
                      <a:pt x="67" y="39"/>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07" name="Freeform 383"/>
              <p:cNvSpPr>
                <a:spLocks/>
              </p:cNvSpPr>
              <p:nvPr/>
            </p:nvSpPr>
            <p:spPr bwMode="auto">
              <a:xfrm>
                <a:off x="2085"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08" name="Line 384"/>
              <p:cNvSpPr>
                <a:spLocks noChangeShapeType="1"/>
              </p:cNvSpPr>
              <p:nvPr/>
            </p:nvSpPr>
            <p:spPr bwMode="auto">
              <a:xfrm>
                <a:off x="2122"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09" name="Line 385"/>
              <p:cNvSpPr>
                <a:spLocks noChangeShapeType="1"/>
              </p:cNvSpPr>
              <p:nvPr/>
            </p:nvSpPr>
            <p:spPr bwMode="auto">
              <a:xfrm>
                <a:off x="2089" y="3688"/>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10" name="Freeform 386"/>
              <p:cNvSpPr>
                <a:spLocks/>
              </p:cNvSpPr>
              <p:nvPr/>
            </p:nvSpPr>
            <p:spPr bwMode="auto">
              <a:xfrm>
                <a:off x="2167" y="3727"/>
                <a:ext cx="61" cy="41"/>
              </a:xfrm>
              <a:custGeom>
                <a:avLst/>
                <a:gdLst>
                  <a:gd name="T0" fmla="*/ 0 w 61"/>
                  <a:gd name="T1" fmla="*/ 0 h 41"/>
                  <a:gd name="T2" fmla="*/ 0 w 61"/>
                  <a:gd name="T3" fmla="*/ 40 h 41"/>
                  <a:gd name="T4" fmla="*/ 60 w 61"/>
                  <a:gd name="T5" fmla="*/ 40 h 41"/>
                  <a:gd name="T6" fmla="*/ 60 w 61"/>
                  <a:gd name="T7" fmla="*/ 0 h 41"/>
                  <a:gd name="T8" fmla="*/ 0 w 61"/>
                  <a:gd name="T9" fmla="*/ 0 h 41"/>
                </a:gdLst>
                <a:ahLst/>
                <a:cxnLst>
                  <a:cxn ang="0">
                    <a:pos x="T0" y="T1"/>
                  </a:cxn>
                  <a:cxn ang="0">
                    <a:pos x="T2" y="T3"/>
                  </a:cxn>
                  <a:cxn ang="0">
                    <a:pos x="T4" y="T5"/>
                  </a:cxn>
                  <a:cxn ang="0">
                    <a:pos x="T6" y="T7"/>
                  </a:cxn>
                  <a:cxn ang="0">
                    <a:pos x="T8" y="T9"/>
                  </a:cxn>
                </a:cxnLst>
                <a:rect l="0" t="0" r="r" b="b"/>
                <a:pathLst>
                  <a:path w="61" h="41">
                    <a:moveTo>
                      <a:pt x="0" y="0"/>
                    </a:moveTo>
                    <a:lnTo>
                      <a:pt x="0" y="40"/>
                    </a:lnTo>
                    <a:lnTo>
                      <a:pt x="60" y="40"/>
                    </a:lnTo>
                    <a:lnTo>
                      <a:pt x="60"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11" name="Freeform 387"/>
              <p:cNvSpPr>
                <a:spLocks/>
              </p:cNvSpPr>
              <p:nvPr/>
            </p:nvSpPr>
            <p:spPr bwMode="auto">
              <a:xfrm>
                <a:off x="2160" y="3767"/>
                <a:ext cx="75" cy="17"/>
              </a:xfrm>
              <a:custGeom>
                <a:avLst/>
                <a:gdLst>
                  <a:gd name="T0" fmla="*/ 0 w 75"/>
                  <a:gd name="T1" fmla="*/ 0 h 17"/>
                  <a:gd name="T2" fmla="*/ 0 w 75"/>
                  <a:gd name="T3" fmla="*/ 16 h 17"/>
                  <a:gd name="T4" fmla="*/ 74 w 75"/>
                  <a:gd name="T5" fmla="*/ 16 h 17"/>
                  <a:gd name="T6" fmla="*/ 74 w 75"/>
                  <a:gd name="T7" fmla="*/ 0 h 17"/>
                  <a:gd name="T8" fmla="*/ 0 w 75"/>
                  <a:gd name="T9" fmla="*/ 0 h 17"/>
                </a:gdLst>
                <a:ahLst/>
                <a:cxnLst>
                  <a:cxn ang="0">
                    <a:pos x="T0" y="T1"/>
                  </a:cxn>
                  <a:cxn ang="0">
                    <a:pos x="T2" y="T3"/>
                  </a:cxn>
                  <a:cxn ang="0">
                    <a:pos x="T4" y="T5"/>
                  </a:cxn>
                  <a:cxn ang="0">
                    <a:pos x="T6" y="T7"/>
                  </a:cxn>
                  <a:cxn ang="0">
                    <a:pos x="T8" y="T9"/>
                  </a:cxn>
                </a:cxnLst>
                <a:rect l="0" t="0" r="r" b="b"/>
                <a:pathLst>
                  <a:path w="75" h="17">
                    <a:moveTo>
                      <a:pt x="0" y="0"/>
                    </a:moveTo>
                    <a:lnTo>
                      <a:pt x="0" y="16"/>
                    </a:lnTo>
                    <a:lnTo>
                      <a:pt x="74" y="16"/>
                    </a:lnTo>
                    <a:lnTo>
                      <a:pt x="74"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12" name="Line 388"/>
              <p:cNvSpPr>
                <a:spLocks noChangeShapeType="1"/>
              </p:cNvSpPr>
              <p:nvPr/>
            </p:nvSpPr>
            <p:spPr bwMode="auto">
              <a:xfrm>
                <a:off x="2197"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13" name="Line 389"/>
              <p:cNvSpPr>
                <a:spLocks noChangeShapeType="1"/>
              </p:cNvSpPr>
              <p:nvPr/>
            </p:nvSpPr>
            <p:spPr bwMode="auto">
              <a:xfrm>
                <a:off x="2171" y="3751"/>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14" name="Freeform 390"/>
              <p:cNvSpPr>
                <a:spLocks/>
              </p:cNvSpPr>
              <p:nvPr/>
            </p:nvSpPr>
            <p:spPr bwMode="auto">
              <a:xfrm>
                <a:off x="2241" y="3727"/>
                <a:ext cx="68" cy="41"/>
              </a:xfrm>
              <a:custGeom>
                <a:avLst/>
                <a:gdLst>
                  <a:gd name="T0" fmla="*/ 0 w 68"/>
                  <a:gd name="T1" fmla="*/ 0 h 41"/>
                  <a:gd name="T2" fmla="*/ 0 w 68"/>
                  <a:gd name="T3" fmla="*/ 40 h 41"/>
                  <a:gd name="T4" fmla="*/ 67 w 68"/>
                  <a:gd name="T5" fmla="*/ 40 h 41"/>
                  <a:gd name="T6" fmla="*/ 67 w 68"/>
                  <a:gd name="T7" fmla="*/ 0 h 41"/>
                  <a:gd name="T8" fmla="*/ 0 w 68"/>
                  <a:gd name="T9" fmla="*/ 0 h 41"/>
                </a:gdLst>
                <a:ahLst/>
                <a:cxnLst>
                  <a:cxn ang="0">
                    <a:pos x="T0" y="T1"/>
                  </a:cxn>
                  <a:cxn ang="0">
                    <a:pos x="T2" y="T3"/>
                  </a:cxn>
                  <a:cxn ang="0">
                    <a:pos x="T4" y="T5"/>
                  </a:cxn>
                  <a:cxn ang="0">
                    <a:pos x="T6" y="T7"/>
                  </a:cxn>
                  <a:cxn ang="0">
                    <a:pos x="T8" y="T9"/>
                  </a:cxn>
                </a:cxnLst>
                <a:rect l="0" t="0" r="r" b="b"/>
                <a:pathLst>
                  <a:path w="68" h="41">
                    <a:moveTo>
                      <a:pt x="0" y="0"/>
                    </a:moveTo>
                    <a:lnTo>
                      <a:pt x="0" y="40"/>
                    </a:lnTo>
                    <a:lnTo>
                      <a:pt x="67" y="40"/>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15" name="Freeform 391"/>
              <p:cNvSpPr>
                <a:spLocks/>
              </p:cNvSpPr>
              <p:nvPr/>
            </p:nvSpPr>
            <p:spPr bwMode="auto">
              <a:xfrm>
                <a:off x="2241" y="3767"/>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16" name="Line 392"/>
              <p:cNvSpPr>
                <a:spLocks noChangeShapeType="1"/>
              </p:cNvSpPr>
              <p:nvPr/>
            </p:nvSpPr>
            <p:spPr bwMode="auto">
              <a:xfrm>
                <a:off x="2278"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17" name="Line 393"/>
              <p:cNvSpPr>
                <a:spLocks noChangeShapeType="1"/>
              </p:cNvSpPr>
              <p:nvPr/>
            </p:nvSpPr>
            <p:spPr bwMode="auto">
              <a:xfrm>
                <a:off x="2245" y="3751"/>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18" name="Freeform 394"/>
              <p:cNvSpPr>
                <a:spLocks/>
              </p:cNvSpPr>
              <p:nvPr/>
            </p:nvSpPr>
            <p:spPr bwMode="auto">
              <a:xfrm>
                <a:off x="1928" y="3664"/>
                <a:ext cx="60" cy="40"/>
              </a:xfrm>
              <a:custGeom>
                <a:avLst/>
                <a:gdLst>
                  <a:gd name="T0" fmla="*/ 0 w 60"/>
                  <a:gd name="T1" fmla="*/ 0 h 40"/>
                  <a:gd name="T2" fmla="*/ 0 w 60"/>
                  <a:gd name="T3" fmla="*/ 39 h 40"/>
                  <a:gd name="T4" fmla="*/ 59 w 60"/>
                  <a:gd name="T5" fmla="*/ 39 h 40"/>
                  <a:gd name="T6" fmla="*/ 59 w 60"/>
                  <a:gd name="T7" fmla="*/ 0 h 40"/>
                  <a:gd name="T8" fmla="*/ 0 w 60"/>
                  <a:gd name="T9" fmla="*/ 0 h 40"/>
                </a:gdLst>
                <a:ahLst/>
                <a:cxnLst>
                  <a:cxn ang="0">
                    <a:pos x="T0" y="T1"/>
                  </a:cxn>
                  <a:cxn ang="0">
                    <a:pos x="T2" y="T3"/>
                  </a:cxn>
                  <a:cxn ang="0">
                    <a:pos x="T4" y="T5"/>
                  </a:cxn>
                  <a:cxn ang="0">
                    <a:pos x="T6" y="T7"/>
                  </a:cxn>
                  <a:cxn ang="0">
                    <a:pos x="T8" y="T9"/>
                  </a:cxn>
                </a:cxnLst>
                <a:rect l="0" t="0" r="r" b="b"/>
                <a:pathLst>
                  <a:path w="60" h="40">
                    <a:moveTo>
                      <a:pt x="0" y="0"/>
                    </a:moveTo>
                    <a:lnTo>
                      <a:pt x="0" y="39"/>
                    </a:lnTo>
                    <a:lnTo>
                      <a:pt x="59" y="39"/>
                    </a:lnTo>
                    <a:lnTo>
                      <a:pt x="59"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19" name="Freeform 395"/>
              <p:cNvSpPr>
                <a:spLocks/>
              </p:cNvSpPr>
              <p:nvPr/>
            </p:nvSpPr>
            <p:spPr bwMode="auto">
              <a:xfrm>
                <a:off x="1920"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20" name="Line 396"/>
              <p:cNvSpPr>
                <a:spLocks noChangeShapeType="1"/>
              </p:cNvSpPr>
              <p:nvPr/>
            </p:nvSpPr>
            <p:spPr bwMode="auto">
              <a:xfrm>
                <a:off x="1957"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21" name="Line 397"/>
              <p:cNvSpPr>
                <a:spLocks noChangeShapeType="1"/>
              </p:cNvSpPr>
              <p:nvPr/>
            </p:nvSpPr>
            <p:spPr bwMode="auto">
              <a:xfrm>
                <a:off x="1932" y="3688"/>
                <a:ext cx="5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22" name="Freeform 398"/>
              <p:cNvSpPr>
                <a:spLocks/>
              </p:cNvSpPr>
              <p:nvPr/>
            </p:nvSpPr>
            <p:spPr bwMode="auto">
              <a:xfrm>
                <a:off x="2002" y="3664"/>
                <a:ext cx="69" cy="40"/>
              </a:xfrm>
              <a:custGeom>
                <a:avLst/>
                <a:gdLst>
                  <a:gd name="T0" fmla="*/ 0 w 69"/>
                  <a:gd name="T1" fmla="*/ 0 h 40"/>
                  <a:gd name="T2" fmla="*/ 0 w 69"/>
                  <a:gd name="T3" fmla="*/ 39 h 40"/>
                  <a:gd name="T4" fmla="*/ 68 w 69"/>
                  <a:gd name="T5" fmla="*/ 39 h 40"/>
                  <a:gd name="T6" fmla="*/ 68 w 69"/>
                  <a:gd name="T7" fmla="*/ 0 h 40"/>
                  <a:gd name="T8" fmla="*/ 0 w 69"/>
                  <a:gd name="T9" fmla="*/ 0 h 40"/>
                </a:gdLst>
                <a:ahLst/>
                <a:cxnLst>
                  <a:cxn ang="0">
                    <a:pos x="T0" y="T1"/>
                  </a:cxn>
                  <a:cxn ang="0">
                    <a:pos x="T2" y="T3"/>
                  </a:cxn>
                  <a:cxn ang="0">
                    <a:pos x="T4" y="T5"/>
                  </a:cxn>
                  <a:cxn ang="0">
                    <a:pos x="T6" y="T7"/>
                  </a:cxn>
                  <a:cxn ang="0">
                    <a:pos x="T8" y="T9"/>
                  </a:cxn>
                </a:cxnLst>
                <a:rect l="0" t="0" r="r" b="b"/>
                <a:pathLst>
                  <a:path w="69" h="40">
                    <a:moveTo>
                      <a:pt x="0" y="0"/>
                    </a:moveTo>
                    <a:lnTo>
                      <a:pt x="0" y="39"/>
                    </a:lnTo>
                    <a:lnTo>
                      <a:pt x="68" y="39"/>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23" name="Freeform 399"/>
              <p:cNvSpPr>
                <a:spLocks/>
              </p:cNvSpPr>
              <p:nvPr/>
            </p:nvSpPr>
            <p:spPr bwMode="auto">
              <a:xfrm>
                <a:off x="2002"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24" name="Line 400"/>
              <p:cNvSpPr>
                <a:spLocks noChangeShapeType="1"/>
              </p:cNvSpPr>
              <p:nvPr/>
            </p:nvSpPr>
            <p:spPr bwMode="auto">
              <a:xfrm>
                <a:off x="2040"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25" name="Line 401"/>
              <p:cNvSpPr>
                <a:spLocks noChangeShapeType="1"/>
              </p:cNvSpPr>
              <p:nvPr/>
            </p:nvSpPr>
            <p:spPr bwMode="auto">
              <a:xfrm>
                <a:off x="2014" y="3688"/>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26" name="Freeform 402"/>
              <p:cNvSpPr>
                <a:spLocks/>
              </p:cNvSpPr>
              <p:nvPr/>
            </p:nvSpPr>
            <p:spPr bwMode="auto">
              <a:xfrm>
                <a:off x="2323" y="3664"/>
                <a:ext cx="69" cy="40"/>
              </a:xfrm>
              <a:custGeom>
                <a:avLst/>
                <a:gdLst>
                  <a:gd name="T0" fmla="*/ 0 w 69"/>
                  <a:gd name="T1" fmla="*/ 0 h 40"/>
                  <a:gd name="T2" fmla="*/ 0 w 69"/>
                  <a:gd name="T3" fmla="*/ 39 h 40"/>
                  <a:gd name="T4" fmla="*/ 68 w 69"/>
                  <a:gd name="T5" fmla="*/ 39 h 40"/>
                  <a:gd name="T6" fmla="*/ 68 w 69"/>
                  <a:gd name="T7" fmla="*/ 0 h 40"/>
                  <a:gd name="T8" fmla="*/ 0 w 69"/>
                  <a:gd name="T9" fmla="*/ 0 h 40"/>
                </a:gdLst>
                <a:ahLst/>
                <a:cxnLst>
                  <a:cxn ang="0">
                    <a:pos x="T0" y="T1"/>
                  </a:cxn>
                  <a:cxn ang="0">
                    <a:pos x="T2" y="T3"/>
                  </a:cxn>
                  <a:cxn ang="0">
                    <a:pos x="T4" y="T5"/>
                  </a:cxn>
                  <a:cxn ang="0">
                    <a:pos x="T6" y="T7"/>
                  </a:cxn>
                  <a:cxn ang="0">
                    <a:pos x="T8" y="T9"/>
                  </a:cxn>
                </a:cxnLst>
                <a:rect l="0" t="0" r="r" b="b"/>
                <a:pathLst>
                  <a:path w="69" h="40">
                    <a:moveTo>
                      <a:pt x="0" y="0"/>
                    </a:moveTo>
                    <a:lnTo>
                      <a:pt x="0" y="39"/>
                    </a:lnTo>
                    <a:lnTo>
                      <a:pt x="68" y="39"/>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27" name="Freeform 403"/>
              <p:cNvSpPr>
                <a:spLocks/>
              </p:cNvSpPr>
              <p:nvPr/>
            </p:nvSpPr>
            <p:spPr bwMode="auto">
              <a:xfrm>
                <a:off x="2316"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28" name="Line 404"/>
              <p:cNvSpPr>
                <a:spLocks noChangeShapeType="1"/>
              </p:cNvSpPr>
              <p:nvPr/>
            </p:nvSpPr>
            <p:spPr bwMode="auto">
              <a:xfrm>
                <a:off x="2353"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29" name="Line 405"/>
              <p:cNvSpPr>
                <a:spLocks noChangeShapeType="1"/>
              </p:cNvSpPr>
              <p:nvPr/>
            </p:nvSpPr>
            <p:spPr bwMode="auto">
              <a:xfrm>
                <a:off x="2327" y="3688"/>
                <a:ext cx="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30" name="Freeform 406"/>
              <p:cNvSpPr>
                <a:spLocks/>
              </p:cNvSpPr>
              <p:nvPr/>
            </p:nvSpPr>
            <p:spPr bwMode="auto">
              <a:xfrm>
                <a:off x="1845" y="3664"/>
                <a:ext cx="69" cy="40"/>
              </a:xfrm>
              <a:custGeom>
                <a:avLst/>
                <a:gdLst>
                  <a:gd name="T0" fmla="*/ 0 w 69"/>
                  <a:gd name="T1" fmla="*/ 0 h 40"/>
                  <a:gd name="T2" fmla="*/ 0 w 69"/>
                  <a:gd name="T3" fmla="*/ 39 h 40"/>
                  <a:gd name="T4" fmla="*/ 68 w 69"/>
                  <a:gd name="T5" fmla="*/ 39 h 40"/>
                  <a:gd name="T6" fmla="*/ 68 w 69"/>
                  <a:gd name="T7" fmla="*/ 0 h 40"/>
                  <a:gd name="T8" fmla="*/ 0 w 69"/>
                  <a:gd name="T9" fmla="*/ 0 h 40"/>
                </a:gdLst>
                <a:ahLst/>
                <a:cxnLst>
                  <a:cxn ang="0">
                    <a:pos x="T0" y="T1"/>
                  </a:cxn>
                  <a:cxn ang="0">
                    <a:pos x="T2" y="T3"/>
                  </a:cxn>
                  <a:cxn ang="0">
                    <a:pos x="T4" y="T5"/>
                  </a:cxn>
                  <a:cxn ang="0">
                    <a:pos x="T6" y="T7"/>
                  </a:cxn>
                  <a:cxn ang="0">
                    <a:pos x="T8" y="T9"/>
                  </a:cxn>
                </a:cxnLst>
                <a:rect l="0" t="0" r="r" b="b"/>
                <a:pathLst>
                  <a:path w="69" h="40">
                    <a:moveTo>
                      <a:pt x="0" y="0"/>
                    </a:moveTo>
                    <a:lnTo>
                      <a:pt x="0" y="39"/>
                    </a:lnTo>
                    <a:lnTo>
                      <a:pt x="68" y="39"/>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31" name="Freeform 407"/>
              <p:cNvSpPr>
                <a:spLocks/>
              </p:cNvSpPr>
              <p:nvPr/>
            </p:nvSpPr>
            <p:spPr bwMode="auto">
              <a:xfrm>
                <a:off x="1845" y="3703"/>
                <a:ext cx="69" cy="17"/>
              </a:xfrm>
              <a:custGeom>
                <a:avLst/>
                <a:gdLst>
                  <a:gd name="T0" fmla="*/ 0 w 69"/>
                  <a:gd name="T1" fmla="*/ 0 h 17"/>
                  <a:gd name="T2" fmla="*/ 0 w 69"/>
                  <a:gd name="T3" fmla="*/ 16 h 17"/>
                  <a:gd name="T4" fmla="*/ 68 w 69"/>
                  <a:gd name="T5" fmla="*/ 16 h 17"/>
                  <a:gd name="T6" fmla="*/ 68 w 69"/>
                  <a:gd name="T7" fmla="*/ 0 h 17"/>
                  <a:gd name="T8" fmla="*/ 0 w 69"/>
                  <a:gd name="T9" fmla="*/ 0 h 17"/>
                </a:gdLst>
                <a:ahLst/>
                <a:cxnLst>
                  <a:cxn ang="0">
                    <a:pos x="T0" y="T1"/>
                  </a:cxn>
                  <a:cxn ang="0">
                    <a:pos x="T2" y="T3"/>
                  </a:cxn>
                  <a:cxn ang="0">
                    <a:pos x="T4" y="T5"/>
                  </a:cxn>
                  <a:cxn ang="0">
                    <a:pos x="T6" y="T7"/>
                  </a:cxn>
                  <a:cxn ang="0">
                    <a:pos x="T8" y="T9"/>
                  </a:cxn>
                </a:cxnLst>
                <a:rect l="0" t="0" r="r" b="b"/>
                <a:pathLst>
                  <a:path w="69" h="17">
                    <a:moveTo>
                      <a:pt x="0" y="0"/>
                    </a:moveTo>
                    <a:lnTo>
                      <a:pt x="0" y="16"/>
                    </a:lnTo>
                    <a:lnTo>
                      <a:pt x="68" y="16"/>
                    </a:lnTo>
                    <a:lnTo>
                      <a:pt x="6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32" name="Line 408"/>
              <p:cNvSpPr>
                <a:spLocks noChangeShapeType="1"/>
              </p:cNvSpPr>
              <p:nvPr/>
            </p:nvSpPr>
            <p:spPr bwMode="auto">
              <a:xfrm>
                <a:off x="1883"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33" name="Line 409"/>
              <p:cNvSpPr>
                <a:spLocks noChangeShapeType="1"/>
              </p:cNvSpPr>
              <p:nvPr/>
            </p:nvSpPr>
            <p:spPr bwMode="auto">
              <a:xfrm>
                <a:off x="1849" y="3688"/>
                <a:ext cx="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34" name="Freeform 410"/>
              <p:cNvSpPr>
                <a:spLocks/>
              </p:cNvSpPr>
              <p:nvPr/>
            </p:nvSpPr>
            <p:spPr bwMode="auto">
              <a:xfrm>
                <a:off x="2167" y="3664"/>
                <a:ext cx="61" cy="40"/>
              </a:xfrm>
              <a:custGeom>
                <a:avLst/>
                <a:gdLst>
                  <a:gd name="T0" fmla="*/ 0 w 61"/>
                  <a:gd name="T1" fmla="*/ 0 h 40"/>
                  <a:gd name="T2" fmla="*/ 0 w 61"/>
                  <a:gd name="T3" fmla="*/ 39 h 40"/>
                  <a:gd name="T4" fmla="*/ 60 w 61"/>
                  <a:gd name="T5" fmla="*/ 39 h 40"/>
                  <a:gd name="T6" fmla="*/ 60 w 61"/>
                  <a:gd name="T7" fmla="*/ 0 h 40"/>
                  <a:gd name="T8" fmla="*/ 0 w 61"/>
                  <a:gd name="T9" fmla="*/ 0 h 40"/>
                </a:gdLst>
                <a:ahLst/>
                <a:cxnLst>
                  <a:cxn ang="0">
                    <a:pos x="T0" y="T1"/>
                  </a:cxn>
                  <a:cxn ang="0">
                    <a:pos x="T2" y="T3"/>
                  </a:cxn>
                  <a:cxn ang="0">
                    <a:pos x="T4" y="T5"/>
                  </a:cxn>
                  <a:cxn ang="0">
                    <a:pos x="T6" y="T7"/>
                  </a:cxn>
                  <a:cxn ang="0">
                    <a:pos x="T8" y="T9"/>
                  </a:cxn>
                </a:cxnLst>
                <a:rect l="0" t="0" r="r" b="b"/>
                <a:pathLst>
                  <a:path w="61" h="40">
                    <a:moveTo>
                      <a:pt x="0" y="0"/>
                    </a:moveTo>
                    <a:lnTo>
                      <a:pt x="0" y="39"/>
                    </a:lnTo>
                    <a:lnTo>
                      <a:pt x="60" y="39"/>
                    </a:lnTo>
                    <a:lnTo>
                      <a:pt x="60"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35" name="Freeform 411"/>
              <p:cNvSpPr>
                <a:spLocks/>
              </p:cNvSpPr>
              <p:nvPr/>
            </p:nvSpPr>
            <p:spPr bwMode="auto">
              <a:xfrm>
                <a:off x="2160" y="3703"/>
                <a:ext cx="75" cy="17"/>
              </a:xfrm>
              <a:custGeom>
                <a:avLst/>
                <a:gdLst>
                  <a:gd name="T0" fmla="*/ 0 w 75"/>
                  <a:gd name="T1" fmla="*/ 0 h 17"/>
                  <a:gd name="T2" fmla="*/ 0 w 75"/>
                  <a:gd name="T3" fmla="*/ 16 h 17"/>
                  <a:gd name="T4" fmla="*/ 74 w 75"/>
                  <a:gd name="T5" fmla="*/ 16 h 17"/>
                  <a:gd name="T6" fmla="*/ 74 w 75"/>
                  <a:gd name="T7" fmla="*/ 0 h 17"/>
                  <a:gd name="T8" fmla="*/ 0 w 75"/>
                  <a:gd name="T9" fmla="*/ 0 h 17"/>
                </a:gdLst>
                <a:ahLst/>
                <a:cxnLst>
                  <a:cxn ang="0">
                    <a:pos x="T0" y="T1"/>
                  </a:cxn>
                  <a:cxn ang="0">
                    <a:pos x="T2" y="T3"/>
                  </a:cxn>
                  <a:cxn ang="0">
                    <a:pos x="T4" y="T5"/>
                  </a:cxn>
                  <a:cxn ang="0">
                    <a:pos x="T6" y="T7"/>
                  </a:cxn>
                  <a:cxn ang="0">
                    <a:pos x="T8" y="T9"/>
                  </a:cxn>
                </a:cxnLst>
                <a:rect l="0" t="0" r="r" b="b"/>
                <a:pathLst>
                  <a:path w="75" h="17">
                    <a:moveTo>
                      <a:pt x="0" y="0"/>
                    </a:moveTo>
                    <a:lnTo>
                      <a:pt x="0" y="16"/>
                    </a:lnTo>
                    <a:lnTo>
                      <a:pt x="74" y="16"/>
                    </a:lnTo>
                    <a:lnTo>
                      <a:pt x="74"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36" name="Line 412"/>
              <p:cNvSpPr>
                <a:spLocks noChangeShapeType="1"/>
              </p:cNvSpPr>
              <p:nvPr/>
            </p:nvSpPr>
            <p:spPr bwMode="auto">
              <a:xfrm>
                <a:off x="2197"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37" name="Line 413"/>
              <p:cNvSpPr>
                <a:spLocks noChangeShapeType="1"/>
              </p:cNvSpPr>
              <p:nvPr/>
            </p:nvSpPr>
            <p:spPr bwMode="auto">
              <a:xfrm>
                <a:off x="2171" y="3688"/>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38" name="Freeform 414"/>
              <p:cNvSpPr>
                <a:spLocks/>
              </p:cNvSpPr>
              <p:nvPr/>
            </p:nvSpPr>
            <p:spPr bwMode="auto">
              <a:xfrm>
                <a:off x="2241" y="3664"/>
                <a:ext cx="68" cy="40"/>
              </a:xfrm>
              <a:custGeom>
                <a:avLst/>
                <a:gdLst>
                  <a:gd name="T0" fmla="*/ 0 w 68"/>
                  <a:gd name="T1" fmla="*/ 0 h 40"/>
                  <a:gd name="T2" fmla="*/ 0 w 68"/>
                  <a:gd name="T3" fmla="*/ 39 h 40"/>
                  <a:gd name="T4" fmla="*/ 67 w 68"/>
                  <a:gd name="T5" fmla="*/ 39 h 40"/>
                  <a:gd name="T6" fmla="*/ 67 w 68"/>
                  <a:gd name="T7" fmla="*/ 0 h 40"/>
                  <a:gd name="T8" fmla="*/ 0 w 68"/>
                  <a:gd name="T9" fmla="*/ 0 h 40"/>
                </a:gdLst>
                <a:ahLst/>
                <a:cxnLst>
                  <a:cxn ang="0">
                    <a:pos x="T0" y="T1"/>
                  </a:cxn>
                  <a:cxn ang="0">
                    <a:pos x="T2" y="T3"/>
                  </a:cxn>
                  <a:cxn ang="0">
                    <a:pos x="T4" y="T5"/>
                  </a:cxn>
                  <a:cxn ang="0">
                    <a:pos x="T6" y="T7"/>
                  </a:cxn>
                  <a:cxn ang="0">
                    <a:pos x="T8" y="T9"/>
                  </a:cxn>
                </a:cxnLst>
                <a:rect l="0" t="0" r="r" b="b"/>
                <a:pathLst>
                  <a:path w="68" h="40">
                    <a:moveTo>
                      <a:pt x="0" y="0"/>
                    </a:moveTo>
                    <a:lnTo>
                      <a:pt x="0" y="39"/>
                    </a:lnTo>
                    <a:lnTo>
                      <a:pt x="67" y="39"/>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39" name="Freeform 415"/>
              <p:cNvSpPr>
                <a:spLocks/>
              </p:cNvSpPr>
              <p:nvPr/>
            </p:nvSpPr>
            <p:spPr bwMode="auto">
              <a:xfrm>
                <a:off x="2241" y="3703"/>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40" name="Line 416"/>
              <p:cNvSpPr>
                <a:spLocks noChangeShapeType="1"/>
              </p:cNvSpPr>
              <p:nvPr/>
            </p:nvSpPr>
            <p:spPr bwMode="auto">
              <a:xfrm>
                <a:off x="2278"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41" name="Line 417"/>
              <p:cNvSpPr>
                <a:spLocks noChangeShapeType="1"/>
              </p:cNvSpPr>
              <p:nvPr/>
            </p:nvSpPr>
            <p:spPr bwMode="auto">
              <a:xfrm>
                <a:off x="2252" y="3688"/>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42" name="Freeform 418"/>
              <p:cNvSpPr>
                <a:spLocks/>
              </p:cNvSpPr>
              <p:nvPr/>
            </p:nvSpPr>
            <p:spPr bwMode="auto">
              <a:xfrm>
                <a:off x="2085" y="3727"/>
                <a:ext cx="68" cy="57"/>
              </a:xfrm>
              <a:custGeom>
                <a:avLst/>
                <a:gdLst>
                  <a:gd name="T0" fmla="*/ 0 w 68"/>
                  <a:gd name="T1" fmla="*/ 0 h 57"/>
                  <a:gd name="T2" fmla="*/ 0 w 68"/>
                  <a:gd name="T3" fmla="*/ 56 h 57"/>
                  <a:gd name="T4" fmla="*/ 67 w 68"/>
                  <a:gd name="T5" fmla="*/ 56 h 57"/>
                  <a:gd name="T6" fmla="*/ 67 w 68"/>
                  <a:gd name="T7" fmla="*/ 0 h 57"/>
                  <a:gd name="T8" fmla="*/ 0 w 68"/>
                  <a:gd name="T9" fmla="*/ 0 h 57"/>
                </a:gdLst>
                <a:ahLst/>
                <a:cxnLst>
                  <a:cxn ang="0">
                    <a:pos x="T0" y="T1"/>
                  </a:cxn>
                  <a:cxn ang="0">
                    <a:pos x="T2" y="T3"/>
                  </a:cxn>
                  <a:cxn ang="0">
                    <a:pos x="T4" y="T5"/>
                  </a:cxn>
                  <a:cxn ang="0">
                    <a:pos x="T6" y="T7"/>
                  </a:cxn>
                  <a:cxn ang="0">
                    <a:pos x="T8" y="T9"/>
                  </a:cxn>
                </a:cxnLst>
                <a:rect l="0" t="0" r="r" b="b"/>
                <a:pathLst>
                  <a:path w="68" h="57">
                    <a:moveTo>
                      <a:pt x="0" y="0"/>
                    </a:moveTo>
                    <a:lnTo>
                      <a:pt x="0" y="56"/>
                    </a:lnTo>
                    <a:lnTo>
                      <a:pt x="67" y="5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43" name="Freeform 419"/>
              <p:cNvSpPr>
                <a:spLocks/>
              </p:cNvSpPr>
              <p:nvPr/>
            </p:nvSpPr>
            <p:spPr bwMode="auto">
              <a:xfrm>
                <a:off x="2092" y="3735"/>
                <a:ext cx="54" cy="49"/>
              </a:xfrm>
              <a:custGeom>
                <a:avLst/>
                <a:gdLst>
                  <a:gd name="T0" fmla="*/ 0 w 54"/>
                  <a:gd name="T1" fmla="*/ 0 h 49"/>
                  <a:gd name="T2" fmla="*/ 0 w 54"/>
                  <a:gd name="T3" fmla="*/ 48 h 49"/>
                  <a:gd name="T4" fmla="*/ 53 w 54"/>
                  <a:gd name="T5" fmla="*/ 48 h 49"/>
                  <a:gd name="T6" fmla="*/ 53 w 54"/>
                  <a:gd name="T7" fmla="*/ 0 h 49"/>
                  <a:gd name="T8" fmla="*/ 0 w 54"/>
                  <a:gd name="T9" fmla="*/ 0 h 49"/>
                </a:gdLst>
                <a:ahLst/>
                <a:cxnLst>
                  <a:cxn ang="0">
                    <a:pos x="T0" y="T1"/>
                  </a:cxn>
                  <a:cxn ang="0">
                    <a:pos x="T2" y="T3"/>
                  </a:cxn>
                  <a:cxn ang="0">
                    <a:pos x="T4" y="T5"/>
                  </a:cxn>
                  <a:cxn ang="0">
                    <a:pos x="T6" y="T7"/>
                  </a:cxn>
                  <a:cxn ang="0">
                    <a:pos x="T8" y="T9"/>
                  </a:cxn>
                </a:cxnLst>
                <a:rect l="0" t="0" r="r" b="b"/>
                <a:pathLst>
                  <a:path w="54" h="49">
                    <a:moveTo>
                      <a:pt x="0" y="0"/>
                    </a:moveTo>
                    <a:lnTo>
                      <a:pt x="0" y="48"/>
                    </a:lnTo>
                    <a:lnTo>
                      <a:pt x="53" y="48"/>
                    </a:lnTo>
                    <a:lnTo>
                      <a:pt x="5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44" name="Oval 420"/>
              <p:cNvSpPr>
                <a:spLocks noChangeArrowheads="1"/>
              </p:cNvSpPr>
              <p:nvPr/>
            </p:nvSpPr>
            <p:spPr bwMode="auto">
              <a:xfrm>
                <a:off x="2134" y="3755"/>
                <a:ext cx="8" cy="8"/>
              </a:xfrm>
              <a:prstGeom prst="ellipse">
                <a:avLst/>
              </a:prstGeom>
              <a:solidFill>
                <a:srgbClr val="00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9445" name="Group 421"/>
            <p:cNvGrpSpPr>
              <a:grpSpLocks/>
            </p:cNvGrpSpPr>
            <p:nvPr/>
          </p:nvGrpSpPr>
          <p:grpSpPr bwMode="auto">
            <a:xfrm>
              <a:off x="3775131" y="5032841"/>
              <a:ext cx="605258" cy="434457"/>
              <a:chOff x="2361" y="2988"/>
              <a:chExt cx="293" cy="224"/>
            </a:xfrm>
          </p:grpSpPr>
          <p:sp>
            <p:nvSpPr>
              <p:cNvPr id="769446" name="Freeform 422"/>
              <p:cNvSpPr>
                <a:spLocks/>
              </p:cNvSpPr>
              <p:nvPr/>
            </p:nvSpPr>
            <p:spPr bwMode="auto">
              <a:xfrm>
                <a:off x="2383" y="3004"/>
                <a:ext cx="271" cy="57"/>
              </a:xfrm>
              <a:custGeom>
                <a:avLst/>
                <a:gdLst>
                  <a:gd name="T0" fmla="*/ 0 w 271"/>
                  <a:gd name="T1" fmla="*/ 0 h 57"/>
                  <a:gd name="T2" fmla="*/ 218 w 271"/>
                  <a:gd name="T3" fmla="*/ 0 h 57"/>
                  <a:gd name="T4" fmla="*/ 270 w 271"/>
                  <a:gd name="T5" fmla="*/ 56 h 57"/>
                  <a:gd name="T6" fmla="*/ 23 w 271"/>
                  <a:gd name="T7" fmla="*/ 56 h 57"/>
                  <a:gd name="T8" fmla="*/ 0 w 271"/>
                  <a:gd name="T9" fmla="*/ 0 h 57"/>
                </a:gdLst>
                <a:ahLst/>
                <a:cxnLst>
                  <a:cxn ang="0">
                    <a:pos x="T0" y="T1"/>
                  </a:cxn>
                  <a:cxn ang="0">
                    <a:pos x="T2" y="T3"/>
                  </a:cxn>
                  <a:cxn ang="0">
                    <a:pos x="T4" y="T5"/>
                  </a:cxn>
                  <a:cxn ang="0">
                    <a:pos x="T6" y="T7"/>
                  </a:cxn>
                  <a:cxn ang="0">
                    <a:pos x="T8" y="T9"/>
                  </a:cxn>
                </a:cxnLst>
                <a:rect l="0" t="0" r="r" b="b"/>
                <a:pathLst>
                  <a:path w="271" h="57">
                    <a:moveTo>
                      <a:pt x="0" y="0"/>
                    </a:moveTo>
                    <a:lnTo>
                      <a:pt x="218" y="0"/>
                    </a:lnTo>
                    <a:lnTo>
                      <a:pt x="270" y="56"/>
                    </a:lnTo>
                    <a:lnTo>
                      <a:pt x="23"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47" name="Freeform 423"/>
              <p:cNvSpPr>
                <a:spLocks/>
              </p:cNvSpPr>
              <p:nvPr/>
            </p:nvSpPr>
            <p:spPr bwMode="auto">
              <a:xfrm>
                <a:off x="2540" y="3004"/>
                <a:ext cx="114" cy="57"/>
              </a:xfrm>
              <a:custGeom>
                <a:avLst/>
                <a:gdLst>
                  <a:gd name="T0" fmla="*/ 113 w 114"/>
                  <a:gd name="T1" fmla="*/ 56 h 57"/>
                  <a:gd name="T2" fmla="*/ 113 w 114"/>
                  <a:gd name="T3" fmla="*/ 48 h 57"/>
                  <a:gd name="T4" fmla="*/ 68 w 114"/>
                  <a:gd name="T5" fmla="*/ 0 h 57"/>
                  <a:gd name="T6" fmla="*/ 38 w 114"/>
                  <a:gd name="T7" fmla="*/ 0 h 57"/>
                  <a:gd name="T8" fmla="*/ 0 w 114"/>
                  <a:gd name="T9" fmla="*/ 56 h 57"/>
                  <a:gd name="T10" fmla="*/ 23 w 114"/>
                  <a:gd name="T11" fmla="*/ 56 h 57"/>
                  <a:gd name="T12" fmla="*/ 60 w 114"/>
                  <a:gd name="T13" fmla="*/ 8 h 57"/>
                  <a:gd name="T14" fmla="*/ 113 w 114"/>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7">
                    <a:moveTo>
                      <a:pt x="113" y="56"/>
                    </a:moveTo>
                    <a:lnTo>
                      <a:pt x="113" y="48"/>
                    </a:lnTo>
                    <a:lnTo>
                      <a:pt x="68" y="0"/>
                    </a:lnTo>
                    <a:lnTo>
                      <a:pt x="38" y="0"/>
                    </a:lnTo>
                    <a:lnTo>
                      <a:pt x="0" y="56"/>
                    </a:lnTo>
                    <a:lnTo>
                      <a:pt x="23" y="56"/>
                    </a:lnTo>
                    <a:lnTo>
                      <a:pt x="60" y="8"/>
                    </a:lnTo>
                    <a:lnTo>
                      <a:pt x="113"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48" name="Freeform 424"/>
              <p:cNvSpPr>
                <a:spLocks/>
              </p:cNvSpPr>
              <p:nvPr/>
            </p:nvSpPr>
            <p:spPr bwMode="auto">
              <a:xfrm>
                <a:off x="2563" y="3012"/>
                <a:ext cx="91" cy="49"/>
              </a:xfrm>
              <a:custGeom>
                <a:avLst/>
                <a:gdLst>
                  <a:gd name="T0" fmla="*/ 0 w 91"/>
                  <a:gd name="T1" fmla="*/ 48 h 49"/>
                  <a:gd name="T2" fmla="*/ 38 w 91"/>
                  <a:gd name="T3" fmla="*/ 0 h 49"/>
                  <a:gd name="T4" fmla="*/ 90 w 91"/>
                  <a:gd name="T5" fmla="*/ 48 h 49"/>
                  <a:gd name="T6" fmla="*/ 0 w 91"/>
                  <a:gd name="T7" fmla="*/ 48 h 49"/>
                </a:gdLst>
                <a:ahLst/>
                <a:cxnLst>
                  <a:cxn ang="0">
                    <a:pos x="T0" y="T1"/>
                  </a:cxn>
                  <a:cxn ang="0">
                    <a:pos x="T2" y="T3"/>
                  </a:cxn>
                  <a:cxn ang="0">
                    <a:pos x="T4" y="T5"/>
                  </a:cxn>
                  <a:cxn ang="0">
                    <a:pos x="T6" y="T7"/>
                  </a:cxn>
                </a:cxnLst>
                <a:rect l="0" t="0" r="r" b="b"/>
                <a:pathLst>
                  <a:path w="91" h="49">
                    <a:moveTo>
                      <a:pt x="0" y="48"/>
                    </a:moveTo>
                    <a:lnTo>
                      <a:pt x="38" y="0"/>
                    </a:lnTo>
                    <a:lnTo>
                      <a:pt x="90"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49" name="Freeform 425"/>
              <p:cNvSpPr>
                <a:spLocks/>
              </p:cNvSpPr>
              <p:nvPr/>
            </p:nvSpPr>
            <p:spPr bwMode="auto">
              <a:xfrm>
                <a:off x="2488" y="3028"/>
                <a:ext cx="106" cy="33"/>
              </a:xfrm>
              <a:custGeom>
                <a:avLst/>
                <a:gdLst>
                  <a:gd name="T0" fmla="*/ 0 w 106"/>
                  <a:gd name="T1" fmla="*/ 32 h 33"/>
                  <a:gd name="T2" fmla="*/ 15 w 106"/>
                  <a:gd name="T3" fmla="*/ 0 h 33"/>
                  <a:gd name="T4" fmla="*/ 75 w 106"/>
                  <a:gd name="T5" fmla="*/ 0 h 33"/>
                  <a:gd name="T6" fmla="*/ 105 w 106"/>
                  <a:gd name="T7" fmla="*/ 32 h 33"/>
                  <a:gd name="T8" fmla="*/ 98 w 106"/>
                  <a:gd name="T9" fmla="*/ 32 h 33"/>
                  <a:gd name="T10" fmla="*/ 75 w 106"/>
                  <a:gd name="T11" fmla="*/ 8 h 33"/>
                  <a:gd name="T12" fmla="*/ 38 w 106"/>
                  <a:gd name="T13" fmla="*/ 32 h 33"/>
                  <a:gd name="T14" fmla="*/ 0 w 106"/>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3">
                    <a:moveTo>
                      <a:pt x="0" y="32"/>
                    </a:moveTo>
                    <a:lnTo>
                      <a:pt x="15" y="0"/>
                    </a:lnTo>
                    <a:lnTo>
                      <a:pt x="75" y="0"/>
                    </a:lnTo>
                    <a:lnTo>
                      <a:pt x="105" y="32"/>
                    </a:lnTo>
                    <a:lnTo>
                      <a:pt x="98" y="32"/>
                    </a:lnTo>
                    <a:lnTo>
                      <a:pt x="75" y="8"/>
                    </a:lnTo>
                    <a:lnTo>
                      <a:pt x="38"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50" name="Freeform 426"/>
              <p:cNvSpPr>
                <a:spLocks/>
              </p:cNvSpPr>
              <p:nvPr/>
            </p:nvSpPr>
            <p:spPr bwMode="auto">
              <a:xfrm>
                <a:off x="2585" y="3060"/>
                <a:ext cx="69" cy="128"/>
              </a:xfrm>
              <a:custGeom>
                <a:avLst/>
                <a:gdLst>
                  <a:gd name="T0" fmla="*/ 0 w 69"/>
                  <a:gd name="T1" fmla="*/ 0 h 128"/>
                  <a:gd name="T2" fmla="*/ 0 w 69"/>
                  <a:gd name="T3" fmla="*/ 127 h 128"/>
                  <a:gd name="T4" fmla="*/ 68 w 69"/>
                  <a:gd name="T5" fmla="*/ 127 h 128"/>
                  <a:gd name="T6" fmla="*/ 68 w 69"/>
                  <a:gd name="T7" fmla="*/ 0 h 128"/>
                  <a:gd name="T8" fmla="*/ 0 w 69"/>
                  <a:gd name="T9" fmla="*/ 0 h 128"/>
                </a:gdLst>
                <a:ahLst/>
                <a:cxnLst>
                  <a:cxn ang="0">
                    <a:pos x="T0" y="T1"/>
                  </a:cxn>
                  <a:cxn ang="0">
                    <a:pos x="T2" y="T3"/>
                  </a:cxn>
                  <a:cxn ang="0">
                    <a:pos x="T4" y="T5"/>
                  </a:cxn>
                  <a:cxn ang="0">
                    <a:pos x="T6" y="T7"/>
                  </a:cxn>
                  <a:cxn ang="0">
                    <a:pos x="T8" y="T9"/>
                  </a:cxn>
                </a:cxnLst>
                <a:rect l="0" t="0" r="r" b="b"/>
                <a:pathLst>
                  <a:path w="69" h="128">
                    <a:moveTo>
                      <a:pt x="0" y="0"/>
                    </a:moveTo>
                    <a:lnTo>
                      <a:pt x="0" y="127"/>
                    </a:lnTo>
                    <a:lnTo>
                      <a:pt x="68" y="127"/>
                    </a:lnTo>
                    <a:lnTo>
                      <a:pt x="68"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51" name="Freeform 427"/>
              <p:cNvSpPr>
                <a:spLocks/>
              </p:cNvSpPr>
              <p:nvPr/>
            </p:nvSpPr>
            <p:spPr bwMode="auto">
              <a:xfrm>
                <a:off x="2525" y="3060"/>
                <a:ext cx="61" cy="128"/>
              </a:xfrm>
              <a:custGeom>
                <a:avLst/>
                <a:gdLst>
                  <a:gd name="T0" fmla="*/ 0 w 61"/>
                  <a:gd name="T1" fmla="*/ 0 h 128"/>
                  <a:gd name="T2" fmla="*/ 0 w 61"/>
                  <a:gd name="T3" fmla="*/ 127 h 128"/>
                  <a:gd name="T4" fmla="*/ 60 w 61"/>
                  <a:gd name="T5" fmla="*/ 127 h 128"/>
                  <a:gd name="T6" fmla="*/ 60 w 61"/>
                  <a:gd name="T7" fmla="*/ 0 h 128"/>
                  <a:gd name="T8" fmla="*/ 0 w 61"/>
                  <a:gd name="T9" fmla="*/ 0 h 128"/>
                </a:gdLst>
                <a:ahLst/>
                <a:cxnLst>
                  <a:cxn ang="0">
                    <a:pos x="T0" y="T1"/>
                  </a:cxn>
                  <a:cxn ang="0">
                    <a:pos x="T2" y="T3"/>
                  </a:cxn>
                  <a:cxn ang="0">
                    <a:pos x="T4" y="T5"/>
                  </a:cxn>
                  <a:cxn ang="0">
                    <a:pos x="T6" y="T7"/>
                  </a:cxn>
                  <a:cxn ang="0">
                    <a:pos x="T8" y="T9"/>
                  </a:cxn>
                </a:cxnLst>
                <a:rect l="0" t="0" r="r" b="b"/>
                <a:pathLst>
                  <a:path w="61" h="128">
                    <a:moveTo>
                      <a:pt x="0" y="0"/>
                    </a:moveTo>
                    <a:lnTo>
                      <a:pt x="0" y="127"/>
                    </a:lnTo>
                    <a:lnTo>
                      <a:pt x="60" y="127"/>
                    </a:lnTo>
                    <a:lnTo>
                      <a:pt x="6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52" name="Freeform 428"/>
              <p:cNvSpPr>
                <a:spLocks/>
              </p:cNvSpPr>
              <p:nvPr/>
            </p:nvSpPr>
            <p:spPr bwMode="auto">
              <a:xfrm>
                <a:off x="2488" y="3060"/>
                <a:ext cx="38" cy="128"/>
              </a:xfrm>
              <a:custGeom>
                <a:avLst/>
                <a:gdLst>
                  <a:gd name="T0" fmla="*/ 0 w 38"/>
                  <a:gd name="T1" fmla="*/ 0 h 128"/>
                  <a:gd name="T2" fmla="*/ 0 w 38"/>
                  <a:gd name="T3" fmla="*/ 127 h 128"/>
                  <a:gd name="T4" fmla="*/ 37 w 38"/>
                  <a:gd name="T5" fmla="*/ 127 h 128"/>
                  <a:gd name="T6" fmla="*/ 37 w 38"/>
                  <a:gd name="T7" fmla="*/ 0 h 128"/>
                  <a:gd name="T8" fmla="*/ 0 w 38"/>
                  <a:gd name="T9" fmla="*/ 0 h 128"/>
                </a:gdLst>
                <a:ahLst/>
                <a:cxnLst>
                  <a:cxn ang="0">
                    <a:pos x="T0" y="T1"/>
                  </a:cxn>
                  <a:cxn ang="0">
                    <a:pos x="T2" y="T3"/>
                  </a:cxn>
                  <a:cxn ang="0">
                    <a:pos x="T4" y="T5"/>
                  </a:cxn>
                  <a:cxn ang="0">
                    <a:pos x="T6" y="T7"/>
                  </a:cxn>
                  <a:cxn ang="0">
                    <a:pos x="T8" y="T9"/>
                  </a:cxn>
                </a:cxnLst>
                <a:rect l="0" t="0" r="r" b="b"/>
                <a:pathLst>
                  <a:path w="38" h="128">
                    <a:moveTo>
                      <a:pt x="0" y="0"/>
                    </a:moveTo>
                    <a:lnTo>
                      <a:pt x="0" y="127"/>
                    </a:lnTo>
                    <a:lnTo>
                      <a:pt x="37" y="127"/>
                    </a:lnTo>
                    <a:lnTo>
                      <a:pt x="3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53" name="Freeform 429"/>
              <p:cNvSpPr>
                <a:spLocks/>
              </p:cNvSpPr>
              <p:nvPr/>
            </p:nvSpPr>
            <p:spPr bwMode="auto">
              <a:xfrm>
                <a:off x="2406" y="3060"/>
                <a:ext cx="98" cy="128"/>
              </a:xfrm>
              <a:custGeom>
                <a:avLst/>
                <a:gdLst>
                  <a:gd name="T0" fmla="*/ 0 w 98"/>
                  <a:gd name="T1" fmla="*/ 0 h 128"/>
                  <a:gd name="T2" fmla="*/ 0 w 98"/>
                  <a:gd name="T3" fmla="*/ 127 h 128"/>
                  <a:gd name="T4" fmla="*/ 97 w 98"/>
                  <a:gd name="T5" fmla="*/ 127 h 128"/>
                  <a:gd name="T6" fmla="*/ 97 w 98"/>
                  <a:gd name="T7" fmla="*/ 0 h 128"/>
                  <a:gd name="T8" fmla="*/ 0 w 98"/>
                  <a:gd name="T9" fmla="*/ 0 h 128"/>
                </a:gdLst>
                <a:ahLst/>
                <a:cxnLst>
                  <a:cxn ang="0">
                    <a:pos x="T0" y="T1"/>
                  </a:cxn>
                  <a:cxn ang="0">
                    <a:pos x="T2" y="T3"/>
                  </a:cxn>
                  <a:cxn ang="0">
                    <a:pos x="T4" y="T5"/>
                  </a:cxn>
                  <a:cxn ang="0">
                    <a:pos x="T6" y="T7"/>
                  </a:cxn>
                  <a:cxn ang="0">
                    <a:pos x="T8" y="T9"/>
                  </a:cxn>
                </a:cxnLst>
                <a:rect l="0" t="0" r="r" b="b"/>
                <a:pathLst>
                  <a:path w="98" h="128">
                    <a:moveTo>
                      <a:pt x="0" y="0"/>
                    </a:moveTo>
                    <a:lnTo>
                      <a:pt x="0" y="127"/>
                    </a:lnTo>
                    <a:lnTo>
                      <a:pt x="97" y="127"/>
                    </a:lnTo>
                    <a:lnTo>
                      <a:pt x="97"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54" name="Freeform 430"/>
              <p:cNvSpPr>
                <a:spLocks/>
              </p:cNvSpPr>
              <p:nvPr/>
            </p:nvSpPr>
            <p:spPr bwMode="auto">
              <a:xfrm>
                <a:off x="2406" y="3060"/>
                <a:ext cx="98" cy="65"/>
              </a:xfrm>
              <a:custGeom>
                <a:avLst/>
                <a:gdLst>
                  <a:gd name="T0" fmla="*/ 0 w 98"/>
                  <a:gd name="T1" fmla="*/ 0 h 65"/>
                  <a:gd name="T2" fmla="*/ 0 w 98"/>
                  <a:gd name="T3" fmla="*/ 64 h 65"/>
                  <a:gd name="T4" fmla="*/ 97 w 98"/>
                  <a:gd name="T5" fmla="*/ 64 h 65"/>
                  <a:gd name="T6" fmla="*/ 97 w 98"/>
                  <a:gd name="T7" fmla="*/ 0 h 65"/>
                  <a:gd name="T8" fmla="*/ 0 w 98"/>
                  <a:gd name="T9" fmla="*/ 0 h 65"/>
                </a:gdLst>
                <a:ahLst/>
                <a:cxnLst>
                  <a:cxn ang="0">
                    <a:pos x="T0" y="T1"/>
                  </a:cxn>
                  <a:cxn ang="0">
                    <a:pos x="T2" y="T3"/>
                  </a:cxn>
                  <a:cxn ang="0">
                    <a:pos x="T4" y="T5"/>
                  </a:cxn>
                  <a:cxn ang="0">
                    <a:pos x="T6" y="T7"/>
                  </a:cxn>
                  <a:cxn ang="0">
                    <a:pos x="T8" y="T9"/>
                  </a:cxn>
                </a:cxnLst>
                <a:rect l="0" t="0" r="r" b="b"/>
                <a:pathLst>
                  <a:path w="98" h="65">
                    <a:moveTo>
                      <a:pt x="0" y="0"/>
                    </a:moveTo>
                    <a:lnTo>
                      <a:pt x="0" y="64"/>
                    </a:lnTo>
                    <a:lnTo>
                      <a:pt x="97" y="64"/>
                    </a:lnTo>
                    <a:lnTo>
                      <a:pt x="97"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55" name="Freeform 431"/>
              <p:cNvSpPr>
                <a:spLocks/>
              </p:cNvSpPr>
              <p:nvPr/>
            </p:nvSpPr>
            <p:spPr bwMode="auto">
              <a:xfrm>
                <a:off x="2585" y="3060"/>
                <a:ext cx="69" cy="65"/>
              </a:xfrm>
              <a:custGeom>
                <a:avLst/>
                <a:gdLst>
                  <a:gd name="T0" fmla="*/ 0 w 69"/>
                  <a:gd name="T1" fmla="*/ 0 h 65"/>
                  <a:gd name="T2" fmla="*/ 0 w 69"/>
                  <a:gd name="T3" fmla="*/ 64 h 65"/>
                  <a:gd name="T4" fmla="*/ 68 w 69"/>
                  <a:gd name="T5" fmla="*/ 64 h 65"/>
                  <a:gd name="T6" fmla="*/ 68 w 69"/>
                  <a:gd name="T7" fmla="*/ 0 h 65"/>
                  <a:gd name="T8" fmla="*/ 0 w 69"/>
                  <a:gd name="T9" fmla="*/ 0 h 65"/>
                </a:gdLst>
                <a:ahLst/>
                <a:cxnLst>
                  <a:cxn ang="0">
                    <a:pos x="T0" y="T1"/>
                  </a:cxn>
                  <a:cxn ang="0">
                    <a:pos x="T2" y="T3"/>
                  </a:cxn>
                  <a:cxn ang="0">
                    <a:pos x="T4" y="T5"/>
                  </a:cxn>
                  <a:cxn ang="0">
                    <a:pos x="T6" y="T7"/>
                  </a:cxn>
                  <a:cxn ang="0">
                    <a:pos x="T8" y="T9"/>
                  </a:cxn>
                </a:cxnLst>
                <a:rect l="0" t="0" r="r" b="b"/>
                <a:pathLst>
                  <a:path w="69" h="65">
                    <a:moveTo>
                      <a:pt x="0" y="0"/>
                    </a:moveTo>
                    <a:lnTo>
                      <a:pt x="0" y="64"/>
                    </a:lnTo>
                    <a:lnTo>
                      <a:pt x="68" y="64"/>
                    </a:lnTo>
                    <a:lnTo>
                      <a:pt x="68"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56" name="Freeform 432"/>
              <p:cNvSpPr>
                <a:spLocks/>
              </p:cNvSpPr>
              <p:nvPr/>
            </p:nvSpPr>
            <p:spPr bwMode="auto">
              <a:xfrm>
                <a:off x="2525" y="3060"/>
                <a:ext cx="61" cy="65"/>
              </a:xfrm>
              <a:custGeom>
                <a:avLst/>
                <a:gdLst>
                  <a:gd name="T0" fmla="*/ 0 w 61"/>
                  <a:gd name="T1" fmla="*/ 0 h 65"/>
                  <a:gd name="T2" fmla="*/ 0 w 61"/>
                  <a:gd name="T3" fmla="*/ 64 h 65"/>
                  <a:gd name="T4" fmla="*/ 60 w 61"/>
                  <a:gd name="T5" fmla="*/ 64 h 65"/>
                  <a:gd name="T6" fmla="*/ 60 w 61"/>
                  <a:gd name="T7" fmla="*/ 0 h 65"/>
                  <a:gd name="T8" fmla="*/ 0 w 61"/>
                  <a:gd name="T9" fmla="*/ 0 h 65"/>
                </a:gdLst>
                <a:ahLst/>
                <a:cxnLst>
                  <a:cxn ang="0">
                    <a:pos x="T0" y="T1"/>
                  </a:cxn>
                  <a:cxn ang="0">
                    <a:pos x="T2" y="T3"/>
                  </a:cxn>
                  <a:cxn ang="0">
                    <a:pos x="T4" y="T5"/>
                  </a:cxn>
                  <a:cxn ang="0">
                    <a:pos x="T6" y="T7"/>
                  </a:cxn>
                  <a:cxn ang="0">
                    <a:pos x="T8" y="T9"/>
                  </a:cxn>
                </a:cxnLst>
                <a:rect l="0" t="0" r="r" b="b"/>
                <a:pathLst>
                  <a:path w="61" h="65">
                    <a:moveTo>
                      <a:pt x="0" y="0"/>
                    </a:moveTo>
                    <a:lnTo>
                      <a:pt x="0" y="64"/>
                    </a:lnTo>
                    <a:lnTo>
                      <a:pt x="60" y="64"/>
                    </a:lnTo>
                    <a:lnTo>
                      <a:pt x="6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57" name="Freeform 433"/>
              <p:cNvSpPr>
                <a:spLocks/>
              </p:cNvSpPr>
              <p:nvPr/>
            </p:nvSpPr>
            <p:spPr bwMode="auto">
              <a:xfrm>
                <a:off x="2406" y="3179"/>
                <a:ext cx="98" cy="17"/>
              </a:xfrm>
              <a:custGeom>
                <a:avLst/>
                <a:gdLst>
                  <a:gd name="T0" fmla="*/ 0 w 98"/>
                  <a:gd name="T1" fmla="*/ 0 h 17"/>
                  <a:gd name="T2" fmla="*/ 0 w 98"/>
                  <a:gd name="T3" fmla="*/ 16 h 17"/>
                  <a:gd name="T4" fmla="*/ 97 w 98"/>
                  <a:gd name="T5" fmla="*/ 16 h 17"/>
                  <a:gd name="T6" fmla="*/ 97 w 98"/>
                  <a:gd name="T7" fmla="*/ 0 h 17"/>
                  <a:gd name="T8" fmla="*/ 0 w 98"/>
                  <a:gd name="T9" fmla="*/ 0 h 17"/>
                </a:gdLst>
                <a:ahLst/>
                <a:cxnLst>
                  <a:cxn ang="0">
                    <a:pos x="T0" y="T1"/>
                  </a:cxn>
                  <a:cxn ang="0">
                    <a:pos x="T2" y="T3"/>
                  </a:cxn>
                  <a:cxn ang="0">
                    <a:pos x="T4" y="T5"/>
                  </a:cxn>
                  <a:cxn ang="0">
                    <a:pos x="T6" y="T7"/>
                  </a:cxn>
                  <a:cxn ang="0">
                    <a:pos x="T8" y="T9"/>
                  </a:cxn>
                </a:cxnLst>
                <a:rect l="0" t="0" r="r" b="b"/>
                <a:pathLst>
                  <a:path w="98" h="17">
                    <a:moveTo>
                      <a:pt x="0" y="0"/>
                    </a:moveTo>
                    <a:lnTo>
                      <a:pt x="0" y="16"/>
                    </a:lnTo>
                    <a:lnTo>
                      <a:pt x="97" y="16"/>
                    </a:lnTo>
                    <a:lnTo>
                      <a:pt x="9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58" name="Freeform 434"/>
              <p:cNvSpPr>
                <a:spLocks/>
              </p:cNvSpPr>
              <p:nvPr/>
            </p:nvSpPr>
            <p:spPr bwMode="auto">
              <a:xfrm>
                <a:off x="2585" y="3179"/>
                <a:ext cx="69" cy="17"/>
              </a:xfrm>
              <a:custGeom>
                <a:avLst/>
                <a:gdLst>
                  <a:gd name="T0" fmla="*/ 0 w 69"/>
                  <a:gd name="T1" fmla="*/ 0 h 17"/>
                  <a:gd name="T2" fmla="*/ 0 w 69"/>
                  <a:gd name="T3" fmla="*/ 16 h 17"/>
                  <a:gd name="T4" fmla="*/ 68 w 69"/>
                  <a:gd name="T5" fmla="*/ 16 h 17"/>
                  <a:gd name="T6" fmla="*/ 68 w 69"/>
                  <a:gd name="T7" fmla="*/ 0 h 17"/>
                  <a:gd name="T8" fmla="*/ 0 w 69"/>
                  <a:gd name="T9" fmla="*/ 0 h 17"/>
                </a:gdLst>
                <a:ahLst/>
                <a:cxnLst>
                  <a:cxn ang="0">
                    <a:pos x="T0" y="T1"/>
                  </a:cxn>
                  <a:cxn ang="0">
                    <a:pos x="T2" y="T3"/>
                  </a:cxn>
                  <a:cxn ang="0">
                    <a:pos x="T4" y="T5"/>
                  </a:cxn>
                  <a:cxn ang="0">
                    <a:pos x="T6" y="T7"/>
                  </a:cxn>
                  <a:cxn ang="0">
                    <a:pos x="T8" y="T9"/>
                  </a:cxn>
                </a:cxnLst>
                <a:rect l="0" t="0" r="r" b="b"/>
                <a:pathLst>
                  <a:path w="69" h="17">
                    <a:moveTo>
                      <a:pt x="0" y="0"/>
                    </a:moveTo>
                    <a:lnTo>
                      <a:pt x="0" y="16"/>
                    </a:lnTo>
                    <a:lnTo>
                      <a:pt x="68" y="16"/>
                    </a:lnTo>
                    <a:lnTo>
                      <a:pt x="68"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59" name="Freeform 435"/>
              <p:cNvSpPr>
                <a:spLocks/>
              </p:cNvSpPr>
              <p:nvPr/>
            </p:nvSpPr>
            <p:spPr bwMode="auto">
              <a:xfrm>
                <a:off x="2600" y="3131"/>
                <a:ext cx="24" cy="33"/>
              </a:xfrm>
              <a:custGeom>
                <a:avLst/>
                <a:gdLst>
                  <a:gd name="T0" fmla="*/ 0 w 24"/>
                  <a:gd name="T1" fmla="*/ 0 h 33"/>
                  <a:gd name="T2" fmla="*/ 0 w 24"/>
                  <a:gd name="T3" fmla="*/ 32 h 33"/>
                  <a:gd name="T4" fmla="*/ 23 w 24"/>
                  <a:gd name="T5" fmla="*/ 32 h 33"/>
                  <a:gd name="T6" fmla="*/ 23 w 24"/>
                  <a:gd name="T7" fmla="*/ 0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0" y="32"/>
                    </a:lnTo>
                    <a:lnTo>
                      <a:pt x="23" y="32"/>
                    </a:lnTo>
                    <a:lnTo>
                      <a:pt x="23"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60" name="Freeform 436"/>
              <p:cNvSpPr>
                <a:spLocks/>
              </p:cNvSpPr>
              <p:nvPr/>
            </p:nvSpPr>
            <p:spPr bwMode="auto">
              <a:xfrm>
                <a:off x="2533" y="3147"/>
                <a:ext cx="46" cy="41"/>
              </a:xfrm>
              <a:custGeom>
                <a:avLst/>
                <a:gdLst>
                  <a:gd name="T0" fmla="*/ 8 w 46"/>
                  <a:gd name="T1" fmla="*/ 40 h 41"/>
                  <a:gd name="T2" fmla="*/ 45 w 46"/>
                  <a:gd name="T3" fmla="*/ 40 h 41"/>
                  <a:gd name="T4" fmla="*/ 45 w 46"/>
                  <a:gd name="T5" fmla="*/ 16 h 41"/>
                  <a:gd name="T6" fmla="*/ 45 w 46"/>
                  <a:gd name="T7" fmla="*/ 8 h 41"/>
                  <a:gd name="T8" fmla="*/ 38 w 46"/>
                  <a:gd name="T9" fmla="*/ 8 h 41"/>
                  <a:gd name="T10" fmla="*/ 38 w 46"/>
                  <a:gd name="T11" fmla="*/ 0 h 41"/>
                  <a:gd name="T12" fmla="*/ 30 w 46"/>
                  <a:gd name="T13" fmla="*/ 0 h 41"/>
                  <a:gd name="T14" fmla="*/ 23 w 46"/>
                  <a:gd name="T15" fmla="*/ 0 h 41"/>
                  <a:gd name="T16" fmla="*/ 15 w 46"/>
                  <a:gd name="T17" fmla="*/ 0 h 41"/>
                  <a:gd name="T18" fmla="*/ 8 w 46"/>
                  <a:gd name="T19" fmla="*/ 0 h 41"/>
                  <a:gd name="T20" fmla="*/ 8 w 46"/>
                  <a:gd name="T21" fmla="*/ 8 h 41"/>
                  <a:gd name="T22" fmla="*/ 0 w 46"/>
                  <a:gd name="T23" fmla="*/ 16 h 41"/>
                  <a:gd name="T24" fmla="*/ 0 w 46"/>
                  <a:gd name="T25" fmla="*/ 40 h 41"/>
                  <a:gd name="T26" fmla="*/ 8 w 46"/>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1">
                    <a:moveTo>
                      <a:pt x="8" y="40"/>
                    </a:moveTo>
                    <a:lnTo>
                      <a:pt x="45" y="40"/>
                    </a:lnTo>
                    <a:lnTo>
                      <a:pt x="45" y="16"/>
                    </a:lnTo>
                    <a:lnTo>
                      <a:pt x="45" y="8"/>
                    </a:lnTo>
                    <a:lnTo>
                      <a:pt x="38" y="8"/>
                    </a:lnTo>
                    <a:lnTo>
                      <a:pt x="38" y="0"/>
                    </a:lnTo>
                    <a:lnTo>
                      <a:pt x="30" y="0"/>
                    </a:lnTo>
                    <a:lnTo>
                      <a:pt x="23" y="0"/>
                    </a:lnTo>
                    <a:lnTo>
                      <a:pt x="15" y="0"/>
                    </a:lnTo>
                    <a:lnTo>
                      <a:pt x="8" y="0"/>
                    </a:lnTo>
                    <a:lnTo>
                      <a:pt x="8" y="8"/>
                    </a:lnTo>
                    <a:lnTo>
                      <a:pt x="0" y="16"/>
                    </a:lnTo>
                    <a:lnTo>
                      <a:pt x="0" y="40"/>
                    </a:lnTo>
                    <a:lnTo>
                      <a:pt x="8"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61" name="Freeform 437"/>
              <p:cNvSpPr>
                <a:spLocks/>
              </p:cNvSpPr>
              <p:nvPr/>
            </p:nvSpPr>
            <p:spPr bwMode="auto">
              <a:xfrm>
                <a:off x="2540" y="3147"/>
                <a:ext cx="31" cy="41"/>
              </a:xfrm>
              <a:custGeom>
                <a:avLst/>
                <a:gdLst>
                  <a:gd name="T0" fmla="*/ 0 w 31"/>
                  <a:gd name="T1" fmla="*/ 40 h 41"/>
                  <a:gd name="T2" fmla="*/ 30 w 31"/>
                  <a:gd name="T3" fmla="*/ 40 h 41"/>
                  <a:gd name="T4" fmla="*/ 30 w 31"/>
                  <a:gd name="T5" fmla="*/ 16 h 41"/>
                  <a:gd name="T6" fmla="*/ 30 w 31"/>
                  <a:gd name="T7" fmla="*/ 8 h 41"/>
                  <a:gd name="T8" fmla="*/ 23 w 31"/>
                  <a:gd name="T9" fmla="*/ 8 h 41"/>
                  <a:gd name="T10" fmla="*/ 23 w 31"/>
                  <a:gd name="T11" fmla="*/ 0 h 41"/>
                  <a:gd name="T12" fmla="*/ 15 w 31"/>
                  <a:gd name="T13" fmla="*/ 0 h 41"/>
                  <a:gd name="T14" fmla="*/ 15 w 31"/>
                  <a:gd name="T15" fmla="*/ 8 h 41"/>
                  <a:gd name="T16" fmla="*/ 8 w 31"/>
                  <a:gd name="T17" fmla="*/ 8 h 41"/>
                  <a:gd name="T18" fmla="*/ 0 w 31"/>
                  <a:gd name="T19" fmla="*/ 8 h 41"/>
                  <a:gd name="T20" fmla="*/ 0 w 31"/>
                  <a:gd name="T21" fmla="*/ 16 h 41"/>
                  <a:gd name="T22" fmla="*/ 0 w 31"/>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0" y="40"/>
                    </a:moveTo>
                    <a:lnTo>
                      <a:pt x="30" y="40"/>
                    </a:lnTo>
                    <a:lnTo>
                      <a:pt x="30" y="16"/>
                    </a:lnTo>
                    <a:lnTo>
                      <a:pt x="30" y="8"/>
                    </a:lnTo>
                    <a:lnTo>
                      <a:pt x="23" y="8"/>
                    </a:lnTo>
                    <a:lnTo>
                      <a:pt x="23" y="0"/>
                    </a:lnTo>
                    <a:lnTo>
                      <a:pt x="15" y="0"/>
                    </a:lnTo>
                    <a:lnTo>
                      <a:pt x="15" y="8"/>
                    </a:lnTo>
                    <a:lnTo>
                      <a:pt x="8"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62" name="Freeform 438"/>
              <p:cNvSpPr>
                <a:spLocks/>
              </p:cNvSpPr>
              <p:nvPr/>
            </p:nvSpPr>
            <p:spPr bwMode="auto">
              <a:xfrm>
                <a:off x="2600" y="3076"/>
                <a:ext cx="24" cy="25"/>
              </a:xfrm>
              <a:custGeom>
                <a:avLst/>
                <a:gdLst>
                  <a:gd name="T0" fmla="*/ 0 w 24"/>
                  <a:gd name="T1" fmla="*/ 0 h 25"/>
                  <a:gd name="T2" fmla="*/ 0 w 24"/>
                  <a:gd name="T3" fmla="*/ 24 h 25"/>
                  <a:gd name="T4" fmla="*/ 23 w 24"/>
                  <a:gd name="T5" fmla="*/ 24 h 25"/>
                  <a:gd name="T6" fmla="*/ 23 w 24"/>
                  <a:gd name="T7" fmla="*/ 0 h 25"/>
                  <a:gd name="T8" fmla="*/ 0 w 24"/>
                  <a:gd name="T9" fmla="*/ 0 h 25"/>
                </a:gdLst>
                <a:ahLst/>
                <a:cxnLst>
                  <a:cxn ang="0">
                    <a:pos x="T0" y="T1"/>
                  </a:cxn>
                  <a:cxn ang="0">
                    <a:pos x="T2" y="T3"/>
                  </a:cxn>
                  <a:cxn ang="0">
                    <a:pos x="T4" y="T5"/>
                  </a:cxn>
                  <a:cxn ang="0">
                    <a:pos x="T6" y="T7"/>
                  </a:cxn>
                  <a:cxn ang="0">
                    <a:pos x="T8" y="T9"/>
                  </a:cxn>
                </a:cxnLst>
                <a:rect l="0" t="0" r="r" b="b"/>
                <a:pathLst>
                  <a:path w="24" h="25">
                    <a:moveTo>
                      <a:pt x="0" y="0"/>
                    </a:moveTo>
                    <a:lnTo>
                      <a:pt x="0" y="24"/>
                    </a:lnTo>
                    <a:lnTo>
                      <a:pt x="23" y="24"/>
                    </a:lnTo>
                    <a:lnTo>
                      <a:pt x="23"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63" name="Freeform 439"/>
              <p:cNvSpPr>
                <a:spLocks/>
              </p:cNvSpPr>
              <p:nvPr/>
            </p:nvSpPr>
            <p:spPr bwMode="auto">
              <a:xfrm>
                <a:off x="2540" y="3187"/>
                <a:ext cx="46" cy="25"/>
              </a:xfrm>
              <a:custGeom>
                <a:avLst/>
                <a:gdLst>
                  <a:gd name="T0" fmla="*/ 30 w 46"/>
                  <a:gd name="T1" fmla="*/ 0 h 25"/>
                  <a:gd name="T2" fmla="*/ 0 w 46"/>
                  <a:gd name="T3" fmla="*/ 0 h 25"/>
                  <a:gd name="T4" fmla="*/ 15 w 46"/>
                  <a:gd name="T5" fmla="*/ 24 h 25"/>
                  <a:gd name="T6" fmla="*/ 45 w 46"/>
                  <a:gd name="T7" fmla="*/ 24 h 25"/>
                  <a:gd name="T8" fmla="*/ 30 w 46"/>
                  <a:gd name="T9" fmla="*/ 0 h 25"/>
                </a:gdLst>
                <a:ahLst/>
                <a:cxnLst>
                  <a:cxn ang="0">
                    <a:pos x="T0" y="T1"/>
                  </a:cxn>
                  <a:cxn ang="0">
                    <a:pos x="T2" y="T3"/>
                  </a:cxn>
                  <a:cxn ang="0">
                    <a:pos x="T4" y="T5"/>
                  </a:cxn>
                  <a:cxn ang="0">
                    <a:pos x="T6" y="T7"/>
                  </a:cxn>
                  <a:cxn ang="0">
                    <a:pos x="T8" y="T9"/>
                  </a:cxn>
                </a:cxnLst>
                <a:rect l="0" t="0" r="r" b="b"/>
                <a:pathLst>
                  <a:path w="46" h="25">
                    <a:moveTo>
                      <a:pt x="30" y="0"/>
                    </a:moveTo>
                    <a:lnTo>
                      <a:pt x="0" y="0"/>
                    </a:lnTo>
                    <a:lnTo>
                      <a:pt x="15" y="24"/>
                    </a:lnTo>
                    <a:lnTo>
                      <a:pt x="45" y="24"/>
                    </a:lnTo>
                    <a:lnTo>
                      <a:pt x="30"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64" name="Freeform 440"/>
              <p:cNvSpPr>
                <a:spLocks/>
              </p:cNvSpPr>
              <p:nvPr/>
            </p:nvSpPr>
            <p:spPr bwMode="auto">
              <a:xfrm>
                <a:off x="2398" y="3004"/>
                <a:ext cx="106" cy="57"/>
              </a:xfrm>
              <a:custGeom>
                <a:avLst/>
                <a:gdLst>
                  <a:gd name="T0" fmla="*/ 8 w 106"/>
                  <a:gd name="T1" fmla="*/ 56 h 57"/>
                  <a:gd name="T2" fmla="*/ 0 w 106"/>
                  <a:gd name="T3" fmla="*/ 48 h 57"/>
                  <a:gd name="T4" fmla="*/ 38 w 106"/>
                  <a:gd name="T5" fmla="*/ 0 h 57"/>
                  <a:gd name="T6" fmla="*/ 68 w 106"/>
                  <a:gd name="T7" fmla="*/ 0 h 57"/>
                  <a:gd name="T8" fmla="*/ 105 w 106"/>
                  <a:gd name="T9" fmla="*/ 56 h 57"/>
                  <a:gd name="T10" fmla="*/ 90 w 106"/>
                  <a:gd name="T11" fmla="*/ 56 h 57"/>
                  <a:gd name="T12" fmla="*/ 60 w 106"/>
                  <a:gd name="T13" fmla="*/ 16 h 57"/>
                  <a:gd name="T14" fmla="*/ 8 w 10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57">
                    <a:moveTo>
                      <a:pt x="8" y="56"/>
                    </a:moveTo>
                    <a:lnTo>
                      <a:pt x="0" y="48"/>
                    </a:lnTo>
                    <a:lnTo>
                      <a:pt x="38" y="0"/>
                    </a:lnTo>
                    <a:lnTo>
                      <a:pt x="68" y="0"/>
                    </a:lnTo>
                    <a:lnTo>
                      <a:pt x="105" y="56"/>
                    </a:lnTo>
                    <a:lnTo>
                      <a:pt x="90" y="56"/>
                    </a:lnTo>
                    <a:lnTo>
                      <a:pt x="60" y="16"/>
                    </a:lnTo>
                    <a:lnTo>
                      <a:pt x="8"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65" name="Freeform 441"/>
              <p:cNvSpPr>
                <a:spLocks/>
              </p:cNvSpPr>
              <p:nvPr/>
            </p:nvSpPr>
            <p:spPr bwMode="auto">
              <a:xfrm>
                <a:off x="2406" y="3020"/>
                <a:ext cx="83" cy="41"/>
              </a:xfrm>
              <a:custGeom>
                <a:avLst/>
                <a:gdLst>
                  <a:gd name="T0" fmla="*/ 0 w 83"/>
                  <a:gd name="T1" fmla="*/ 40 h 41"/>
                  <a:gd name="T2" fmla="*/ 52 w 83"/>
                  <a:gd name="T3" fmla="*/ 0 h 41"/>
                  <a:gd name="T4" fmla="*/ 82 w 83"/>
                  <a:gd name="T5" fmla="*/ 40 h 41"/>
                  <a:gd name="T6" fmla="*/ 0 w 83"/>
                  <a:gd name="T7" fmla="*/ 40 h 41"/>
                </a:gdLst>
                <a:ahLst/>
                <a:cxnLst>
                  <a:cxn ang="0">
                    <a:pos x="T0" y="T1"/>
                  </a:cxn>
                  <a:cxn ang="0">
                    <a:pos x="T2" y="T3"/>
                  </a:cxn>
                  <a:cxn ang="0">
                    <a:pos x="T4" y="T5"/>
                  </a:cxn>
                  <a:cxn ang="0">
                    <a:pos x="T6" y="T7"/>
                  </a:cxn>
                </a:cxnLst>
                <a:rect l="0" t="0" r="r" b="b"/>
                <a:pathLst>
                  <a:path w="83" h="41">
                    <a:moveTo>
                      <a:pt x="0" y="40"/>
                    </a:moveTo>
                    <a:lnTo>
                      <a:pt x="52" y="0"/>
                    </a:lnTo>
                    <a:lnTo>
                      <a:pt x="82"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66" name="Freeform 442"/>
              <p:cNvSpPr>
                <a:spLocks/>
              </p:cNvSpPr>
              <p:nvPr/>
            </p:nvSpPr>
            <p:spPr bwMode="auto">
              <a:xfrm>
                <a:off x="2525" y="3028"/>
                <a:ext cx="61" cy="33"/>
              </a:xfrm>
              <a:custGeom>
                <a:avLst/>
                <a:gdLst>
                  <a:gd name="T0" fmla="*/ 0 w 61"/>
                  <a:gd name="T1" fmla="*/ 32 h 33"/>
                  <a:gd name="T2" fmla="*/ 38 w 61"/>
                  <a:gd name="T3" fmla="*/ 0 h 33"/>
                  <a:gd name="T4" fmla="*/ 60 w 61"/>
                  <a:gd name="T5" fmla="*/ 32 h 33"/>
                  <a:gd name="T6" fmla="*/ 0 w 61"/>
                  <a:gd name="T7" fmla="*/ 32 h 33"/>
                </a:gdLst>
                <a:ahLst/>
                <a:cxnLst>
                  <a:cxn ang="0">
                    <a:pos x="T0" y="T1"/>
                  </a:cxn>
                  <a:cxn ang="0">
                    <a:pos x="T2" y="T3"/>
                  </a:cxn>
                  <a:cxn ang="0">
                    <a:pos x="T4" y="T5"/>
                  </a:cxn>
                  <a:cxn ang="0">
                    <a:pos x="T6" y="T7"/>
                  </a:cxn>
                </a:cxnLst>
                <a:rect l="0" t="0" r="r" b="b"/>
                <a:pathLst>
                  <a:path w="61" h="33">
                    <a:moveTo>
                      <a:pt x="0" y="32"/>
                    </a:moveTo>
                    <a:lnTo>
                      <a:pt x="38" y="0"/>
                    </a:lnTo>
                    <a:lnTo>
                      <a:pt x="6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67" name="Freeform 443"/>
              <p:cNvSpPr>
                <a:spLocks/>
              </p:cNvSpPr>
              <p:nvPr/>
            </p:nvSpPr>
            <p:spPr bwMode="auto">
              <a:xfrm>
                <a:off x="2488" y="2996"/>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68" name="Freeform 444"/>
              <p:cNvSpPr>
                <a:spLocks/>
              </p:cNvSpPr>
              <p:nvPr/>
            </p:nvSpPr>
            <p:spPr bwMode="auto">
              <a:xfrm>
                <a:off x="2488" y="2996"/>
                <a:ext cx="38" cy="25"/>
              </a:xfrm>
              <a:custGeom>
                <a:avLst/>
                <a:gdLst>
                  <a:gd name="T0" fmla="*/ 0 w 38"/>
                  <a:gd name="T1" fmla="*/ 8 h 25"/>
                  <a:gd name="T2" fmla="*/ 0 w 38"/>
                  <a:gd name="T3" fmla="*/ 0 h 25"/>
                  <a:gd name="T4" fmla="*/ 37 w 38"/>
                  <a:gd name="T5" fmla="*/ 0 h 25"/>
                  <a:gd name="T6" fmla="*/ 37 w 38"/>
                  <a:gd name="T7" fmla="*/ 8 h 25"/>
                  <a:gd name="T8" fmla="*/ 37 w 38"/>
                  <a:gd name="T9" fmla="*/ 24 h 25"/>
                  <a:gd name="T10" fmla="*/ 7 w 38"/>
                  <a:gd name="T11" fmla="*/ 24 h 25"/>
                  <a:gd name="T12" fmla="*/ 7 w 38"/>
                  <a:gd name="T13" fmla="*/ 16 h 25"/>
                  <a:gd name="T14" fmla="*/ 0 w 38"/>
                  <a:gd name="T15" fmla="*/ 16 h 25"/>
                  <a:gd name="T16" fmla="*/ 0 w 38"/>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5">
                    <a:moveTo>
                      <a:pt x="0" y="8"/>
                    </a:moveTo>
                    <a:lnTo>
                      <a:pt x="0" y="0"/>
                    </a:lnTo>
                    <a:lnTo>
                      <a:pt x="37" y="0"/>
                    </a:lnTo>
                    <a:lnTo>
                      <a:pt x="37" y="8"/>
                    </a:lnTo>
                    <a:lnTo>
                      <a:pt x="37" y="24"/>
                    </a:lnTo>
                    <a:lnTo>
                      <a:pt x="7" y="24"/>
                    </a:lnTo>
                    <a:lnTo>
                      <a:pt x="7"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69" name="Freeform 445"/>
              <p:cNvSpPr>
                <a:spLocks/>
              </p:cNvSpPr>
              <p:nvPr/>
            </p:nvSpPr>
            <p:spPr bwMode="auto">
              <a:xfrm>
                <a:off x="2488" y="2988"/>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70" name="Freeform 446"/>
              <p:cNvSpPr>
                <a:spLocks/>
              </p:cNvSpPr>
              <p:nvPr/>
            </p:nvSpPr>
            <p:spPr bwMode="auto">
              <a:xfrm>
                <a:off x="2361" y="3004"/>
                <a:ext cx="46" cy="184"/>
              </a:xfrm>
              <a:custGeom>
                <a:avLst/>
                <a:gdLst>
                  <a:gd name="T0" fmla="*/ 45 w 46"/>
                  <a:gd name="T1" fmla="*/ 183 h 184"/>
                  <a:gd name="T2" fmla="*/ 45 w 46"/>
                  <a:gd name="T3" fmla="*/ 56 h 184"/>
                  <a:gd name="T4" fmla="*/ 23 w 46"/>
                  <a:gd name="T5" fmla="*/ 0 h 184"/>
                  <a:gd name="T6" fmla="*/ 0 w 46"/>
                  <a:gd name="T7" fmla="*/ 56 h 184"/>
                  <a:gd name="T8" fmla="*/ 0 w 46"/>
                  <a:gd name="T9" fmla="*/ 183 h 184"/>
                  <a:gd name="T10" fmla="*/ 45 w 46"/>
                  <a:gd name="T11" fmla="*/ 183 h 184"/>
                </a:gdLst>
                <a:ahLst/>
                <a:cxnLst>
                  <a:cxn ang="0">
                    <a:pos x="T0" y="T1"/>
                  </a:cxn>
                  <a:cxn ang="0">
                    <a:pos x="T2" y="T3"/>
                  </a:cxn>
                  <a:cxn ang="0">
                    <a:pos x="T4" y="T5"/>
                  </a:cxn>
                  <a:cxn ang="0">
                    <a:pos x="T6" y="T7"/>
                  </a:cxn>
                  <a:cxn ang="0">
                    <a:pos x="T8" y="T9"/>
                  </a:cxn>
                  <a:cxn ang="0">
                    <a:pos x="T10" y="T11"/>
                  </a:cxn>
                </a:cxnLst>
                <a:rect l="0" t="0" r="r" b="b"/>
                <a:pathLst>
                  <a:path w="46" h="184">
                    <a:moveTo>
                      <a:pt x="45" y="183"/>
                    </a:moveTo>
                    <a:lnTo>
                      <a:pt x="45" y="56"/>
                    </a:lnTo>
                    <a:lnTo>
                      <a:pt x="23" y="0"/>
                    </a:lnTo>
                    <a:lnTo>
                      <a:pt x="0" y="56"/>
                    </a:lnTo>
                    <a:lnTo>
                      <a:pt x="0" y="183"/>
                    </a:lnTo>
                    <a:lnTo>
                      <a:pt x="45"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71" name="Freeform 447"/>
              <p:cNvSpPr>
                <a:spLocks/>
              </p:cNvSpPr>
              <p:nvPr/>
            </p:nvSpPr>
            <p:spPr bwMode="auto">
              <a:xfrm>
                <a:off x="2361" y="3179"/>
                <a:ext cx="46" cy="17"/>
              </a:xfrm>
              <a:custGeom>
                <a:avLst/>
                <a:gdLst>
                  <a:gd name="T0" fmla="*/ 0 w 46"/>
                  <a:gd name="T1" fmla="*/ 0 h 17"/>
                  <a:gd name="T2" fmla="*/ 0 w 46"/>
                  <a:gd name="T3" fmla="*/ 16 h 17"/>
                  <a:gd name="T4" fmla="*/ 45 w 46"/>
                  <a:gd name="T5" fmla="*/ 16 h 17"/>
                  <a:gd name="T6" fmla="*/ 45 w 46"/>
                  <a:gd name="T7" fmla="*/ 0 h 17"/>
                  <a:gd name="T8" fmla="*/ 0 w 46"/>
                  <a:gd name="T9" fmla="*/ 0 h 17"/>
                </a:gdLst>
                <a:ahLst/>
                <a:cxnLst>
                  <a:cxn ang="0">
                    <a:pos x="T0" y="T1"/>
                  </a:cxn>
                  <a:cxn ang="0">
                    <a:pos x="T2" y="T3"/>
                  </a:cxn>
                  <a:cxn ang="0">
                    <a:pos x="T4" y="T5"/>
                  </a:cxn>
                  <a:cxn ang="0">
                    <a:pos x="T6" y="T7"/>
                  </a:cxn>
                  <a:cxn ang="0">
                    <a:pos x="T8" y="T9"/>
                  </a:cxn>
                </a:cxnLst>
                <a:rect l="0" t="0" r="r" b="b"/>
                <a:pathLst>
                  <a:path w="46" h="17">
                    <a:moveTo>
                      <a:pt x="0" y="0"/>
                    </a:moveTo>
                    <a:lnTo>
                      <a:pt x="0" y="16"/>
                    </a:lnTo>
                    <a:lnTo>
                      <a:pt x="45" y="16"/>
                    </a:lnTo>
                    <a:lnTo>
                      <a:pt x="45"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72" name="Freeform 448"/>
              <p:cNvSpPr>
                <a:spLocks/>
              </p:cNvSpPr>
              <p:nvPr/>
            </p:nvSpPr>
            <p:spPr bwMode="auto">
              <a:xfrm>
                <a:off x="2465" y="3131"/>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73" name="Freeform 449"/>
              <p:cNvSpPr>
                <a:spLocks/>
              </p:cNvSpPr>
              <p:nvPr/>
            </p:nvSpPr>
            <p:spPr bwMode="auto">
              <a:xfrm>
                <a:off x="2428" y="3131"/>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74" name="Freeform 450"/>
              <p:cNvSpPr>
                <a:spLocks/>
              </p:cNvSpPr>
              <p:nvPr/>
            </p:nvSpPr>
            <p:spPr bwMode="auto">
              <a:xfrm>
                <a:off x="2465" y="3076"/>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75" name="Freeform 451"/>
              <p:cNvSpPr>
                <a:spLocks/>
              </p:cNvSpPr>
              <p:nvPr/>
            </p:nvSpPr>
            <p:spPr bwMode="auto">
              <a:xfrm>
                <a:off x="2428" y="3076"/>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76" name="Freeform 452"/>
              <p:cNvSpPr>
                <a:spLocks/>
              </p:cNvSpPr>
              <p:nvPr/>
            </p:nvSpPr>
            <p:spPr bwMode="auto">
              <a:xfrm>
                <a:off x="2540" y="3076"/>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477" name="Group 453"/>
            <p:cNvGrpSpPr>
              <a:grpSpLocks/>
            </p:cNvGrpSpPr>
            <p:nvPr/>
          </p:nvGrpSpPr>
          <p:grpSpPr bwMode="auto">
            <a:xfrm>
              <a:off x="3126530" y="5511781"/>
              <a:ext cx="603710" cy="431491"/>
              <a:chOff x="1957" y="3276"/>
              <a:chExt cx="292" cy="224"/>
            </a:xfrm>
          </p:grpSpPr>
          <p:sp>
            <p:nvSpPr>
              <p:cNvPr id="769478" name="Freeform 454"/>
              <p:cNvSpPr>
                <a:spLocks/>
              </p:cNvSpPr>
              <p:nvPr/>
            </p:nvSpPr>
            <p:spPr bwMode="auto">
              <a:xfrm>
                <a:off x="1979" y="3292"/>
                <a:ext cx="270" cy="57"/>
              </a:xfrm>
              <a:custGeom>
                <a:avLst/>
                <a:gdLst>
                  <a:gd name="T0" fmla="*/ 0 w 270"/>
                  <a:gd name="T1" fmla="*/ 0 h 57"/>
                  <a:gd name="T2" fmla="*/ 217 w 270"/>
                  <a:gd name="T3" fmla="*/ 0 h 57"/>
                  <a:gd name="T4" fmla="*/ 269 w 270"/>
                  <a:gd name="T5" fmla="*/ 56 h 57"/>
                  <a:gd name="T6" fmla="*/ 22 w 270"/>
                  <a:gd name="T7" fmla="*/ 56 h 57"/>
                  <a:gd name="T8" fmla="*/ 0 w 270"/>
                  <a:gd name="T9" fmla="*/ 0 h 57"/>
                </a:gdLst>
                <a:ahLst/>
                <a:cxnLst>
                  <a:cxn ang="0">
                    <a:pos x="T0" y="T1"/>
                  </a:cxn>
                  <a:cxn ang="0">
                    <a:pos x="T2" y="T3"/>
                  </a:cxn>
                  <a:cxn ang="0">
                    <a:pos x="T4" y="T5"/>
                  </a:cxn>
                  <a:cxn ang="0">
                    <a:pos x="T6" y="T7"/>
                  </a:cxn>
                  <a:cxn ang="0">
                    <a:pos x="T8" y="T9"/>
                  </a:cxn>
                </a:cxnLst>
                <a:rect l="0" t="0" r="r" b="b"/>
                <a:pathLst>
                  <a:path w="270" h="57">
                    <a:moveTo>
                      <a:pt x="0" y="0"/>
                    </a:moveTo>
                    <a:lnTo>
                      <a:pt x="217" y="0"/>
                    </a:lnTo>
                    <a:lnTo>
                      <a:pt x="269" y="56"/>
                    </a:lnTo>
                    <a:lnTo>
                      <a:pt x="22"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79" name="Freeform 455"/>
              <p:cNvSpPr>
                <a:spLocks/>
              </p:cNvSpPr>
              <p:nvPr/>
            </p:nvSpPr>
            <p:spPr bwMode="auto">
              <a:xfrm>
                <a:off x="2136" y="3292"/>
                <a:ext cx="113" cy="57"/>
              </a:xfrm>
              <a:custGeom>
                <a:avLst/>
                <a:gdLst>
                  <a:gd name="T0" fmla="*/ 112 w 113"/>
                  <a:gd name="T1" fmla="*/ 56 h 57"/>
                  <a:gd name="T2" fmla="*/ 112 w 113"/>
                  <a:gd name="T3" fmla="*/ 48 h 57"/>
                  <a:gd name="T4" fmla="*/ 67 w 113"/>
                  <a:gd name="T5" fmla="*/ 0 h 57"/>
                  <a:gd name="T6" fmla="*/ 37 w 113"/>
                  <a:gd name="T7" fmla="*/ 0 h 57"/>
                  <a:gd name="T8" fmla="*/ 0 w 113"/>
                  <a:gd name="T9" fmla="*/ 56 h 57"/>
                  <a:gd name="T10" fmla="*/ 22 w 113"/>
                  <a:gd name="T11" fmla="*/ 56 h 57"/>
                  <a:gd name="T12" fmla="*/ 60 w 113"/>
                  <a:gd name="T13" fmla="*/ 8 h 57"/>
                  <a:gd name="T14" fmla="*/ 112 w 11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7">
                    <a:moveTo>
                      <a:pt x="112" y="56"/>
                    </a:moveTo>
                    <a:lnTo>
                      <a:pt x="112" y="48"/>
                    </a:lnTo>
                    <a:lnTo>
                      <a:pt x="67" y="0"/>
                    </a:lnTo>
                    <a:lnTo>
                      <a:pt x="37" y="0"/>
                    </a:lnTo>
                    <a:lnTo>
                      <a:pt x="0" y="56"/>
                    </a:lnTo>
                    <a:lnTo>
                      <a:pt x="22" y="56"/>
                    </a:lnTo>
                    <a:lnTo>
                      <a:pt x="60" y="8"/>
                    </a:lnTo>
                    <a:lnTo>
                      <a:pt x="112"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80" name="Freeform 456"/>
              <p:cNvSpPr>
                <a:spLocks/>
              </p:cNvSpPr>
              <p:nvPr/>
            </p:nvSpPr>
            <p:spPr bwMode="auto">
              <a:xfrm>
                <a:off x="2159" y="3300"/>
                <a:ext cx="90" cy="49"/>
              </a:xfrm>
              <a:custGeom>
                <a:avLst/>
                <a:gdLst>
                  <a:gd name="T0" fmla="*/ 0 w 90"/>
                  <a:gd name="T1" fmla="*/ 48 h 49"/>
                  <a:gd name="T2" fmla="*/ 37 w 90"/>
                  <a:gd name="T3" fmla="*/ 0 h 49"/>
                  <a:gd name="T4" fmla="*/ 89 w 90"/>
                  <a:gd name="T5" fmla="*/ 48 h 49"/>
                  <a:gd name="T6" fmla="*/ 0 w 90"/>
                  <a:gd name="T7" fmla="*/ 48 h 49"/>
                </a:gdLst>
                <a:ahLst/>
                <a:cxnLst>
                  <a:cxn ang="0">
                    <a:pos x="T0" y="T1"/>
                  </a:cxn>
                  <a:cxn ang="0">
                    <a:pos x="T2" y="T3"/>
                  </a:cxn>
                  <a:cxn ang="0">
                    <a:pos x="T4" y="T5"/>
                  </a:cxn>
                  <a:cxn ang="0">
                    <a:pos x="T6" y="T7"/>
                  </a:cxn>
                </a:cxnLst>
                <a:rect l="0" t="0" r="r" b="b"/>
                <a:pathLst>
                  <a:path w="90" h="49">
                    <a:moveTo>
                      <a:pt x="0" y="48"/>
                    </a:moveTo>
                    <a:lnTo>
                      <a:pt x="37" y="0"/>
                    </a:lnTo>
                    <a:lnTo>
                      <a:pt x="89"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81" name="Freeform 457"/>
              <p:cNvSpPr>
                <a:spLocks/>
              </p:cNvSpPr>
              <p:nvPr/>
            </p:nvSpPr>
            <p:spPr bwMode="auto">
              <a:xfrm>
                <a:off x="2084" y="3316"/>
                <a:ext cx="106" cy="33"/>
              </a:xfrm>
              <a:custGeom>
                <a:avLst/>
                <a:gdLst>
                  <a:gd name="T0" fmla="*/ 0 w 106"/>
                  <a:gd name="T1" fmla="*/ 32 h 33"/>
                  <a:gd name="T2" fmla="*/ 15 w 106"/>
                  <a:gd name="T3" fmla="*/ 0 h 33"/>
                  <a:gd name="T4" fmla="*/ 75 w 106"/>
                  <a:gd name="T5" fmla="*/ 0 h 33"/>
                  <a:gd name="T6" fmla="*/ 105 w 106"/>
                  <a:gd name="T7" fmla="*/ 32 h 33"/>
                  <a:gd name="T8" fmla="*/ 98 w 106"/>
                  <a:gd name="T9" fmla="*/ 32 h 33"/>
                  <a:gd name="T10" fmla="*/ 75 w 106"/>
                  <a:gd name="T11" fmla="*/ 8 h 33"/>
                  <a:gd name="T12" fmla="*/ 38 w 106"/>
                  <a:gd name="T13" fmla="*/ 32 h 33"/>
                  <a:gd name="T14" fmla="*/ 0 w 106"/>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3">
                    <a:moveTo>
                      <a:pt x="0" y="32"/>
                    </a:moveTo>
                    <a:lnTo>
                      <a:pt x="15" y="0"/>
                    </a:lnTo>
                    <a:lnTo>
                      <a:pt x="75" y="0"/>
                    </a:lnTo>
                    <a:lnTo>
                      <a:pt x="105" y="32"/>
                    </a:lnTo>
                    <a:lnTo>
                      <a:pt x="98" y="32"/>
                    </a:lnTo>
                    <a:lnTo>
                      <a:pt x="75" y="8"/>
                    </a:lnTo>
                    <a:lnTo>
                      <a:pt x="38"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82" name="Freeform 458"/>
              <p:cNvSpPr>
                <a:spLocks/>
              </p:cNvSpPr>
              <p:nvPr/>
            </p:nvSpPr>
            <p:spPr bwMode="auto">
              <a:xfrm>
                <a:off x="2181" y="3348"/>
                <a:ext cx="68" cy="128"/>
              </a:xfrm>
              <a:custGeom>
                <a:avLst/>
                <a:gdLst>
                  <a:gd name="T0" fmla="*/ 0 w 68"/>
                  <a:gd name="T1" fmla="*/ 0 h 128"/>
                  <a:gd name="T2" fmla="*/ 0 w 68"/>
                  <a:gd name="T3" fmla="*/ 127 h 128"/>
                  <a:gd name="T4" fmla="*/ 67 w 68"/>
                  <a:gd name="T5" fmla="*/ 127 h 128"/>
                  <a:gd name="T6" fmla="*/ 67 w 68"/>
                  <a:gd name="T7" fmla="*/ 0 h 128"/>
                  <a:gd name="T8" fmla="*/ 0 w 68"/>
                  <a:gd name="T9" fmla="*/ 0 h 128"/>
                </a:gdLst>
                <a:ahLst/>
                <a:cxnLst>
                  <a:cxn ang="0">
                    <a:pos x="T0" y="T1"/>
                  </a:cxn>
                  <a:cxn ang="0">
                    <a:pos x="T2" y="T3"/>
                  </a:cxn>
                  <a:cxn ang="0">
                    <a:pos x="T4" y="T5"/>
                  </a:cxn>
                  <a:cxn ang="0">
                    <a:pos x="T6" y="T7"/>
                  </a:cxn>
                  <a:cxn ang="0">
                    <a:pos x="T8" y="T9"/>
                  </a:cxn>
                </a:cxnLst>
                <a:rect l="0" t="0" r="r" b="b"/>
                <a:pathLst>
                  <a:path w="68" h="128">
                    <a:moveTo>
                      <a:pt x="0" y="0"/>
                    </a:moveTo>
                    <a:lnTo>
                      <a:pt x="0" y="127"/>
                    </a:lnTo>
                    <a:lnTo>
                      <a:pt x="67" y="127"/>
                    </a:lnTo>
                    <a:lnTo>
                      <a:pt x="6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83" name="Freeform 459"/>
              <p:cNvSpPr>
                <a:spLocks/>
              </p:cNvSpPr>
              <p:nvPr/>
            </p:nvSpPr>
            <p:spPr bwMode="auto">
              <a:xfrm>
                <a:off x="2121" y="3348"/>
                <a:ext cx="61" cy="128"/>
              </a:xfrm>
              <a:custGeom>
                <a:avLst/>
                <a:gdLst>
                  <a:gd name="T0" fmla="*/ 0 w 61"/>
                  <a:gd name="T1" fmla="*/ 0 h 128"/>
                  <a:gd name="T2" fmla="*/ 0 w 61"/>
                  <a:gd name="T3" fmla="*/ 127 h 128"/>
                  <a:gd name="T4" fmla="*/ 60 w 61"/>
                  <a:gd name="T5" fmla="*/ 127 h 128"/>
                  <a:gd name="T6" fmla="*/ 60 w 61"/>
                  <a:gd name="T7" fmla="*/ 0 h 128"/>
                  <a:gd name="T8" fmla="*/ 0 w 61"/>
                  <a:gd name="T9" fmla="*/ 0 h 128"/>
                </a:gdLst>
                <a:ahLst/>
                <a:cxnLst>
                  <a:cxn ang="0">
                    <a:pos x="T0" y="T1"/>
                  </a:cxn>
                  <a:cxn ang="0">
                    <a:pos x="T2" y="T3"/>
                  </a:cxn>
                  <a:cxn ang="0">
                    <a:pos x="T4" y="T5"/>
                  </a:cxn>
                  <a:cxn ang="0">
                    <a:pos x="T6" y="T7"/>
                  </a:cxn>
                  <a:cxn ang="0">
                    <a:pos x="T8" y="T9"/>
                  </a:cxn>
                </a:cxnLst>
                <a:rect l="0" t="0" r="r" b="b"/>
                <a:pathLst>
                  <a:path w="61" h="128">
                    <a:moveTo>
                      <a:pt x="0" y="0"/>
                    </a:moveTo>
                    <a:lnTo>
                      <a:pt x="0" y="127"/>
                    </a:lnTo>
                    <a:lnTo>
                      <a:pt x="60" y="127"/>
                    </a:lnTo>
                    <a:lnTo>
                      <a:pt x="6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84" name="Freeform 460"/>
              <p:cNvSpPr>
                <a:spLocks/>
              </p:cNvSpPr>
              <p:nvPr/>
            </p:nvSpPr>
            <p:spPr bwMode="auto">
              <a:xfrm>
                <a:off x="2084" y="3348"/>
                <a:ext cx="38" cy="128"/>
              </a:xfrm>
              <a:custGeom>
                <a:avLst/>
                <a:gdLst>
                  <a:gd name="T0" fmla="*/ 0 w 38"/>
                  <a:gd name="T1" fmla="*/ 0 h 128"/>
                  <a:gd name="T2" fmla="*/ 0 w 38"/>
                  <a:gd name="T3" fmla="*/ 127 h 128"/>
                  <a:gd name="T4" fmla="*/ 37 w 38"/>
                  <a:gd name="T5" fmla="*/ 127 h 128"/>
                  <a:gd name="T6" fmla="*/ 37 w 38"/>
                  <a:gd name="T7" fmla="*/ 0 h 128"/>
                  <a:gd name="T8" fmla="*/ 0 w 38"/>
                  <a:gd name="T9" fmla="*/ 0 h 128"/>
                </a:gdLst>
                <a:ahLst/>
                <a:cxnLst>
                  <a:cxn ang="0">
                    <a:pos x="T0" y="T1"/>
                  </a:cxn>
                  <a:cxn ang="0">
                    <a:pos x="T2" y="T3"/>
                  </a:cxn>
                  <a:cxn ang="0">
                    <a:pos x="T4" y="T5"/>
                  </a:cxn>
                  <a:cxn ang="0">
                    <a:pos x="T6" y="T7"/>
                  </a:cxn>
                  <a:cxn ang="0">
                    <a:pos x="T8" y="T9"/>
                  </a:cxn>
                </a:cxnLst>
                <a:rect l="0" t="0" r="r" b="b"/>
                <a:pathLst>
                  <a:path w="38" h="128">
                    <a:moveTo>
                      <a:pt x="0" y="0"/>
                    </a:moveTo>
                    <a:lnTo>
                      <a:pt x="0" y="127"/>
                    </a:lnTo>
                    <a:lnTo>
                      <a:pt x="37" y="127"/>
                    </a:lnTo>
                    <a:lnTo>
                      <a:pt x="3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85" name="Freeform 461"/>
              <p:cNvSpPr>
                <a:spLocks/>
              </p:cNvSpPr>
              <p:nvPr/>
            </p:nvSpPr>
            <p:spPr bwMode="auto">
              <a:xfrm>
                <a:off x="2001" y="3348"/>
                <a:ext cx="99" cy="128"/>
              </a:xfrm>
              <a:custGeom>
                <a:avLst/>
                <a:gdLst>
                  <a:gd name="T0" fmla="*/ 0 w 99"/>
                  <a:gd name="T1" fmla="*/ 0 h 128"/>
                  <a:gd name="T2" fmla="*/ 0 w 99"/>
                  <a:gd name="T3" fmla="*/ 127 h 128"/>
                  <a:gd name="T4" fmla="*/ 98 w 99"/>
                  <a:gd name="T5" fmla="*/ 127 h 128"/>
                  <a:gd name="T6" fmla="*/ 98 w 99"/>
                  <a:gd name="T7" fmla="*/ 0 h 128"/>
                  <a:gd name="T8" fmla="*/ 0 w 99"/>
                  <a:gd name="T9" fmla="*/ 0 h 128"/>
                </a:gdLst>
                <a:ahLst/>
                <a:cxnLst>
                  <a:cxn ang="0">
                    <a:pos x="T0" y="T1"/>
                  </a:cxn>
                  <a:cxn ang="0">
                    <a:pos x="T2" y="T3"/>
                  </a:cxn>
                  <a:cxn ang="0">
                    <a:pos x="T4" y="T5"/>
                  </a:cxn>
                  <a:cxn ang="0">
                    <a:pos x="T6" y="T7"/>
                  </a:cxn>
                  <a:cxn ang="0">
                    <a:pos x="T8" y="T9"/>
                  </a:cxn>
                </a:cxnLst>
                <a:rect l="0" t="0" r="r" b="b"/>
                <a:pathLst>
                  <a:path w="99" h="128">
                    <a:moveTo>
                      <a:pt x="0" y="0"/>
                    </a:moveTo>
                    <a:lnTo>
                      <a:pt x="0" y="127"/>
                    </a:lnTo>
                    <a:lnTo>
                      <a:pt x="98" y="127"/>
                    </a:lnTo>
                    <a:lnTo>
                      <a:pt x="98"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86" name="Freeform 462"/>
              <p:cNvSpPr>
                <a:spLocks/>
              </p:cNvSpPr>
              <p:nvPr/>
            </p:nvSpPr>
            <p:spPr bwMode="auto">
              <a:xfrm>
                <a:off x="2001" y="3348"/>
                <a:ext cx="99" cy="65"/>
              </a:xfrm>
              <a:custGeom>
                <a:avLst/>
                <a:gdLst>
                  <a:gd name="T0" fmla="*/ 0 w 99"/>
                  <a:gd name="T1" fmla="*/ 0 h 65"/>
                  <a:gd name="T2" fmla="*/ 0 w 99"/>
                  <a:gd name="T3" fmla="*/ 64 h 65"/>
                  <a:gd name="T4" fmla="*/ 98 w 99"/>
                  <a:gd name="T5" fmla="*/ 64 h 65"/>
                  <a:gd name="T6" fmla="*/ 98 w 99"/>
                  <a:gd name="T7" fmla="*/ 0 h 65"/>
                  <a:gd name="T8" fmla="*/ 0 w 99"/>
                  <a:gd name="T9" fmla="*/ 0 h 65"/>
                </a:gdLst>
                <a:ahLst/>
                <a:cxnLst>
                  <a:cxn ang="0">
                    <a:pos x="T0" y="T1"/>
                  </a:cxn>
                  <a:cxn ang="0">
                    <a:pos x="T2" y="T3"/>
                  </a:cxn>
                  <a:cxn ang="0">
                    <a:pos x="T4" y="T5"/>
                  </a:cxn>
                  <a:cxn ang="0">
                    <a:pos x="T6" y="T7"/>
                  </a:cxn>
                  <a:cxn ang="0">
                    <a:pos x="T8" y="T9"/>
                  </a:cxn>
                </a:cxnLst>
                <a:rect l="0" t="0" r="r" b="b"/>
                <a:pathLst>
                  <a:path w="99" h="65">
                    <a:moveTo>
                      <a:pt x="0" y="0"/>
                    </a:moveTo>
                    <a:lnTo>
                      <a:pt x="0" y="64"/>
                    </a:lnTo>
                    <a:lnTo>
                      <a:pt x="98" y="64"/>
                    </a:lnTo>
                    <a:lnTo>
                      <a:pt x="98"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87" name="Freeform 463"/>
              <p:cNvSpPr>
                <a:spLocks/>
              </p:cNvSpPr>
              <p:nvPr/>
            </p:nvSpPr>
            <p:spPr bwMode="auto">
              <a:xfrm>
                <a:off x="2181" y="3348"/>
                <a:ext cx="68" cy="65"/>
              </a:xfrm>
              <a:custGeom>
                <a:avLst/>
                <a:gdLst>
                  <a:gd name="T0" fmla="*/ 0 w 68"/>
                  <a:gd name="T1" fmla="*/ 0 h 65"/>
                  <a:gd name="T2" fmla="*/ 0 w 68"/>
                  <a:gd name="T3" fmla="*/ 64 h 65"/>
                  <a:gd name="T4" fmla="*/ 67 w 68"/>
                  <a:gd name="T5" fmla="*/ 64 h 65"/>
                  <a:gd name="T6" fmla="*/ 67 w 68"/>
                  <a:gd name="T7" fmla="*/ 0 h 65"/>
                  <a:gd name="T8" fmla="*/ 0 w 68"/>
                  <a:gd name="T9" fmla="*/ 0 h 65"/>
                </a:gdLst>
                <a:ahLst/>
                <a:cxnLst>
                  <a:cxn ang="0">
                    <a:pos x="T0" y="T1"/>
                  </a:cxn>
                  <a:cxn ang="0">
                    <a:pos x="T2" y="T3"/>
                  </a:cxn>
                  <a:cxn ang="0">
                    <a:pos x="T4" y="T5"/>
                  </a:cxn>
                  <a:cxn ang="0">
                    <a:pos x="T6" y="T7"/>
                  </a:cxn>
                  <a:cxn ang="0">
                    <a:pos x="T8" y="T9"/>
                  </a:cxn>
                </a:cxnLst>
                <a:rect l="0" t="0" r="r" b="b"/>
                <a:pathLst>
                  <a:path w="68" h="65">
                    <a:moveTo>
                      <a:pt x="0" y="0"/>
                    </a:moveTo>
                    <a:lnTo>
                      <a:pt x="0" y="64"/>
                    </a:lnTo>
                    <a:lnTo>
                      <a:pt x="67" y="64"/>
                    </a:lnTo>
                    <a:lnTo>
                      <a:pt x="67"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88" name="Freeform 464"/>
              <p:cNvSpPr>
                <a:spLocks/>
              </p:cNvSpPr>
              <p:nvPr/>
            </p:nvSpPr>
            <p:spPr bwMode="auto">
              <a:xfrm>
                <a:off x="2121" y="3348"/>
                <a:ext cx="61" cy="65"/>
              </a:xfrm>
              <a:custGeom>
                <a:avLst/>
                <a:gdLst>
                  <a:gd name="T0" fmla="*/ 0 w 61"/>
                  <a:gd name="T1" fmla="*/ 0 h 65"/>
                  <a:gd name="T2" fmla="*/ 0 w 61"/>
                  <a:gd name="T3" fmla="*/ 64 h 65"/>
                  <a:gd name="T4" fmla="*/ 60 w 61"/>
                  <a:gd name="T5" fmla="*/ 64 h 65"/>
                  <a:gd name="T6" fmla="*/ 60 w 61"/>
                  <a:gd name="T7" fmla="*/ 0 h 65"/>
                  <a:gd name="T8" fmla="*/ 0 w 61"/>
                  <a:gd name="T9" fmla="*/ 0 h 65"/>
                </a:gdLst>
                <a:ahLst/>
                <a:cxnLst>
                  <a:cxn ang="0">
                    <a:pos x="T0" y="T1"/>
                  </a:cxn>
                  <a:cxn ang="0">
                    <a:pos x="T2" y="T3"/>
                  </a:cxn>
                  <a:cxn ang="0">
                    <a:pos x="T4" y="T5"/>
                  </a:cxn>
                  <a:cxn ang="0">
                    <a:pos x="T6" y="T7"/>
                  </a:cxn>
                  <a:cxn ang="0">
                    <a:pos x="T8" y="T9"/>
                  </a:cxn>
                </a:cxnLst>
                <a:rect l="0" t="0" r="r" b="b"/>
                <a:pathLst>
                  <a:path w="61" h="65">
                    <a:moveTo>
                      <a:pt x="0" y="0"/>
                    </a:moveTo>
                    <a:lnTo>
                      <a:pt x="0" y="64"/>
                    </a:lnTo>
                    <a:lnTo>
                      <a:pt x="60" y="64"/>
                    </a:lnTo>
                    <a:lnTo>
                      <a:pt x="6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89" name="Freeform 465"/>
              <p:cNvSpPr>
                <a:spLocks/>
              </p:cNvSpPr>
              <p:nvPr/>
            </p:nvSpPr>
            <p:spPr bwMode="auto">
              <a:xfrm>
                <a:off x="2001" y="3467"/>
                <a:ext cx="99" cy="17"/>
              </a:xfrm>
              <a:custGeom>
                <a:avLst/>
                <a:gdLst>
                  <a:gd name="T0" fmla="*/ 0 w 99"/>
                  <a:gd name="T1" fmla="*/ 0 h 17"/>
                  <a:gd name="T2" fmla="*/ 0 w 99"/>
                  <a:gd name="T3" fmla="*/ 16 h 17"/>
                  <a:gd name="T4" fmla="*/ 98 w 99"/>
                  <a:gd name="T5" fmla="*/ 16 h 17"/>
                  <a:gd name="T6" fmla="*/ 98 w 99"/>
                  <a:gd name="T7" fmla="*/ 0 h 17"/>
                  <a:gd name="T8" fmla="*/ 0 w 99"/>
                  <a:gd name="T9" fmla="*/ 0 h 17"/>
                </a:gdLst>
                <a:ahLst/>
                <a:cxnLst>
                  <a:cxn ang="0">
                    <a:pos x="T0" y="T1"/>
                  </a:cxn>
                  <a:cxn ang="0">
                    <a:pos x="T2" y="T3"/>
                  </a:cxn>
                  <a:cxn ang="0">
                    <a:pos x="T4" y="T5"/>
                  </a:cxn>
                  <a:cxn ang="0">
                    <a:pos x="T6" y="T7"/>
                  </a:cxn>
                  <a:cxn ang="0">
                    <a:pos x="T8" y="T9"/>
                  </a:cxn>
                </a:cxnLst>
                <a:rect l="0" t="0" r="r" b="b"/>
                <a:pathLst>
                  <a:path w="99" h="17">
                    <a:moveTo>
                      <a:pt x="0" y="0"/>
                    </a:moveTo>
                    <a:lnTo>
                      <a:pt x="0" y="16"/>
                    </a:lnTo>
                    <a:lnTo>
                      <a:pt x="98" y="16"/>
                    </a:lnTo>
                    <a:lnTo>
                      <a:pt x="98"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90" name="Freeform 466"/>
              <p:cNvSpPr>
                <a:spLocks/>
              </p:cNvSpPr>
              <p:nvPr/>
            </p:nvSpPr>
            <p:spPr bwMode="auto">
              <a:xfrm>
                <a:off x="2181" y="3467"/>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91" name="Freeform 467"/>
              <p:cNvSpPr>
                <a:spLocks/>
              </p:cNvSpPr>
              <p:nvPr/>
            </p:nvSpPr>
            <p:spPr bwMode="auto">
              <a:xfrm>
                <a:off x="2196" y="3419"/>
                <a:ext cx="23" cy="33"/>
              </a:xfrm>
              <a:custGeom>
                <a:avLst/>
                <a:gdLst>
                  <a:gd name="T0" fmla="*/ 0 w 23"/>
                  <a:gd name="T1" fmla="*/ 0 h 33"/>
                  <a:gd name="T2" fmla="*/ 0 w 23"/>
                  <a:gd name="T3" fmla="*/ 32 h 33"/>
                  <a:gd name="T4" fmla="*/ 22 w 23"/>
                  <a:gd name="T5" fmla="*/ 32 h 33"/>
                  <a:gd name="T6" fmla="*/ 22 w 23"/>
                  <a:gd name="T7" fmla="*/ 0 h 33"/>
                  <a:gd name="T8" fmla="*/ 0 w 23"/>
                  <a:gd name="T9" fmla="*/ 0 h 33"/>
                </a:gdLst>
                <a:ahLst/>
                <a:cxnLst>
                  <a:cxn ang="0">
                    <a:pos x="T0" y="T1"/>
                  </a:cxn>
                  <a:cxn ang="0">
                    <a:pos x="T2" y="T3"/>
                  </a:cxn>
                  <a:cxn ang="0">
                    <a:pos x="T4" y="T5"/>
                  </a:cxn>
                  <a:cxn ang="0">
                    <a:pos x="T6" y="T7"/>
                  </a:cxn>
                  <a:cxn ang="0">
                    <a:pos x="T8" y="T9"/>
                  </a:cxn>
                </a:cxnLst>
                <a:rect l="0" t="0" r="r" b="b"/>
                <a:pathLst>
                  <a:path w="23" h="33">
                    <a:moveTo>
                      <a:pt x="0" y="0"/>
                    </a:moveTo>
                    <a:lnTo>
                      <a:pt x="0" y="32"/>
                    </a:lnTo>
                    <a:lnTo>
                      <a:pt x="22" y="32"/>
                    </a:lnTo>
                    <a:lnTo>
                      <a:pt x="22"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92" name="Freeform 468"/>
              <p:cNvSpPr>
                <a:spLocks/>
              </p:cNvSpPr>
              <p:nvPr/>
            </p:nvSpPr>
            <p:spPr bwMode="auto">
              <a:xfrm>
                <a:off x="2129" y="3435"/>
                <a:ext cx="46" cy="41"/>
              </a:xfrm>
              <a:custGeom>
                <a:avLst/>
                <a:gdLst>
                  <a:gd name="T0" fmla="*/ 8 w 46"/>
                  <a:gd name="T1" fmla="*/ 40 h 41"/>
                  <a:gd name="T2" fmla="*/ 45 w 46"/>
                  <a:gd name="T3" fmla="*/ 40 h 41"/>
                  <a:gd name="T4" fmla="*/ 45 w 46"/>
                  <a:gd name="T5" fmla="*/ 16 h 41"/>
                  <a:gd name="T6" fmla="*/ 45 w 46"/>
                  <a:gd name="T7" fmla="*/ 8 h 41"/>
                  <a:gd name="T8" fmla="*/ 38 w 46"/>
                  <a:gd name="T9" fmla="*/ 8 h 41"/>
                  <a:gd name="T10" fmla="*/ 38 w 46"/>
                  <a:gd name="T11" fmla="*/ 0 h 41"/>
                  <a:gd name="T12" fmla="*/ 30 w 46"/>
                  <a:gd name="T13" fmla="*/ 0 h 41"/>
                  <a:gd name="T14" fmla="*/ 23 w 46"/>
                  <a:gd name="T15" fmla="*/ 0 h 41"/>
                  <a:gd name="T16" fmla="*/ 15 w 46"/>
                  <a:gd name="T17" fmla="*/ 0 h 41"/>
                  <a:gd name="T18" fmla="*/ 8 w 46"/>
                  <a:gd name="T19" fmla="*/ 0 h 41"/>
                  <a:gd name="T20" fmla="*/ 8 w 46"/>
                  <a:gd name="T21" fmla="*/ 8 h 41"/>
                  <a:gd name="T22" fmla="*/ 0 w 46"/>
                  <a:gd name="T23" fmla="*/ 16 h 41"/>
                  <a:gd name="T24" fmla="*/ 0 w 46"/>
                  <a:gd name="T25" fmla="*/ 40 h 41"/>
                  <a:gd name="T26" fmla="*/ 8 w 46"/>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1">
                    <a:moveTo>
                      <a:pt x="8" y="40"/>
                    </a:moveTo>
                    <a:lnTo>
                      <a:pt x="45" y="40"/>
                    </a:lnTo>
                    <a:lnTo>
                      <a:pt x="45" y="16"/>
                    </a:lnTo>
                    <a:lnTo>
                      <a:pt x="45" y="8"/>
                    </a:lnTo>
                    <a:lnTo>
                      <a:pt x="38" y="8"/>
                    </a:lnTo>
                    <a:lnTo>
                      <a:pt x="38" y="0"/>
                    </a:lnTo>
                    <a:lnTo>
                      <a:pt x="30" y="0"/>
                    </a:lnTo>
                    <a:lnTo>
                      <a:pt x="23" y="0"/>
                    </a:lnTo>
                    <a:lnTo>
                      <a:pt x="15" y="0"/>
                    </a:lnTo>
                    <a:lnTo>
                      <a:pt x="8" y="0"/>
                    </a:lnTo>
                    <a:lnTo>
                      <a:pt x="8" y="8"/>
                    </a:lnTo>
                    <a:lnTo>
                      <a:pt x="0" y="16"/>
                    </a:lnTo>
                    <a:lnTo>
                      <a:pt x="0" y="40"/>
                    </a:lnTo>
                    <a:lnTo>
                      <a:pt x="8"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93" name="Freeform 469"/>
              <p:cNvSpPr>
                <a:spLocks/>
              </p:cNvSpPr>
              <p:nvPr/>
            </p:nvSpPr>
            <p:spPr bwMode="auto">
              <a:xfrm>
                <a:off x="2136" y="3435"/>
                <a:ext cx="31" cy="41"/>
              </a:xfrm>
              <a:custGeom>
                <a:avLst/>
                <a:gdLst>
                  <a:gd name="T0" fmla="*/ 0 w 31"/>
                  <a:gd name="T1" fmla="*/ 40 h 41"/>
                  <a:gd name="T2" fmla="*/ 30 w 31"/>
                  <a:gd name="T3" fmla="*/ 40 h 41"/>
                  <a:gd name="T4" fmla="*/ 30 w 31"/>
                  <a:gd name="T5" fmla="*/ 16 h 41"/>
                  <a:gd name="T6" fmla="*/ 30 w 31"/>
                  <a:gd name="T7" fmla="*/ 8 h 41"/>
                  <a:gd name="T8" fmla="*/ 23 w 31"/>
                  <a:gd name="T9" fmla="*/ 8 h 41"/>
                  <a:gd name="T10" fmla="*/ 23 w 31"/>
                  <a:gd name="T11" fmla="*/ 0 h 41"/>
                  <a:gd name="T12" fmla="*/ 15 w 31"/>
                  <a:gd name="T13" fmla="*/ 0 h 41"/>
                  <a:gd name="T14" fmla="*/ 15 w 31"/>
                  <a:gd name="T15" fmla="*/ 8 h 41"/>
                  <a:gd name="T16" fmla="*/ 8 w 31"/>
                  <a:gd name="T17" fmla="*/ 8 h 41"/>
                  <a:gd name="T18" fmla="*/ 0 w 31"/>
                  <a:gd name="T19" fmla="*/ 8 h 41"/>
                  <a:gd name="T20" fmla="*/ 0 w 31"/>
                  <a:gd name="T21" fmla="*/ 16 h 41"/>
                  <a:gd name="T22" fmla="*/ 0 w 31"/>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0" y="40"/>
                    </a:moveTo>
                    <a:lnTo>
                      <a:pt x="30" y="40"/>
                    </a:lnTo>
                    <a:lnTo>
                      <a:pt x="30" y="16"/>
                    </a:lnTo>
                    <a:lnTo>
                      <a:pt x="30" y="8"/>
                    </a:lnTo>
                    <a:lnTo>
                      <a:pt x="23" y="8"/>
                    </a:lnTo>
                    <a:lnTo>
                      <a:pt x="23" y="0"/>
                    </a:lnTo>
                    <a:lnTo>
                      <a:pt x="15" y="0"/>
                    </a:lnTo>
                    <a:lnTo>
                      <a:pt x="15" y="8"/>
                    </a:lnTo>
                    <a:lnTo>
                      <a:pt x="8"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94" name="Freeform 470"/>
              <p:cNvSpPr>
                <a:spLocks/>
              </p:cNvSpPr>
              <p:nvPr/>
            </p:nvSpPr>
            <p:spPr bwMode="auto">
              <a:xfrm>
                <a:off x="2196" y="3364"/>
                <a:ext cx="23" cy="25"/>
              </a:xfrm>
              <a:custGeom>
                <a:avLst/>
                <a:gdLst>
                  <a:gd name="T0" fmla="*/ 0 w 23"/>
                  <a:gd name="T1" fmla="*/ 0 h 25"/>
                  <a:gd name="T2" fmla="*/ 0 w 23"/>
                  <a:gd name="T3" fmla="*/ 24 h 25"/>
                  <a:gd name="T4" fmla="*/ 22 w 23"/>
                  <a:gd name="T5" fmla="*/ 24 h 25"/>
                  <a:gd name="T6" fmla="*/ 22 w 23"/>
                  <a:gd name="T7" fmla="*/ 0 h 25"/>
                  <a:gd name="T8" fmla="*/ 0 w 23"/>
                  <a:gd name="T9" fmla="*/ 0 h 25"/>
                </a:gdLst>
                <a:ahLst/>
                <a:cxnLst>
                  <a:cxn ang="0">
                    <a:pos x="T0" y="T1"/>
                  </a:cxn>
                  <a:cxn ang="0">
                    <a:pos x="T2" y="T3"/>
                  </a:cxn>
                  <a:cxn ang="0">
                    <a:pos x="T4" y="T5"/>
                  </a:cxn>
                  <a:cxn ang="0">
                    <a:pos x="T6" y="T7"/>
                  </a:cxn>
                  <a:cxn ang="0">
                    <a:pos x="T8" y="T9"/>
                  </a:cxn>
                </a:cxnLst>
                <a:rect l="0" t="0" r="r" b="b"/>
                <a:pathLst>
                  <a:path w="23" h="25">
                    <a:moveTo>
                      <a:pt x="0" y="0"/>
                    </a:moveTo>
                    <a:lnTo>
                      <a:pt x="0" y="24"/>
                    </a:lnTo>
                    <a:lnTo>
                      <a:pt x="22" y="24"/>
                    </a:lnTo>
                    <a:lnTo>
                      <a:pt x="22"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95" name="Freeform 471"/>
              <p:cNvSpPr>
                <a:spLocks/>
              </p:cNvSpPr>
              <p:nvPr/>
            </p:nvSpPr>
            <p:spPr bwMode="auto">
              <a:xfrm>
                <a:off x="2136" y="3475"/>
                <a:ext cx="46" cy="25"/>
              </a:xfrm>
              <a:custGeom>
                <a:avLst/>
                <a:gdLst>
                  <a:gd name="T0" fmla="*/ 30 w 46"/>
                  <a:gd name="T1" fmla="*/ 0 h 25"/>
                  <a:gd name="T2" fmla="*/ 0 w 46"/>
                  <a:gd name="T3" fmla="*/ 0 h 25"/>
                  <a:gd name="T4" fmla="*/ 15 w 46"/>
                  <a:gd name="T5" fmla="*/ 24 h 25"/>
                  <a:gd name="T6" fmla="*/ 45 w 46"/>
                  <a:gd name="T7" fmla="*/ 24 h 25"/>
                  <a:gd name="T8" fmla="*/ 30 w 46"/>
                  <a:gd name="T9" fmla="*/ 0 h 25"/>
                </a:gdLst>
                <a:ahLst/>
                <a:cxnLst>
                  <a:cxn ang="0">
                    <a:pos x="T0" y="T1"/>
                  </a:cxn>
                  <a:cxn ang="0">
                    <a:pos x="T2" y="T3"/>
                  </a:cxn>
                  <a:cxn ang="0">
                    <a:pos x="T4" y="T5"/>
                  </a:cxn>
                  <a:cxn ang="0">
                    <a:pos x="T6" y="T7"/>
                  </a:cxn>
                  <a:cxn ang="0">
                    <a:pos x="T8" y="T9"/>
                  </a:cxn>
                </a:cxnLst>
                <a:rect l="0" t="0" r="r" b="b"/>
                <a:pathLst>
                  <a:path w="46" h="25">
                    <a:moveTo>
                      <a:pt x="30" y="0"/>
                    </a:moveTo>
                    <a:lnTo>
                      <a:pt x="0" y="0"/>
                    </a:lnTo>
                    <a:lnTo>
                      <a:pt x="15" y="24"/>
                    </a:lnTo>
                    <a:lnTo>
                      <a:pt x="45" y="24"/>
                    </a:lnTo>
                    <a:lnTo>
                      <a:pt x="30"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96" name="Freeform 472"/>
              <p:cNvSpPr>
                <a:spLocks/>
              </p:cNvSpPr>
              <p:nvPr/>
            </p:nvSpPr>
            <p:spPr bwMode="auto">
              <a:xfrm>
                <a:off x="1994" y="3292"/>
                <a:ext cx="106" cy="57"/>
              </a:xfrm>
              <a:custGeom>
                <a:avLst/>
                <a:gdLst>
                  <a:gd name="T0" fmla="*/ 8 w 106"/>
                  <a:gd name="T1" fmla="*/ 56 h 57"/>
                  <a:gd name="T2" fmla="*/ 0 w 106"/>
                  <a:gd name="T3" fmla="*/ 48 h 57"/>
                  <a:gd name="T4" fmla="*/ 38 w 106"/>
                  <a:gd name="T5" fmla="*/ 0 h 57"/>
                  <a:gd name="T6" fmla="*/ 68 w 106"/>
                  <a:gd name="T7" fmla="*/ 0 h 57"/>
                  <a:gd name="T8" fmla="*/ 105 w 106"/>
                  <a:gd name="T9" fmla="*/ 56 h 57"/>
                  <a:gd name="T10" fmla="*/ 90 w 106"/>
                  <a:gd name="T11" fmla="*/ 56 h 57"/>
                  <a:gd name="T12" fmla="*/ 60 w 106"/>
                  <a:gd name="T13" fmla="*/ 16 h 57"/>
                  <a:gd name="T14" fmla="*/ 8 w 10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57">
                    <a:moveTo>
                      <a:pt x="8" y="56"/>
                    </a:moveTo>
                    <a:lnTo>
                      <a:pt x="0" y="48"/>
                    </a:lnTo>
                    <a:lnTo>
                      <a:pt x="38" y="0"/>
                    </a:lnTo>
                    <a:lnTo>
                      <a:pt x="68" y="0"/>
                    </a:lnTo>
                    <a:lnTo>
                      <a:pt x="105" y="56"/>
                    </a:lnTo>
                    <a:lnTo>
                      <a:pt x="90" y="56"/>
                    </a:lnTo>
                    <a:lnTo>
                      <a:pt x="60" y="16"/>
                    </a:lnTo>
                    <a:lnTo>
                      <a:pt x="8"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97" name="Freeform 473"/>
              <p:cNvSpPr>
                <a:spLocks/>
              </p:cNvSpPr>
              <p:nvPr/>
            </p:nvSpPr>
            <p:spPr bwMode="auto">
              <a:xfrm>
                <a:off x="2001" y="3308"/>
                <a:ext cx="84" cy="41"/>
              </a:xfrm>
              <a:custGeom>
                <a:avLst/>
                <a:gdLst>
                  <a:gd name="T0" fmla="*/ 0 w 84"/>
                  <a:gd name="T1" fmla="*/ 40 h 41"/>
                  <a:gd name="T2" fmla="*/ 53 w 84"/>
                  <a:gd name="T3" fmla="*/ 0 h 41"/>
                  <a:gd name="T4" fmla="*/ 83 w 84"/>
                  <a:gd name="T5" fmla="*/ 40 h 41"/>
                  <a:gd name="T6" fmla="*/ 0 w 84"/>
                  <a:gd name="T7" fmla="*/ 40 h 41"/>
                </a:gdLst>
                <a:ahLst/>
                <a:cxnLst>
                  <a:cxn ang="0">
                    <a:pos x="T0" y="T1"/>
                  </a:cxn>
                  <a:cxn ang="0">
                    <a:pos x="T2" y="T3"/>
                  </a:cxn>
                  <a:cxn ang="0">
                    <a:pos x="T4" y="T5"/>
                  </a:cxn>
                  <a:cxn ang="0">
                    <a:pos x="T6" y="T7"/>
                  </a:cxn>
                </a:cxnLst>
                <a:rect l="0" t="0" r="r" b="b"/>
                <a:pathLst>
                  <a:path w="84" h="41">
                    <a:moveTo>
                      <a:pt x="0" y="40"/>
                    </a:moveTo>
                    <a:lnTo>
                      <a:pt x="53" y="0"/>
                    </a:lnTo>
                    <a:lnTo>
                      <a:pt x="83"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98" name="Freeform 474"/>
              <p:cNvSpPr>
                <a:spLocks/>
              </p:cNvSpPr>
              <p:nvPr/>
            </p:nvSpPr>
            <p:spPr bwMode="auto">
              <a:xfrm>
                <a:off x="2121" y="3316"/>
                <a:ext cx="61" cy="33"/>
              </a:xfrm>
              <a:custGeom>
                <a:avLst/>
                <a:gdLst>
                  <a:gd name="T0" fmla="*/ 0 w 61"/>
                  <a:gd name="T1" fmla="*/ 32 h 33"/>
                  <a:gd name="T2" fmla="*/ 38 w 61"/>
                  <a:gd name="T3" fmla="*/ 0 h 33"/>
                  <a:gd name="T4" fmla="*/ 60 w 61"/>
                  <a:gd name="T5" fmla="*/ 32 h 33"/>
                  <a:gd name="T6" fmla="*/ 0 w 61"/>
                  <a:gd name="T7" fmla="*/ 32 h 33"/>
                </a:gdLst>
                <a:ahLst/>
                <a:cxnLst>
                  <a:cxn ang="0">
                    <a:pos x="T0" y="T1"/>
                  </a:cxn>
                  <a:cxn ang="0">
                    <a:pos x="T2" y="T3"/>
                  </a:cxn>
                  <a:cxn ang="0">
                    <a:pos x="T4" y="T5"/>
                  </a:cxn>
                  <a:cxn ang="0">
                    <a:pos x="T6" y="T7"/>
                  </a:cxn>
                </a:cxnLst>
                <a:rect l="0" t="0" r="r" b="b"/>
                <a:pathLst>
                  <a:path w="61" h="33">
                    <a:moveTo>
                      <a:pt x="0" y="32"/>
                    </a:moveTo>
                    <a:lnTo>
                      <a:pt x="38" y="0"/>
                    </a:lnTo>
                    <a:lnTo>
                      <a:pt x="6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499" name="Freeform 475"/>
              <p:cNvSpPr>
                <a:spLocks/>
              </p:cNvSpPr>
              <p:nvPr/>
            </p:nvSpPr>
            <p:spPr bwMode="auto">
              <a:xfrm>
                <a:off x="2084" y="3284"/>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00" name="Freeform 476"/>
              <p:cNvSpPr>
                <a:spLocks/>
              </p:cNvSpPr>
              <p:nvPr/>
            </p:nvSpPr>
            <p:spPr bwMode="auto">
              <a:xfrm>
                <a:off x="2084" y="3284"/>
                <a:ext cx="38" cy="25"/>
              </a:xfrm>
              <a:custGeom>
                <a:avLst/>
                <a:gdLst>
                  <a:gd name="T0" fmla="*/ 0 w 38"/>
                  <a:gd name="T1" fmla="*/ 8 h 25"/>
                  <a:gd name="T2" fmla="*/ 0 w 38"/>
                  <a:gd name="T3" fmla="*/ 0 h 25"/>
                  <a:gd name="T4" fmla="*/ 37 w 38"/>
                  <a:gd name="T5" fmla="*/ 0 h 25"/>
                  <a:gd name="T6" fmla="*/ 37 w 38"/>
                  <a:gd name="T7" fmla="*/ 8 h 25"/>
                  <a:gd name="T8" fmla="*/ 37 w 38"/>
                  <a:gd name="T9" fmla="*/ 24 h 25"/>
                  <a:gd name="T10" fmla="*/ 7 w 38"/>
                  <a:gd name="T11" fmla="*/ 24 h 25"/>
                  <a:gd name="T12" fmla="*/ 7 w 38"/>
                  <a:gd name="T13" fmla="*/ 16 h 25"/>
                  <a:gd name="T14" fmla="*/ 0 w 38"/>
                  <a:gd name="T15" fmla="*/ 16 h 25"/>
                  <a:gd name="T16" fmla="*/ 0 w 38"/>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5">
                    <a:moveTo>
                      <a:pt x="0" y="8"/>
                    </a:moveTo>
                    <a:lnTo>
                      <a:pt x="0" y="0"/>
                    </a:lnTo>
                    <a:lnTo>
                      <a:pt x="37" y="0"/>
                    </a:lnTo>
                    <a:lnTo>
                      <a:pt x="37" y="8"/>
                    </a:lnTo>
                    <a:lnTo>
                      <a:pt x="37" y="24"/>
                    </a:lnTo>
                    <a:lnTo>
                      <a:pt x="7" y="24"/>
                    </a:lnTo>
                    <a:lnTo>
                      <a:pt x="7"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01" name="Freeform 477"/>
              <p:cNvSpPr>
                <a:spLocks/>
              </p:cNvSpPr>
              <p:nvPr/>
            </p:nvSpPr>
            <p:spPr bwMode="auto">
              <a:xfrm>
                <a:off x="2084" y="3276"/>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02" name="Freeform 478"/>
              <p:cNvSpPr>
                <a:spLocks/>
              </p:cNvSpPr>
              <p:nvPr/>
            </p:nvSpPr>
            <p:spPr bwMode="auto">
              <a:xfrm>
                <a:off x="1957" y="3292"/>
                <a:ext cx="45" cy="184"/>
              </a:xfrm>
              <a:custGeom>
                <a:avLst/>
                <a:gdLst>
                  <a:gd name="T0" fmla="*/ 44 w 45"/>
                  <a:gd name="T1" fmla="*/ 183 h 184"/>
                  <a:gd name="T2" fmla="*/ 44 w 45"/>
                  <a:gd name="T3" fmla="*/ 56 h 184"/>
                  <a:gd name="T4" fmla="*/ 22 w 45"/>
                  <a:gd name="T5" fmla="*/ 0 h 184"/>
                  <a:gd name="T6" fmla="*/ 0 w 45"/>
                  <a:gd name="T7" fmla="*/ 56 h 184"/>
                  <a:gd name="T8" fmla="*/ 0 w 45"/>
                  <a:gd name="T9" fmla="*/ 183 h 184"/>
                  <a:gd name="T10" fmla="*/ 44 w 45"/>
                  <a:gd name="T11" fmla="*/ 183 h 184"/>
                </a:gdLst>
                <a:ahLst/>
                <a:cxnLst>
                  <a:cxn ang="0">
                    <a:pos x="T0" y="T1"/>
                  </a:cxn>
                  <a:cxn ang="0">
                    <a:pos x="T2" y="T3"/>
                  </a:cxn>
                  <a:cxn ang="0">
                    <a:pos x="T4" y="T5"/>
                  </a:cxn>
                  <a:cxn ang="0">
                    <a:pos x="T6" y="T7"/>
                  </a:cxn>
                  <a:cxn ang="0">
                    <a:pos x="T8" y="T9"/>
                  </a:cxn>
                  <a:cxn ang="0">
                    <a:pos x="T10" y="T11"/>
                  </a:cxn>
                </a:cxnLst>
                <a:rect l="0" t="0" r="r" b="b"/>
                <a:pathLst>
                  <a:path w="45" h="184">
                    <a:moveTo>
                      <a:pt x="44" y="183"/>
                    </a:moveTo>
                    <a:lnTo>
                      <a:pt x="44" y="56"/>
                    </a:lnTo>
                    <a:lnTo>
                      <a:pt x="22" y="0"/>
                    </a:lnTo>
                    <a:lnTo>
                      <a:pt x="0" y="56"/>
                    </a:lnTo>
                    <a:lnTo>
                      <a:pt x="0" y="183"/>
                    </a:lnTo>
                    <a:lnTo>
                      <a:pt x="44"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03" name="Freeform 479"/>
              <p:cNvSpPr>
                <a:spLocks/>
              </p:cNvSpPr>
              <p:nvPr/>
            </p:nvSpPr>
            <p:spPr bwMode="auto">
              <a:xfrm>
                <a:off x="1957" y="3467"/>
                <a:ext cx="45" cy="17"/>
              </a:xfrm>
              <a:custGeom>
                <a:avLst/>
                <a:gdLst>
                  <a:gd name="T0" fmla="*/ 0 w 45"/>
                  <a:gd name="T1" fmla="*/ 0 h 17"/>
                  <a:gd name="T2" fmla="*/ 0 w 45"/>
                  <a:gd name="T3" fmla="*/ 16 h 17"/>
                  <a:gd name="T4" fmla="*/ 44 w 45"/>
                  <a:gd name="T5" fmla="*/ 16 h 17"/>
                  <a:gd name="T6" fmla="*/ 44 w 45"/>
                  <a:gd name="T7" fmla="*/ 0 h 17"/>
                  <a:gd name="T8" fmla="*/ 0 w 45"/>
                  <a:gd name="T9" fmla="*/ 0 h 17"/>
                </a:gdLst>
                <a:ahLst/>
                <a:cxnLst>
                  <a:cxn ang="0">
                    <a:pos x="T0" y="T1"/>
                  </a:cxn>
                  <a:cxn ang="0">
                    <a:pos x="T2" y="T3"/>
                  </a:cxn>
                  <a:cxn ang="0">
                    <a:pos x="T4" y="T5"/>
                  </a:cxn>
                  <a:cxn ang="0">
                    <a:pos x="T6" y="T7"/>
                  </a:cxn>
                  <a:cxn ang="0">
                    <a:pos x="T8" y="T9"/>
                  </a:cxn>
                </a:cxnLst>
                <a:rect l="0" t="0" r="r" b="b"/>
                <a:pathLst>
                  <a:path w="45" h="17">
                    <a:moveTo>
                      <a:pt x="0" y="0"/>
                    </a:moveTo>
                    <a:lnTo>
                      <a:pt x="0" y="16"/>
                    </a:lnTo>
                    <a:lnTo>
                      <a:pt x="44" y="16"/>
                    </a:lnTo>
                    <a:lnTo>
                      <a:pt x="44"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04" name="Freeform 480"/>
              <p:cNvSpPr>
                <a:spLocks/>
              </p:cNvSpPr>
              <p:nvPr/>
            </p:nvSpPr>
            <p:spPr bwMode="auto">
              <a:xfrm>
                <a:off x="2061" y="3419"/>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05" name="Freeform 481"/>
              <p:cNvSpPr>
                <a:spLocks/>
              </p:cNvSpPr>
              <p:nvPr/>
            </p:nvSpPr>
            <p:spPr bwMode="auto">
              <a:xfrm>
                <a:off x="2024" y="3419"/>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06" name="Freeform 482"/>
              <p:cNvSpPr>
                <a:spLocks/>
              </p:cNvSpPr>
              <p:nvPr/>
            </p:nvSpPr>
            <p:spPr bwMode="auto">
              <a:xfrm>
                <a:off x="2061" y="3364"/>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07" name="Freeform 483"/>
              <p:cNvSpPr>
                <a:spLocks/>
              </p:cNvSpPr>
              <p:nvPr/>
            </p:nvSpPr>
            <p:spPr bwMode="auto">
              <a:xfrm>
                <a:off x="2024" y="3364"/>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08" name="Freeform 484"/>
              <p:cNvSpPr>
                <a:spLocks/>
              </p:cNvSpPr>
              <p:nvPr/>
            </p:nvSpPr>
            <p:spPr bwMode="auto">
              <a:xfrm>
                <a:off x="2136" y="3364"/>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509" name="Group 485"/>
            <p:cNvGrpSpPr>
              <a:grpSpLocks/>
            </p:cNvGrpSpPr>
            <p:nvPr/>
          </p:nvGrpSpPr>
          <p:grpSpPr bwMode="auto">
            <a:xfrm>
              <a:off x="1160603" y="5126256"/>
              <a:ext cx="603710" cy="434457"/>
              <a:chOff x="681" y="3084"/>
              <a:chExt cx="292" cy="224"/>
            </a:xfrm>
          </p:grpSpPr>
          <p:sp>
            <p:nvSpPr>
              <p:cNvPr id="769510" name="Freeform 486"/>
              <p:cNvSpPr>
                <a:spLocks/>
              </p:cNvSpPr>
              <p:nvPr/>
            </p:nvSpPr>
            <p:spPr bwMode="auto">
              <a:xfrm>
                <a:off x="703" y="3100"/>
                <a:ext cx="270" cy="57"/>
              </a:xfrm>
              <a:custGeom>
                <a:avLst/>
                <a:gdLst>
                  <a:gd name="T0" fmla="*/ 0 w 270"/>
                  <a:gd name="T1" fmla="*/ 0 h 57"/>
                  <a:gd name="T2" fmla="*/ 217 w 270"/>
                  <a:gd name="T3" fmla="*/ 0 h 57"/>
                  <a:gd name="T4" fmla="*/ 269 w 270"/>
                  <a:gd name="T5" fmla="*/ 56 h 57"/>
                  <a:gd name="T6" fmla="*/ 22 w 270"/>
                  <a:gd name="T7" fmla="*/ 56 h 57"/>
                  <a:gd name="T8" fmla="*/ 0 w 270"/>
                  <a:gd name="T9" fmla="*/ 0 h 57"/>
                </a:gdLst>
                <a:ahLst/>
                <a:cxnLst>
                  <a:cxn ang="0">
                    <a:pos x="T0" y="T1"/>
                  </a:cxn>
                  <a:cxn ang="0">
                    <a:pos x="T2" y="T3"/>
                  </a:cxn>
                  <a:cxn ang="0">
                    <a:pos x="T4" y="T5"/>
                  </a:cxn>
                  <a:cxn ang="0">
                    <a:pos x="T6" y="T7"/>
                  </a:cxn>
                  <a:cxn ang="0">
                    <a:pos x="T8" y="T9"/>
                  </a:cxn>
                </a:cxnLst>
                <a:rect l="0" t="0" r="r" b="b"/>
                <a:pathLst>
                  <a:path w="270" h="57">
                    <a:moveTo>
                      <a:pt x="0" y="0"/>
                    </a:moveTo>
                    <a:lnTo>
                      <a:pt x="217" y="0"/>
                    </a:lnTo>
                    <a:lnTo>
                      <a:pt x="269" y="56"/>
                    </a:lnTo>
                    <a:lnTo>
                      <a:pt x="22"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11" name="Freeform 487"/>
              <p:cNvSpPr>
                <a:spLocks/>
              </p:cNvSpPr>
              <p:nvPr/>
            </p:nvSpPr>
            <p:spPr bwMode="auto">
              <a:xfrm>
                <a:off x="860" y="3100"/>
                <a:ext cx="113" cy="57"/>
              </a:xfrm>
              <a:custGeom>
                <a:avLst/>
                <a:gdLst>
                  <a:gd name="T0" fmla="*/ 112 w 113"/>
                  <a:gd name="T1" fmla="*/ 56 h 57"/>
                  <a:gd name="T2" fmla="*/ 112 w 113"/>
                  <a:gd name="T3" fmla="*/ 48 h 57"/>
                  <a:gd name="T4" fmla="*/ 67 w 113"/>
                  <a:gd name="T5" fmla="*/ 0 h 57"/>
                  <a:gd name="T6" fmla="*/ 37 w 113"/>
                  <a:gd name="T7" fmla="*/ 0 h 57"/>
                  <a:gd name="T8" fmla="*/ 0 w 113"/>
                  <a:gd name="T9" fmla="*/ 56 h 57"/>
                  <a:gd name="T10" fmla="*/ 22 w 113"/>
                  <a:gd name="T11" fmla="*/ 56 h 57"/>
                  <a:gd name="T12" fmla="*/ 60 w 113"/>
                  <a:gd name="T13" fmla="*/ 8 h 57"/>
                  <a:gd name="T14" fmla="*/ 112 w 11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7">
                    <a:moveTo>
                      <a:pt x="112" y="56"/>
                    </a:moveTo>
                    <a:lnTo>
                      <a:pt x="112" y="48"/>
                    </a:lnTo>
                    <a:lnTo>
                      <a:pt x="67" y="0"/>
                    </a:lnTo>
                    <a:lnTo>
                      <a:pt x="37" y="0"/>
                    </a:lnTo>
                    <a:lnTo>
                      <a:pt x="0" y="56"/>
                    </a:lnTo>
                    <a:lnTo>
                      <a:pt x="22" y="56"/>
                    </a:lnTo>
                    <a:lnTo>
                      <a:pt x="60" y="8"/>
                    </a:lnTo>
                    <a:lnTo>
                      <a:pt x="112"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12" name="Freeform 488"/>
              <p:cNvSpPr>
                <a:spLocks/>
              </p:cNvSpPr>
              <p:nvPr/>
            </p:nvSpPr>
            <p:spPr bwMode="auto">
              <a:xfrm>
                <a:off x="883" y="3108"/>
                <a:ext cx="90" cy="49"/>
              </a:xfrm>
              <a:custGeom>
                <a:avLst/>
                <a:gdLst>
                  <a:gd name="T0" fmla="*/ 0 w 90"/>
                  <a:gd name="T1" fmla="*/ 48 h 49"/>
                  <a:gd name="T2" fmla="*/ 37 w 90"/>
                  <a:gd name="T3" fmla="*/ 0 h 49"/>
                  <a:gd name="T4" fmla="*/ 89 w 90"/>
                  <a:gd name="T5" fmla="*/ 48 h 49"/>
                  <a:gd name="T6" fmla="*/ 0 w 90"/>
                  <a:gd name="T7" fmla="*/ 48 h 49"/>
                </a:gdLst>
                <a:ahLst/>
                <a:cxnLst>
                  <a:cxn ang="0">
                    <a:pos x="T0" y="T1"/>
                  </a:cxn>
                  <a:cxn ang="0">
                    <a:pos x="T2" y="T3"/>
                  </a:cxn>
                  <a:cxn ang="0">
                    <a:pos x="T4" y="T5"/>
                  </a:cxn>
                  <a:cxn ang="0">
                    <a:pos x="T6" y="T7"/>
                  </a:cxn>
                </a:cxnLst>
                <a:rect l="0" t="0" r="r" b="b"/>
                <a:pathLst>
                  <a:path w="90" h="49">
                    <a:moveTo>
                      <a:pt x="0" y="48"/>
                    </a:moveTo>
                    <a:lnTo>
                      <a:pt x="37" y="0"/>
                    </a:lnTo>
                    <a:lnTo>
                      <a:pt x="89"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13" name="Freeform 489"/>
              <p:cNvSpPr>
                <a:spLocks/>
              </p:cNvSpPr>
              <p:nvPr/>
            </p:nvSpPr>
            <p:spPr bwMode="auto">
              <a:xfrm>
                <a:off x="808" y="3124"/>
                <a:ext cx="106" cy="33"/>
              </a:xfrm>
              <a:custGeom>
                <a:avLst/>
                <a:gdLst>
                  <a:gd name="T0" fmla="*/ 0 w 106"/>
                  <a:gd name="T1" fmla="*/ 32 h 33"/>
                  <a:gd name="T2" fmla="*/ 15 w 106"/>
                  <a:gd name="T3" fmla="*/ 0 h 33"/>
                  <a:gd name="T4" fmla="*/ 75 w 106"/>
                  <a:gd name="T5" fmla="*/ 0 h 33"/>
                  <a:gd name="T6" fmla="*/ 105 w 106"/>
                  <a:gd name="T7" fmla="*/ 32 h 33"/>
                  <a:gd name="T8" fmla="*/ 98 w 106"/>
                  <a:gd name="T9" fmla="*/ 32 h 33"/>
                  <a:gd name="T10" fmla="*/ 75 w 106"/>
                  <a:gd name="T11" fmla="*/ 8 h 33"/>
                  <a:gd name="T12" fmla="*/ 38 w 106"/>
                  <a:gd name="T13" fmla="*/ 32 h 33"/>
                  <a:gd name="T14" fmla="*/ 0 w 106"/>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3">
                    <a:moveTo>
                      <a:pt x="0" y="32"/>
                    </a:moveTo>
                    <a:lnTo>
                      <a:pt x="15" y="0"/>
                    </a:lnTo>
                    <a:lnTo>
                      <a:pt x="75" y="0"/>
                    </a:lnTo>
                    <a:lnTo>
                      <a:pt x="105" y="32"/>
                    </a:lnTo>
                    <a:lnTo>
                      <a:pt x="98" y="32"/>
                    </a:lnTo>
                    <a:lnTo>
                      <a:pt x="75" y="8"/>
                    </a:lnTo>
                    <a:lnTo>
                      <a:pt x="38"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14" name="Freeform 490"/>
              <p:cNvSpPr>
                <a:spLocks/>
              </p:cNvSpPr>
              <p:nvPr/>
            </p:nvSpPr>
            <p:spPr bwMode="auto">
              <a:xfrm>
                <a:off x="905" y="3156"/>
                <a:ext cx="68" cy="128"/>
              </a:xfrm>
              <a:custGeom>
                <a:avLst/>
                <a:gdLst>
                  <a:gd name="T0" fmla="*/ 0 w 68"/>
                  <a:gd name="T1" fmla="*/ 0 h 128"/>
                  <a:gd name="T2" fmla="*/ 0 w 68"/>
                  <a:gd name="T3" fmla="*/ 127 h 128"/>
                  <a:gd name="T4" fmla="*/ 67 w 68"/>
                  <a:gd name="T5" fmla="*/ 127 h 128"/>
                  <a:gd name="T6" fmla="*/ 67 w 68"/>
                  <a:gd name="T7" fmla="*/ 0 h 128"/>
                  <a:gd name="T8" fmla="*/ 0 w 68"/>
                  <a:gd name="T9" fmla="*/ 0 h 128"/>
                </a:gdLst>
                <a:ahLst/>
                <a:cxnLst>
                  <a:cxn ang="0">
                    <a:pos x="T0" y="T1"/>
                  </a:cxn>
                  <a:cxn ang="0">
                    <a:pos x="T2" y="T3"/>
                  </a:cxn>
                  <a:cxn ang="0">
                    <a:pos x="T4" y="T5"/>
                  </a:cxn>
                  <a:cxn ang="0">
                    <a:pos x="T6" y="T7"/>
                  </a:cxn>
                  <a:cxn ang="0">
                    <a:pos x="T8" y="T9"/>
                  </a:cxn>
                </a:cxnLst>
                <a:rect l="0" t="0" r="r" b="b"/>
                <a:pathLst>
                  <a:path w="68" h="128">
                    <a:moveTo>
                      <a:pt x="0" y="0"/>
                    </a:moveTo>
                    <a:lnTo>
                      <a:pt x="0" y="127"/>
                    </a:lnTo>
                    <a:lnTo>
                      <a:pt x="67" y="127"/>
                    </a:lnTo>
                    <a:lnTo>
                      <a:pt x="6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15" name="Freeform 491"/>
              <p:cNvSpPr>
                <a:spLocks/>
              </p:cNvSpPr>
              <p:nvPr/>
            </p:nvSpPr>
            <p:spPr bwMode="auto">
              <a:xfrm>
                <a:off x="845" y="3156"/>
                <a:ext cx="61" cy="128"/>
              </a:xfrm>
              <a:custGeom>
                <a:avLst/>
                <a:gdLst>
                  <a:gd name="T0" fmla="*/ 0 w 61"/>
                  <a:gd name="T1" fmla="*/ 0 h 128"/>
                  <a:gd name="T2" fmla="*/ 0 w 61"/>
                  <a:gd name="T3" fmla="*/ 127 h 128"/>
                  <a:gd name="T4" fmla="*/ 60 w 61"/>
                  <a:gd name="T5" fmla="*/ 127 h 128"/>
                  <a:gd name="T6" fmla="*/ 60 w 61"/>
                  <a:gd name="T7" fmla="*/ 0 h 128"/>
                  <a:gd name="T8" fmla="*/ 0 w 61"/>
                  <a:gd name="T9" fmla="*/ 0 h 128"/>
                </a:gdLst>
                <a:ahLst/>
                <a:cxnLst>
                  <a:cxn ang="0">
                    <a:pos x="T0" y="T1"/>
                  </a:cxn>
                  <a:cxn ang="0">
                    <a:pos x="T2" y="T3"/>
                  </a:cxn>
                  <a:cxn ang="0">
                    <a:pos x="T4" y="T5"/>
                  </a:cxn>
                  <a:cxn ang="0">
                    <a:pos x="T6" y="T7"/>
                  </a:cxn>
                  <a:cxn ang="0">
                    <a:pos x="T8" y="T9"/>
                  </a:cxn>
                </a:cxnLst>
                <a:rect l="0" t="0" r="r" b="b"/>
                <a:pathLst>
                  <a:path w="61" h="128">
                    <a:moveTo>
                      <a:pt x="0" y="0"/>
                    </a:moveTo>
                    <a:lnTo>
                      <a:pt x="0" y="127"/>
                    </a:lnTo>
                    <a:lnTo>
                      <a:pt x="60" y="127"/>
                    </a:lnTo>
                    <a:lnTo>
                      <a:pt x="6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16" name="Freeform 492"/>
              <p:cNvSpPr>
                <a:spLocks/>
              </p:cNvSpPr>
              <p:nvPr/>
            </p:nvSpPr>
            <p:spPr bwMode="auto">
              <a:xfrm>
                <a:off x="808" y="3156"/>
                <a:ext cx="38" cy="128"/>
              </a:xfrm>
              <a:custGeom>
                <a:avLst/>
                <a:gdLst>
                  <a:gd name="T0" fmla="*/ 0 w 38"/>
                  <a:gd name="T1" fmla="*/ 0 h 128"/>
                  <a:gd name="T2" fmla="*/ 0 w 38"/>
                  <a:gd name="T3" fmla="*/ 127 h 128"/>
                  <a:gd name="T4" fmla="*/ 37 w 38"/>
                  <a:gd name="T5" fmla="*/ 127 h 128"/>
                  <a:gd name="T6" fmla="*/ 37 w 38"/>
                  <a:gd name="T7" fmla="*/ 0 h 128"/>
                  <a:gd name="T8" fmla="*/ 0 w 38"/>
                  <a:gd name="T9" fmla="*/ 0 h 128"/>
                </a:gdLst>
                <a:ahLst/>
                <a:cxnLst>
                  <a:cxn ang="0">
                    <a:pos x="T0" y="T1"/>
                  </a:cxn>
                  <a:cxn ang="0">
                    <a:pos x="T2" y="T3"/>
                  </a:cxn>
                  <a:cxn ang="0">
                    <a:pos x="T4" y="T5"/>
                  </a:cxn>
                  <a:cxn ang="0">
                    <a:pos x="T6" y="T7"/>
                  </a:cxn>
                  <a:cxn ang="0">
                    <a:pos x="T8" y="T9"/>
                  </a:cxn>
                </a:cxnLst>
                <a:rect l="0" t="0" r="r" b="b"/>
                <a:pathLst>
                  <a:path w="38" h="128">
                    <a:moveTo>
                      <a:pt x="0" y="0"/>
                    </a:moveTo>
                    <a:lnTo>
                      <a:pt x="0" y="127"/>
                    </a:lnTo>
                    <a:lnTo>
                      <a:pt x="37" y="127"/>
                    </a:lnTo>
                    <a:lnTo>
                      <a:pt x="3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17" name="Freeform 493"/>
              <p:cNvSpPr>
                <a:spLocks/>
              </p:cNvSpPr>
              <p:nvPr/>
            </p:nvSpPr>
            <p:spPr bwMode="auto">
              <a:xfrm>
                <a:off x="725" y="3156"/>
                <a:ext cx="99" cy="128"/>
              </a:xfrm>
              <a:custGeom>
                <a:avLst/>
                <a:gdLst>
                  <a:gd name="T0" fmla="*/ 0 w 99"/>
                  <a:gd name="T1" fmla="*/ 0 h 128"/>
                  <a:gd name="T2" fmla="*/ 0 w 99"/>
                  <a:gd name="T3" fmla="*/ 127 h 128"/>
                  <a:gd name="T4" fmla="*/ 98 w 99"/>
                  <a:gd name="T5" fmla="*/ 127 h 128"/>
                  <a:gd name="T6" fmla="*/ 98 w 99"/>
                  <a:gd name="T7" fmla="*/ 0 h 128"/>
                  <a:gd name="T8" fmla="*/ 0 w 99"/>
                  <a:gd name="T9" fmla="*/ 0 h 128"/>
                </a:gdLst>
                <a:ahLst/>
                <a:cxnLst>
                  <a:cxn ang="0">
                    <a:pos x="T0" y="T1"/>
                  </a:cxn>
                  <a:cxn ang="0">
                    <a:pos x="T2" y="T3"/>
                  </a:cxn>
                  <a:cxn ang="0">
                    <a:pos x="T4" y="T5"/>
                  </a:cxn>
                  <a:cxn ang="0">
                    <a:pos x="T6" y="T7"/>
                  </a:cxn>
                  <a:cxn ang="0">
                    <a:pos x="T8" y="T9"/>
                  </a:cxn>
                </a:cxnLst>
                <a:rect l="0" t="0" r="r" b="b"/>
                <a:pathLst>
                  <a:path w="99" h="128">
                    <a:moveTo>
                      <a:pt x="0" y="0"/>
                    </a:moveTo>
                    <a:lnTo>
                      <a:pt x="0" y="127"/>
                    </a:lnTo>
                    <a:lnTo>
                      <a:pt x="98" y="127"/>
                    </a:lnTo>
                    <a:lnTo>
                      <a:pt x="98"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18" name="Freeform 494"/>
              <p:cNvSpPr>
                <a:spLocks/>
              </p:cNvSpPr>
              <p:nvPr/>
            </p:nvSpPr>
            <p:spPr bwMode="auto">
              <a:xfrm>
                <a:off x="725" y="3156"/>
                <a:ext cx="99" cy="65"/>
              </a:xfrm>
              <a:custGeom>
                <a:avLst/>
                <a:gdLst>
                  <a:gd name="T0" fmla="*/ 0 w 99"/>
                  <a:gd name="T1" fmla="*/ 0 h 65"/>
                  <a:gd name="T2" fmla="*/ 0 w 99"/>
                  <a:gd name="T3" fmla="*/ 64 h 65"/>
                  <a:gd name="T4" fmla="*/ 98 w 99"/>
                  <a:gd name="T5" fmla="*/ 64 h 65"/>
                  <a:gd name="T6" fmla="*/ 98 w 99"/>
                  <a:gd name="T7" fmla="*/ 0 h 65"/>
                  <a:gd name="T8" fmla="*/ 0 w 99"/>
                  <a:gd name="T9" fmla="*/ 0 h 65"/>
                </a:gdLst>
                <a:ahLst/>
                <a:cxnLst>
                  <a:cxn ang="0">
                    <a:pos x="T0" y="T1"/>
                  </a:cxn>
                  <a:cxn ang="0">
                    <a:pos x="T2" y="T3"/>
                  </a:cxn>
                  <a:cxn ang="0">
                    <a:pos x="T4" y="T5"/>
                  </a:cxn>
                  <a:cxn ang="0">
                    <a:pos x="T6" y="T7"/>
                  </a:cxn>
                  <a:cxn ang="0">
                    <a:pos x="T8" y="T9"/>
                  </a:cxn>
                </a:cxnLst>
                <a:rect l="0" t="0" r="r" b="b"/>
                <a:pathLst>
                  <a:path w="99" h="65">
                    <a:moveTo>
                      <a:pt x="0" y="0"/>
                    </a:moveTo>
                    <a:lnTo>
                      <a:pt x="0" y="64"/>
                    </a:lnTo>
                    <a:lnTo>
                      <a:pt x="98" y="64"/>
                    </a:lnTo>
                    <a:lnTo>
                      <a:pt x="98"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19" name="Freeform 495"/>
              <p:cNvSpPr>
                <a:spLocks/>
              </p:cNvSpPr>
              <p:nvPr/>
            </p:nvSpPr>
            <p:spPr bwMode="auto">
              <a:xfrm>
                <a:off x="905" y="3156"/>
                <a:ext cx="68" cy="65"/>
              </a:xfrm>
              <a:custGeom>
                <a:avLst/>
                <a:gdLst>
                  <a:gd name="T0" fmla="*/ 0 w 68"/>
                  <a:gd name="T1" fmla="*/ 0 h 65"/>
                  <a:gd name="T2" fmla="*/ 0 w 68"/>
                  <a:gd name="T3" fmla="*/ 64 h 65"/>
                  <a:gd name="T4" fmla="*/ 67 w 68"/>
                  <a:gd name="T5" fmla="*/ 64 h 65"/>
                  <a:gd name="T6" fmla="*/ 67 w 68"/>
                  <a:gd name="T7" fmla="*/ 0 h 65"/>
                  <a:gd name="T8" fmla="*/ 0 w 68"/>
                  <a:gd name="T9" fmla="*/ 0 h 65"/>
                </a:gdLst>
                <a:ahLst/>
                <a:cxnLst>
                  <a:cxn ang="0">
                    <a:pos x="T0" y="T1"/>
                  </a:cxn>
                  <a:cxn ang="0">
                    <a:pos x="T2" y="T3"/>
                  </a:cxn>
                  <a:cxn ang="0">
                    <a:pos x="T4" y="T5"/>
                  </a:cxn>
                  <a:cxn ang="0">
                    <a:pos x="T6" y="T7"/>
                  </a:cxn>
                  <a:cxn ang="0">
                    <a:pos x="T8" y="T9"/>
                  </a:cxn>
                </a:cxnLst>
                <a:rect l="0" t="0" r="r" b="b"/>
                <a:pathLst>
                  <a:path w="68" h="65">
                    <a:moveTo>
                      <a:pt x="0" y="0"/>
                    </a:moveTo>
                    <a:lnTo>
                      <a:pt x="0" y="64"/>
                    </a:lnTo>
                    <a:lnTo>
                      <a:pt x="67" y="64"/>
                    </a:lnTo>
                    <a:lnTo>
                      <a:pt x="67"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20" name="Freeform 496"/>
              <p:cNvSpPr>
                <a:spLocks/>
              </p:cNvSpPr>
              <p:nvPr/>
            </p:nvSpPr>
            <p:spPr bwMode="auto">
              <a:xfrm>
                <a:off x="845" y="3156"/>
                <a:ext cx="61" cy="65"/>
              </a:xfrm>
              <a:custGeom>
                <a:avLst/>
                <a:gdLst>
                  <a:gd name="T0" fmla="*/ 0 w 61"/>
                  <a:gd name="T1" fmla="*/ 0 h 65"/>
                  <a:gd name="T2" fmla="*/ 0 w 61"/>
                  <a:gd name="T3" fmla="*/ 64 h 65"/>
                  <a:gd name="T4" fmla="*/ 60 w 61"/>
                  <a:gd name="T5" fmla="*/ 64 h 65"/>
                  <a:gd name="T6" fmla="*/ 60 w 61"/>
                  <a:gd name="T7" fmla="*/ 0 h 65"/>
                  <a:gd name="T8" fmla="*/ 0 w 61"/>
                  <a:gd name="T9" fmla="*/ 0 h 65"/>
                </a:gdLst>
                <a:ahLst/>
                <a:cxnLst>
                  <a:cxn ang="0">
                    <a:pos x="T0" y="T1"/>
                  </a:cxn>
                  <a:cxn ang="0">
                    <a:pos x="T2" y="T3"/>
                  </a:cxn>
                  <a:cxn ang="0">
                    <a:pos x="T4" y="T5"/>
                  </a:cxn>
                  <a:cxn ang="0">
                    <a:pos x="T6" y="T7"/>
                  </a:cxn>
                  <a:cxn ang="0">
                    <a:pos x="T8" y="T9"/>
                  </a:cxn>
                </a:cxnLst>
                <a:rect l="0" t="0" r="r" b="b"/>
                <a:pathLst>
                  <a:path w="61" h="65">
                    <a:moveTo>
                      <a:pt x="0" y="0"/>
                    </a:moveTo>
                    <a:lnTo>
                      <a:pt x="0" y="64"/>
                    </a:lnTo>
                    <a:lnTo>
                      <a:pt x="60" y="64"/>
                    </a:lnTo>
                    <a:lnTo>
                      <a:pt x="6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21" name="Freeform 497"/>
              <p:cNvSpPr>
                <a:spLocks/>
              </p:cNvSpPr>
              <p:nvPr/>
            </p:nvSpPr>
            <p:spPr bwMode="auto">
              <a:xfrm>
                <a:off x="725" y="3275"/>
                <a:ext cx="99" cy="17"/>
              </a:xfrm>
              <a:custGeom>
                <a:avLst/>
                <a:gdLst>
                  <a:gd name="T0" fmla="*/ 0 w 99"/>
                  <a:gd name="T1" fmla="*/ 0 h 17"/>
                  <a:gd name="T2" fmla="*/ 0 w 99"/>
                  <a:gd name="T3" fmla="*/ 16 h 17"/>
                  <a:gd name="T4" fmla="*/ 98 w 99"/>
                  <a:gd name="T5" fmla="*/ 16 h 17"/>
                  <a:gd name="T6" fmla="*/ 98 w 99"/>
                  <a:gd name="T7" fmla="*/ 0 h 17"/>
                  <a:gd name="T8" fmla="*/ 0 w 99"/>
                  <a:gd name="T9" fmla="*/ 0 h 17"/>
                </a:gdLst>
                <a:ahLst/>
                <a:cxnLst>
                  <a:cxn ang="0">
                    <a:pos x="T0" y="T1"/>
                  </a:cxn>
                  <a:cxn ang="0">
                    <a:pos x="T2" y="T3"/>
                  </a:cxn>
                  <a:cxn ang="0">
                    <a:pos x="T4" y="T5"/>
                  </a:cxn>
                  <a:cxn ang="0">
                    <a:pos x="T6" y="T7"/>
                  </a:cxn>
                  <a:cxn ang="0">
                    <a:pos x="T8" y="T9"/>
                  </a:cxn>
                </a:cxnLst>
                <a:rect l="0" t="0" r="r" b="b"/>
                <a:pathLst>
                  <a:path w="99" h="17">
                    <a:moveTo>
                      <a:pt x="0" y="0"/>
                    </a:moveTo>
                    <a:lnTo>
                      <a:pt x="0" y="16"/>
                    </a:lnTo>
                    <a:lnTo>
                      <a:pt x="98" y="16"/>
                    </a:lnTo>
                    <a:lnTo>
                      <a:pt x="98"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22" name="Freeform 498"/>
              <p:cNvSpPr>
                <a:spLocks/>
              </p:cNvSpPr>
              <p:nvPr/>
            </p:nvSpPr>
            <p:spPr bwMode="auto">
              <a:xfrm>
                <a:off x="905" y="3275"/>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23" name="Freeform 499"/>
              <p:cNvSpPr>
                <a:spLocks/>
              </p:cNvSpPr>
              <p:nvPr/>
            </p:nvSpPr>
            <p:spPr bwMode="auto">
              <a:xfrm>
                <a:off x="920" y="3227"/>
                <a:ext cx="23" cy="33"/>
              </a:xfrm>
              <a:custGeom>
                <a:avLst/>
                <a:gdLst>
                  <a:gd name="T0" fmla="*/ 0 w 23"/>
                  <a:gd name="T1" fmla="*/ 0 h 33"/>
                  <a:gd name="T2" fmla="*/ 0 w 23"/>
                  <a:gd name="T3" fmla="*/ 32 h 33"/>
                  <a:gd name="T4" fmla="*/ 22 w 23"/>
                  <a:gd name="T5" fmla="*/ 32 h 33"/>
                  <a:gd name="T6" fmla="*/ 22 w 23"/>
                  <a:gd name="T7" fmla="*/ 0 h 33"/>
                  <a:gd name="T8" fmla="*/ 0 w 23"/>
                  <a:gd name="T9" fmla="*/ 0 h 33"/>
                </a:gdLst>
                <a:ahLst/>
                <a:cxnLst>
                  <a:cxn ang="0">
                    <a:pos x="T0" y="T1"/>
                  </a:cxn>
                  <a:cxn ang="0">
                    <a:pos x="T2" y="T3"/>
                  </a:cxn>
                  <a:cxn ang="0">
                    <a:pos x="T4" y="T5"/>
                  </a:cxn>
                  <a:cxn ang="0">
                    <a:pos x="T6" y="T7"/>
                  </a:cxn>
                  <a:cxn ang="0">
                    <a:pos x="T8" y="T9"/>
                  </a:cxn>
                </a:cxnLst>
                <a:rect l="0" t="0" r="r" b="b"/>
                <a:pathLst>
                  <a:path w="23" h="33">
                    <a:moveTo>
                      <a:pt x="0" y="0"/>
                    </a:moveTo>
                    <a:lnTo>
                      <a:pt x="0" y="32"/>
                    </a:lnTo>
                    <a:lnTo>
                      <a:pt x="22" y="32"/>
                    </a:lnTo>
                    <a:lnTo>
                      <a:pt x="22"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24" name="Freeform 500"/>
              <p:cNvSpPr>
                <a:spLocks/>
              </p:cNvSpPr>
              <p:nvPr/>
            </p:nvSpPr>
            <p:spPr bwMode="auto">
              <a:xfrm>
                <a:off x="853" y="3243"/>
                <a:ext cx="46" cy="41"/>
              </a:xfrm>
              <a:custGeom>
                <a:avLst/>
                <a:gdLst>
                  <a:gd name="T0" fmla="*/ 8 w 46"/>
                  <a:gd name="T1" fmla="*/ 40 h 41"/>
                  <a:gd name="T2" fmla="*/ 45 w 46"/>
                  <a:gd name="T3" fmla="*/ 40 h 41"/>
                  <a:gd name="T4" fmla="*/ 45 w 46"/>
                  <a:gd name="T5" fmla="*/ 16 h 41"/>
                  <a:gd name="T6" fmla="*/ 45 w 46"/>
                  <a:gd name="T7" fmla="*/ 8 h 41"/>
                  <a:gd name="T8" fmla="*/ 38 w 46"/>
                  <a:gd name="T9" fmla="*/ 8 h 41"/>
                  <a:gd name="T10" fmla="*/ 38 w 46"/>
                  <a:gd name="T11" fmla="*/ 0 h 41"/>
                  <a:gd name="T12" fmla="*/ 30 w 46"/>
                  <a:gd name="T13" fmla="*/ 0 h 41"/>
                  <a:gd name="T14" fmla="*/ 23 w 46"/>
                  <a:gd name="T15" fmla="*/ 0 h 41"/>
                  <a:gd name="T16" fmla="*/ 15 w 46"/>
                  <a:gd name="T17" fmla="*/ 0 h 41"/>
                  <a:gd name="T18" fmla="*/ 8 w 46"/>
                  <a:gd name="T19" fmla="*/ 0 h 41"/>
                  <a:gd name="T20" fmla="*/ 8 w 46"/>
                  <a:gd name="T21" fmla="*/ 8 h 41"/>
                  <a:gd name="T22" fmla="*/ 0 w 46"/>
                  <a:gd name="T23" fmla="*/ 16 h 41"/>
                  <a:gd name="T24" fmla="*/ 0 w 46"/>
                  <a:gd name="T25" fmla="*/ 40 h 41"/>
                  <a:gd name="T26" fmla="*/ 8 w 46"/>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1">
                    <a:moveTo>
                      <a:pt x="8" y="40"/>
                    </a:moveTo>
                    <a:lnTo>
                      <a:pt x="45" y="40"/>
                    </a:lnTo>
                    <a:lnTo>
                      <a:pt x="45" y="16"/>
                    </a:lnTo>
                    <a:lnTo>
                      <a:pt x="45" y="8"/>
                    </a:lnTo>
                    <a:lnTo>
                      <a:pt x="38" y="8"/>
                    </a:lnTo>
                    <a:lnTo>
                      <a:pt x="38" y="0"/>
                    </a:lnTo>
                    <a:lnTo>
                      <a:pt x="30" y="0"/>
                    </a:lnTo>
                    <a:lnTo>
                      <a:pt x="23" y="0"/>
                    </a:lnTo>
                    <a:lnTo>
                      <a:pt x="15" y="0"/>
                    </a:lnTo>
                    <a:lnTo>
                      <a:pt x="8" y="0"/>
                    </a:lnTo>
                    <a:lnTo>
                      <a:pt x="8" y="8"/>
                    </a:lnTo>
                    <a:lnTo>
                      <a:pt x="0" y="16"/>
                    </a:lnTo>
                    <a:lnTo>
                      <a:pt x="0" y="40"/>
                    </a:lnTo>
                    <a:lnTo>
                      <a:pt x="8"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25" name="Freeform 501"/>
              <p:cNvSpPr>
                <a:spLocks/>
              </p:cNvSpPr>
              <p:nvPr/>
            </p:nvSpPr>
            <p:spPr bwMode="auto">
              <a:xfrm>
                <a:off x="860" y="3243"/>
                <a:ext cx="31" cy="41"/>
              </a:xfrm>
              <a:custGeom>
                <a:avLst/>
                <a:gdLst>
                  <a:gd name="T0" fmla="*/ 0 w 31"/>
                  <a:gd name="T1" fmla="*/ 40 h 41"/>
                  <a:gd name="T2" fmla="*/ 30 w 31"/>
                  <a:gd name="T3" fmla="*/ 40 h 41"/>
                  <a:gd name="T4" fmla="*/ 30 w 31"/>
                  <a:gd name="T5" fmla="*/ 16 h 41"/>
                  <a:gd name="T6" fmla="*/ 30 w 31"/>
                  <a:gd name="T7" fmla="*/ 8 h 41"/>
                  <a:gd name="T8" fmla="*/ 23 w 31"/>
                  <a:gd name="T9" fmla="*/ 8 h 41"/>
                  <a:gd name="T10" fmla="*/ 23 w 31"/>
                  <a:gd name="T11" fmla="*/ 0 h 41"/>
                  <a:gd name="T12" fmla="*/ 15 w 31"/>
                  <a:gd name="T13" fmla="*/ 0 h 41"/>
                  <a:gd name="T14" fmla="*/ 15 w 31"/>
                  <a:gd name="T15" fmla="*/ 8 h 41"/>
                  <a:gd name="T16" fmla="*/ 8 w 31"/>
                  <a:gd name="T17" fmla="*/ 8 h 41"/>
                  <a:gd name="T18" fmla="*/ 0 w 31"/>
                  <a:gd name="T19" fmla="*/ 8 h 41"/>
                  <a:gd name="T20" fmla="*/ 0 w 31"/>
                  <a:gd name="T21" fmla="*/ 16 h 41"/>
                  <a:gd name="T22" fmla="*/ 0 w 31"/>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0" y="40"/>
                    </a:moveTo>
                    <a:lnTo>
                      <a:pt x="30" y="40"/>
                    </a:lnTo>
                    <a:lnTo>
                      <a:pt x="30" y="16"/>
                    </a:lnTo>
                    <a:lnTo>
                      <a:pt x="30" y="8"/>
                    </a:lnTo>
                    <a:lnTo>
                      <a:pt x="23" y="8"/>
                    </a:lnTo>
                    <a:lnTo>
                      <a:pt x="23" y="0"/>
                    </a:lnTo>
                    <a:lnTo>
                      <a:pt x="15" y="0"/>
                    </a:lnTo>
                    <a:lnTo>
                      <a:pt x="15" y="8"/>
                    </a:lnTo>
                    <a:lnTo>
                      <a:pt x="8"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26" name="Freeform 502"/>
              <p:cNvSpPr>
                <a:spLocks/>
              </p:cNvSpPr>
              <p:nvPr/>
            </p:nvSpPr>
            <p:spPr bwMode="auto">
              <a:xfrm>
                <a:off x="920" y="3172"/>
                <a:ext cx="23" cy="25"/>
              </a:xfrm>
              <a:custGeom>
                <a:avLst/>
                <a:gdLst>
                  <a:gd name="T0" fmla="*/ 0 w 23"/>
                  <a:gd name="T1" fmla="*/ 0 h 25"/>
                  <a:gd name="T2" fmla="*/ 0 w 23"/>
                  <a:gd name="T3" fmla="*/ 24 h 25"/>
                  <a:gd name="T4" fmla="*/ 22 w 23"/>
                  <a:gd name="T5" fmla="*/ 24 h 25"/>
                  <a:gd name="T6" fmla="*/ 22 w 23"/>
                  <a:gd name="T7" fmla="*/ 0 h 25"/>
                  <a:gd name="T8" fmla="*/ 0 w 23"/>
                  <a:gd name="T9" fmla="*/ 0 h 25"/>
                </a:gdLst>
                <a:ahLst/>
                <a:cxnLst>
                  <a:cxn ang="0">
                    <a:pos x="T0" y="T1"/>
                  </a:cxn>
                  <a:cxn ang="0">
                    <a:pos x="T2" y="T3"/>
                  </a:cxn>
                  <a:cxn ang="0">
                    <a:pos x="T4" y="T5"/>
                  </a:cxn>
                  <a:cxn ang="0">
                    <a:pos x="T6" y="T7"/>
                  </a:cxn>
                  <a:cxn ang="0">
                    <a:pos x="T8" y="T9"/>
                  </a:cxn>
                </a:cxnLst>
                <a:rect l="0" t="0" r="r" b="b"/>
                <a:pathLst>
                  <a:path w="23" h="25">
                    <a:moveTo>
                      <a:pt x="0" y="0"/>
                    </a:moveTo>
                    <a:lnTo>
                      <a:pt x="0" y="24"/>
                    </a:lnTo>
                    <a:lnTo>
                      <a:pt x="22" y="24"/>
                    </a:lnTo>
                    <a:lnTo>
                      <a:pt x="22"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27" name="Freeform 503"/>
              <p:cNvSpPr>
                <a:spLocks/>
              </p:cNvSpPr>
              <p:nvPr/>
            </p:nvSpPr>
            <p:spPr bwMode="auto">
              <a:xfrm>
                <a:off x="860" y="3283"/>
                <a:ext cx="46" cy="25"/>
              </a:xfrm>
              <a:custGeom>
                <a:avLst/>
                <a:gdLst>
                  <a:gd name="T0" fmla="*/ 30 w 46"/>
                  <a:gd name="T1" fmla="*/ 0 h 25"/>
                  <a:gd name="T2" fmla="*/ 0 w 46"/>
                  <a:gd name="T3" fmla="*/ 0 h 25"/>
                  <a:gd name="T4" fmla="*/ 15 w 46"/>
                  <a:gd name="T5" fmla="*/ 24 h 25"/>
                  <a:gd name="T6" fmla="*/ 45 w 46"/>
                  <a:gd name="T7" fmla="*/ 24 h 25"/>
                  <a:gd name="T8" fmla="*/ 30 w 46"/>
                  <a:gd name="T9" fmla="*/ 0 h 25"/>
                </a:gdLst>
                <a:ahLst/>
                <a:cxnLst>
                  <a:cxn ang="0">
                    <a:pos x="T0" y="T1"/>
                  </a:cxn>
                  <a:cxn ang="0">
                    <a:pos x="T2" y="T3"/>
                  </a:cxn>
                  <a:cxn ang="0">
                    <a:pos x="T4" y="T5"/>
                  </a:cxn>
                  <a:cxn ang="0">
                    <a:pos x="T6" y="T7"/>
                  </a:cxn>
                  <a:cxn ang="0">
                    <a:pos x="T8" y="T9"/>
                  </a:cxn>
                </a:cxnLst>
                <a:rect l="0" t="0" r="r" b="b"/>
                <a:pathLst>
                  <a:path w="46" h="25">
                    <a:moveTo>
                      <a:pt x="30" y="0"/>
                    </a:moveTo>
                    <a:lnTo>
                      <a:pt x="0" y="0"/>
                    </a:lnTo>
                    <a:lnTo>
                      <a:pt x="15" y="24"/>
                    </a:lnTo>
                    <a:lnTo>
                      <a:pt x="45" y="24"/>
                    </a:lnTo>
                    <a:lnTo>
                      <a:pt x="30"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28" name="Freeform 504"/>
              <p:cNvSpPr>
                <a:spLocks/>
              </p:cNvSpPr>
              <p:nvPr/>
            </p:nvSpPr>
            <p:spPr bwMode="auto">
              <a:xfrm>
                <a:off x="718" y="3100"/>
                <a:ext cx="106" cy="57"/>
              </a:xfrm>
              <a:custGeom>
                <a:avLst/>
                <a:gdLst>
                  <a:gd name="T0" fmla="*/ 8 w 106"/>
                  <a:gd name="T1" fmla="*/ 56 h 57"/>
                  <a:gd name="T2" fmla="*/ 0 w 106"/>
                  <a:gd name="T3" fmla="*/ 48 h 57"/>
                  <a:gd name="T4" fmla="*/ 38 w 106"/>
                  <a:gd name="T5" fmla="*/ 0 h 57"/>
                  <a:gd name="T6" fmla="*/ 68 w 106"/>
                  <a:gd name="T7" fmla="*/ 0 h 57"/>
                  <a:gd name="T8" fmla="*/ 105 w 106"/>
                  <a:gd name="T9" fmla="*/ 56 h 57"/>
                  <a:gd name="T10" fmla="*/ 90 w 106"/>
                  <a:gd name="T11" fmla="*/ 56 h 57"/>
                  <a:gd name="T12" fmla="*/ 60 w 106"/>
                  <a:gd name="T13" fmla="*/ 16 h 57"/>
                  <a:gd name="T14" fmla="*/ 8 w 10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57">
                    <a:moveTo>
                      <a:pt x="8" y="56"/>
                    </a:moveTo>
                    <a:lnTo>
                      <a:pt x="0" y="48"/>
                    </a:lnTo>
                    <a:lnTo>
                      <a:pt x="38" y="0"/>
                    </a:lnTo>
                    <a:lnTo>
                      <a:pt x="68" y="0"/>
                    </a:lnTo>
                    <a:lnTo>
                      <a:pt x="105" y="56"/>
                    </a:lnTo>
                    <a:lnTo>
                      <a:pt x="90" y="56"/>
                    </a:lnTo>
                    <a:lnTo>
                      <a:pt x="60" y="16"/>
                    </a:lnTo>
                    <a:lnTo>
                      <a:pt x="8"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29" name="Freeform 505"/>
              <p:cNvSpPr>
                <a:spLocks/>
              </p:cNvSpPr>
              <p:nvPr/>
            </p:nvSpPr>
            <p:spPr bwMode="auto">
              <a:xfrm>
                <a:off x="725" y="3116"/>
                <a:ext cx="84" cy="41"/>
              </a:xfrm>
              <a:custGeom>
                <a:avLst/>
                <a:gdLst>
                  <a:gd name="T0" fmla="*/ 0 w 84"/>
                  <a:gd name="T1" fmla="*/ 40 h 41"/>
                  <a:gd name="T2" fmla="*/ 53 w 84"/>
                  <a:gd name="T3" fmla="*/ 0 h 41"/>
                  <a:gd name="T4" fmla="*/ 83 w 84"/>
                  <a:gd name="T5" fmla="*/ 40 h 41"/>
                  <a:gd name="T6" fmla="*/ 0 w 84"/>
                  <a:gd name="T7" fmla="*/ 40 h 41"/>
                </a:gdLst>
                <a:ahLst/>
                <a:cxnLst>
                  <a:cxn ang="0">
                    <a:pos x="T0" y="T1"/>
                  </a:cxn>
                  <a:cxn ang="0">
                    <a:pos x="T2" y="T3"/>
                  </a:cxn>
                  <a:cxn ang="0">
                    <a:pos x="T4" y="T5"/>
                  </a:cxn>
                  <a:cxn ang="0">
                    <a:pos x="T6" y="T7"/>
                  </a:cxn>
                </a:cxnLst>
                <a:rect l="0" t="0" r="r" b="b"/>
                <a:pathLst>
                  <a:path w="84" h="41">
                    <a:moveTo>
                      <a:pt x="0" y="40"/>
                    </a:moveTo>
                    <a:lnTo>
                      <a:pt x="53" y="0"/>
                    </a:lnTo>
                    <a:lnTo>
                      <a:pt x="83"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30" name="Freeform 506"/>
              <p:cNvSpPr>
                <a:spLocks/>
              </p:cNvSpPr>
              <p:nvPr/>
            </p:nvSpPr>
            <p:spPr bwMode="auto">
              <a:xfrm>
                <a:off x="845" y="3124"/>
                <a:ext cx="61" cy="33"/>
              </a:xfrm>
              <a:custGeom>
                <a:avLst/>
                <a:gdLst>
                  <a:gd name="T0" fmla="*/ 0 w 61"/>
                  <a:gd name="T1" fmla="*/ 32 h 33"/>
                  <a:gd name="T2" fmla="*/ 38 w 61"/>
                  <a:gd name="T3" fmla="*/ 0 h 33"/>
                  <a:gd name="T4" fmla="*/ 60 w 61"/>
                  <a:gd name="T5" fmla="*/ 32 h 33"/>
                  <a:gd name="T6" fmla="*/ 0 w 61"/>
                  <a:gd name="T7" fmla="*/ 32 h 33"/>
                </a:gdLst>
                <a:ahLst/>
                <a:cxnLst>
                  <a:cxn ang="0">
                    <a:pos x="T0" y="T1"/>
                  </a:cxn>
                  <a:cxn ang="0">
                    <a:pos x="T2" y="T3"/>
                  </a:cxn>
                  <a:cxn ang="0">
                    <a:pos x="T4" y="T5"/>
                  </a:cxn>
                  <a:cxn ang="0">
                    <a:pos x="T6" y="T7"/>
                  </a:cxn>
                </a:cxnLst>
                <a:rect l="0" t="0" r="r" b="b"/>
                <a:pathLst>
                  <a:path w="61" h="33">
                    <a:moveTo>
                      <a:pt x="0" y="32"/>
                    </a:moveTo>
                    <a:lnTo>
                      <a:pt x="38" y="0"/>
                    </a:lnTo>
                    <a:lnTo>
                      <a:pt x="6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31" name="Freeform 507"/>
              <p:cNvSpPr>
                <a:spLocks/>
              </p:cNvSpPr>
              <p:nvPr/>
            </p:nvSpPr>
            <p:spPr bwMode="auto">
              <a:xfrm>
                <a:off x="808" y="3092"/>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32" name="Freeform 508"/>
              <p:cNvSpPr>
                <a:spLocks/>
              </p:cNvSpPr>
              <p:nvPr/>
            </p:nvSpPr>
            <p:spPr bwMode="auto">
              <a:xfrm>
                <a:off x="808" y="3092"/>
                <a:ext cx="38" cy="25"/>
              </a:xfrm>
              <a:custGeom>
                <a:avLst/>
                <a:gdLst>
                  <a:gd name="T0" fmla="*/ 0 w 38"/>
                  <a:gd name="T1" fmla="*/ 8 h 25"/>
                  <a:gd name="T2" fmla="*/ 0 w 38"/>
                  <a:gd name="T3" fmla="*/ 0 h 25"/>
                  <a:gd name="T4" fmla="*/ 37 w 38"/>
                  <a:gd name="T5" fmla="*/ 0 h 25"/>
                  <a:gd name="T6" fmla="*/ 37 w 38"/>
                  <a:gd name="T7" fmla="*/ 8 h 25"/>
                  <a:gd name="T8" fmla="*/ 37 w 38"/>
                  <a:gd name="T9" fmla="*/ 24 h 25"/>
                  <a:gd name="T10" fmla="*/ 7 w 38"/>
                  <a:gd name="T11" fmla="*/ 24 h 25"/>
                  <a:gd name="T12" fmla="*/ 7 w 38"/>
                  <a:gd name="T13" fmla="*/ 16 h 25"/>
                  <a:gd name="T14" fmla="*/ 0 w 38"/>
                  <a:gd name="T15" fmla="*/ 16 h 25"/>
                  <a:gd name="T16" fmla="*/ 0 w 38"/>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5">
                    <a:moveTo>
                      <a:pt x="0" y="8"/>
                    </a:moveTo>
                    <a:lnTo>
                      <a:pt x="0" y="0"/>
                    </a:lnTo>
                    <a:lnTo>
                      <a:pt x="37" y="0"/>
                    </a:lnTo>
                    <a:lnTo>
                      <a:pt x="37" y="8"/>
                    </a:lnTo>
                    <a:lnTo>
                      <a:pt x="37" y="24"/>
                    </a:lnTo>
                    <a:lnTo>
                      <a:pt x="7" y="24"/>
                    </a:lnTo>
                    <a:lnTo>
                      <a:pt x="7"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33" name="Freeform 509"/>
              <p:cNvSpPr>
                <a:spLocks/>
              </p:cNvSpPr>
              <p:nvPr/>
            </p:nvSpPr>
            <p:spPr bwMode="auto">
              <a:xfrm>
                <a:off x="808" y="3084"/>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34" name="Freeform 510"/>
              <p:cNvSpPr>
                <a:spLocks/>
              </p:cNvSpPr>
              <p:nvPr/>
            </p:nvSpPr>
            <p:spPr bwMode="auto">
              <a:xfrm>
                <a:off x="681" y="3100"/>
                <a:ext cx="45" cy="184"/>
              </a:xfrm>
              <a:custGeom>
                <a:avLst/>
                <a:gdLst>
                  <a:gd name="T0" fmla="*/ 44 w 45"/>
                  <a:gd name="T1" fmla="*/ 183 h 184"/>
                  <a:gd name="T2" fmla="*/ 44 w 45"/>
                  <a:gd name="T3" fmla="*/ 56 h 184"/>
                  <a:gd name="T4" fmla="*/ 22 w 45"/>
                  <a:gd name="T5" fmla="*/ 0 h 184"/>
                  <a:gd name="T6" fmla="*/ 0 w 45"/>
                  <a:gd name="T7" fmla="*/ 56 h 184"/>
                  <a:gd name="T8" fmla="*/ 0 w 45"/>
                  <a:gd name="T9" fmla="*/ 183 h 184"/>
                  <a:gd name="T10" fmla="*/ 44 w 45"/>
                  <a:gd name="T11" fmla="*/ 183 h 184"/>
                </a:gdLst>
                <a:ahLst/>
                <a:cxnLst>
                  <a:cxn ang="0">
                    <a:pos x="T0" y="T1"/>
                  </a:cxn>
                  <a:cxn ang="0">
                    <a:pos x="T2" y="T3"/>
                  </a:cxn>
                  <a:cxn ang="0">
                    <a:pos x="T4" y="T5"/>
                  </a:cxn>
                  <a:cxn ang="0">
                    <a:pos x="T6" y="T7"/>
                  </a:cxn>
                  <a:cxn ang="0">
                    <a:pos x="T8" y="T9"/>
                  </a:cxn>
                  <a:cxn ang="0">
                    <a:pos x="T10" y="T11"/>
                  </a:cxn>
                </a:cxnLst>
                <a:rect l="0" t="0" r="r" b="b"/>
                <a:pathLst>
                  <a:path w="45" h="184">
                    <a:moveTo>
                      <a:pt x="44" y="183"/>
                    </a:moveTo>
                    <a:lnTo>
                      <a:pt x="44" y="56"/>
                    </a:lnTo>
                    <a:lnTo>
                      <a:pt x="22" y="0"/>
                    </a:lnTo>
                    <a:lnTo>
                      <a:pt x="0" y="56"/>
                    </a:lnTo>
                    <a:lnTo>
                      <a:pt x="0" y="183"/>
                    </a:lnTo>
                    <a:lnTo>
                      <a:pt x="44"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35" name="Freeform 511"/>
              <p:cNvSpPr>
                <a:spLocks/>
              </p:cNvSpPr>
              <p:nvPr/>
            </p:nvSpPr>
            <p:spPr bwMode="auto">
              <a:xfrm>
                <a:off x="681" y="3275"/>
                <a:ext cx="45" cy="17"/>
              </a:xfrm>
              <a:custGeom>
                <a:avLst/>
                <a:gdLst>
                  <a:gd name="T0" fmla="*/ 0 w 45"/>
                  <a:gd name="T1" fmla="*/ 0 h 17"/>
                  <a:gd name="T2" fmla="*/ 0 w 45"/>
                  <a:gd name="T3" fmla="*/ 16 h 17"/>
                  <a:gd name="T4" fmla="*/ 44 w 45"/>
                  <a:gd name="T5" fmla="*/ 16 h 17"/>
                  <a:gd name="T6" fmla="*/ 44 w 45"/>
                  <a:gd name="T7" fmla="*/ 0 h 17"/>
                  <a:gd name="T8" fmla="*/ 0 w 45"/>
                  <a:gd name="T9" fmla="*/ 0 h 17"/>
                </a:gdLst>
                <a:ahLst/>
                <a:cxnLst>
                  <a:cxn ang="0">
                    <a:pos x="T0" y="T1"/>
                  </a:cxn>
                  <a:cxn ang="0">
                    <a:pos x="T2" y="T3"/>
                  </a:cxn>
                  <a:cxn ang="0">
                    <a:pos x="T4" y="T5"/>
                  </a:cxn>
                  <a:cxn ang="0">
                    <a:pos x="T6" y="T7"/>
                  </a:cxn>
                  <a:cxn ang="0">
                    <a:pos x="T8" y="T9"/>
                  </a:cxn>
                </a:cxnLst>
                <a:rect l="0" t="0" r="r" b="b"/>
                <a:pathLst>
                  <a:path w="45" h="17">
                    <a:moveTo>
                      <a:pt x="0" y="0"/>
                    </a:moveTo>
                    <a:lnTo>
                      <a:pt x="0" y="16"/>
                    </a:lnTo>
                    <a:lnTo>
                      <a:pt x="44" y="16"/>
                    </a:lnTo>
                    <a:lnTo>
                      <a:pt x="44"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36" name="Freeform 512"/>
              <p:cNvSpPr>
                <a:spLocks/>
              </p:cNvSpPr>
              <p:nvPr/>
            </p:nvSpPr>
            <p:spPr bwMode="auto">
              <a:xfrm>
                <a:off x="785" y="3227"/>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37" name="Freeform 513"/>
              <p:cNvSpPr>
                <a:spLocks/>
              </p:cNvSpPr>
              <p:nvPr/>
            </p:nvSpPr>
            <p:spPr bwMode="auto">
              <a:xfrm>
                <a:off x="748" y="3227"/>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38" name="Freeform 514"/>
              <p:cNvSpPr>
                <a:spLocks/>
              </p:cNvSpPr>
              <p:nvPr/>
            </p:nvSpPr>
            <p:spPr bwMode="auto">
              <a:xfrm>
                <a:off x="785" y="3172"/>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39" name="Freeform 515"/>
              <p:cNvSpPr>
                <a:spLocks/>
              </p:cNvSpPr>
              <p:nvPr/>
            </p:nvSpPr>
            <p:spPr bwMode="auto">
              <a:xfrm>
                <a:off x="748" y="3172"/>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40" name="Freeform 516"/>
              <p:cNvSpPr>
                <a:spLocks/>
              </p:cNvSpPr>
              <p:nvPr/>
            </p:nvSpPr>
            <p:spPr bwMode="auto">
              <a:xfrm>
                <a:off x="860" y="3172"/>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541" name="Group 517"/>
            <p:cNvGrpSpPr>
              <a:grpSpLocks/>
            </p:cNvGrpSpPr>
            <p:nvPr/>
          </p:nvGrpSpPr>
          <p:grpSpPr bwMode="auto">
            <a:xfrm>
              <a:off x="256586" y="5015047"/>
              <a:ext cx="605258" cy="434457"/>
              <a:chOff x="456" y="2796"/>
              <a:chExt cx="293" cy="224"/>
            </a:xfrm>
          </p:grpSpPr>
          <p:sp>
            <p:nvSpPr>
              <p:cNvPr id="769542" name="Freeform 518"/>
              <p:cNvSpPr>
                <a:spLocks/>
              </p:cNvSpPr>
              <p:nvPr/>
            </p:nvSpPr>
            <p:spPr bwMode="auto">
              <a:xfrm>
                <a:off x="478" y="2812"/>
                <a:ext cx="271" cy="57"/>
              </a:xfrm>
              <a:custGeom>
                <a:avLst/>
                <a:gdLst>
                  <a:gd name="T0" fmla="*/ 0 w 271"/>
                  <a:gd name="T1" fmla="*/ 0 h 57"/>
                  <a:gd name="T2" fmla="*/ 218 w 271"/>
                  <a:gd name="T3" fmla="*/ 0 h 57"/>
                  <a:gd name="T4" fmla="*/ 270 w 271"/>
                  <a:gd name="T5" fmla="*/ 56 h 57"/>
                  <a:gd name="T6" fmla="*/ 23 w 271"/>
                  <a:gd name="T7" fmla="*/ 56 h 57"/>
                  <a:gd name="T8" fmla="*/ 0 w 271"/>
                  <a:gd name="T9" fmla="*/ 0 h 57"/>
                </a:gdLst>
                <a:ahLst/>
                <a:cxnLst>
                  <a:cxn ang="0">
                    <a:pos x="T0" y="T1"/>
                  </a:cxn>
                  <a:cxn ang="0">
                    <a:pos x="T2" y="T3"/>
                  </a:cxn>
                  <a:cxn ang="0">
                    <a:pos x="T4" y="T5"/>
                  </a:cxn>
                  <a:cxn ang="0">
                    <a:pos x="T6" y="T7"/>
                  </a:cxn>
                  <a:cxn ang="0">
                    <a:pos x="T8" y="T9"/>
                  </a:cxn>
                </a:cxnLst>
                <a:rect l="0" t="0" r="r" b="b"/>
                <a:pathLst>
                  <a:path w="271" h="57">
                    <a:moveTo>
                      <a:pt x="0" y="0"/>
                    </a:moveTo>
                    <a:lnTo>
                      <a:pt x="218" y="0"/>
                    </a:lnTo>
                    <a:lnTo>
                      <a:pt x="270" y="56"/>
                    </a:lnTo>
                    <a:lnTo>
                      <a:pt x="23"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43" name="Freeform 519"/>
              <p:cNvSpPr>
                <a:spLocks/>
              </p:cNvSpPr>
              <p:nvPr/>
            </p:nvSpPr>
            <p:spPr bwMode="auto">
              <a:xfrm>
                <a:off x="636" y="2812"/>
                <a:ext cx="113" cy="57"/>
              </a:xfrm>
              <a:custGeom>
                <a:avLst/>
                <a:gdLst>
                  <a:gd name="T0" fmla="*/ 112 w 113"/>
                  <a:gd name="T1" fmla="*/ 56 h 57"/>
                  <a:gd name="T2" fmla="*/ 112 w 113"/>
                  <a:gd name="T3" fmla="*/ 48 h 57"/>
                  <a:gd name="T4" fmla="*/ 67 w 113"/>
                  <a:gd name="T5" fmla="*/ 0 h 57"/>
                  <a:gd name="T6" fmla="*/ 37 w 113"/>
                  <a:gd name="T7" fmla="*/ 0 h 57"/>
                  <a:gd name="T8" fmla="*/ 0 w 113"/>
                  <a:gd name="T9" fmla="*/ 56 h 57"/>
                  <a:gd name="T10" fmla="*/ 22 w 113"/>
                  <a:gd name="T11" fmla="*/ 56 h 57"/>
                  <a:gd name="T12" fmla="*/ 60 w 113"/>
                  <a:gd name="T13" fmla="*/ 8 h 57"/>
                  <a:gd name="T14" fmla="*/ 112 w 11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7">
                    <a:moveTo>
                      <a:pt x="112" y="56"/>
                    </a:moveTo>
                    <a:lnTo>
                      <a:pt x="112" y="48"/>
                    </a:lnTo>
                    <a:lnTo>
                      <a:pt x="67" y="0"/>
                    </a:lnTo>
                    <a:lnTo>
                      <a:pt x="37" y="0"/>
                    </a:lnTo>
                    <a:lnTo>
                      <a:pt x="0" y="56"/>
                    </a:lnTo>
                    <a:lnTo>
                      <a:pt x="22" y="56"/>
                    </a:lnTo>
                    <a:lnTo>
                      <a:pt x="60" y="8"/>
                    </a:lnTo>
                    <a:lnTo>
                      <a:pt x="112"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44" name="Freeform 520"/>
              <p:cNvSpPr>
                <a:spLocks/>
              </p:cNvSpPr>
              <p:nvPr/>
            </p:nvSpPr>
            <p:spPr bwMode="auto">
              <a:xfrm>
                <a:off x="658" y="2820"/>
                <a:ext cx="91" cy="49"/>
              </a:xfrm>
              <a:custGeom>
                <a:avLst/>
                <a:gdLst>
                  <a:gd name="T0" fmla="*/ 0 w 91"/>
                  <a:gd name="T1" fmla="*/ 48 h 49"/>
                  <a:gd name="T2" fmla="*/ 38 w 91"/>
                  <a:gd name="T3" fmla="*/ 0 h 49"/>
                  <a:gd name="T4" fmla="*/ 90 w 91"/>
                  <a:gd name="T5" fmla="*/ 48 h 49"/>
                  <a:gd name="T6" fmla="*/ 0 w 91"/>
                  <a:gd name="T7" fmla="*/ 48 h 49"/>
                </a:gdLst>
                <a:ahLst/>
                <a:cxnLst>
                  <a:cxn ang="0">
                    <a:pos x="T0" y="T1"/>
                  </a:cxn>
                  <a:cxn ang="0">
                    <a:pos x="T2" y="T3"/>
                  </a:cxn>
                  <a:cxn ang="0">
                    <a:pos x="T4" y="T5"/>
                  </a:cxn>
                  <a:cxn ang="0">
                    <a:pos x="T6" y="T7"/>
                  </a:cxn>
                </a:cxnLst>
                <a:rect l="0" t="0" r="r" b="b"/>
                <a:pathLst>
                  <a:path w="91" h="49">
                    <a:moveTo>
                      <a:pt x="0" y="48"/>
                    </a:moveTo>
                    <a:lnTo>
                      <a:pt x="38" y="0"/>
                    </a:lnTo>
                    <a:lnTo>
                      <a:pt x="90"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45" name="Freeform 521"/>
              <p:cNvSpPr>
                <a:spLocks/>
              </p:cNvSpPr>
              <p:nvPr/>
            </p:nvSpPr>
            <p:spPr bwMode="auto">
              <a:xfrm>
                <a:off x="583" y="2836"/>
                <a:ext cx="106" cy="33"/>
              </a:xfrm>
              <a:custGeom>
                <a:avLst/>
                <a:gdLst>
                  <a:gd name="T0" fmla="*/ 0 w 106"/>
                  <a:gd name="T1" fmla="*/ 32 h 33"/>
                  <a:gd name="T2" fmla="*/ 15 w 106"/>
                  <a:gd name="T3" fmla="*/ 0 h 33"/>
                  <a:gd name="T4" fmla="*/ 75 w 106"/>
                  <a:gd name="T5" fmla="*/ 0 h 33"/>
                  <a:gd name="T6" fmla="*/ 105 w 106"/>
                  <a:gd name="T7" fmla="*/ 32 h 33"/>
                  <a:gd name="T8" fmla="*/ 98 w 106"/>
                  <a:gd name="T9" fmla="*/ 32 h 33"/>
                  <a:gd name="T10" fmla="*/ 75 w 106"/>
                  <a:gd name="T11" fmla="*/ 8 h 33"/>
                  <a:gd name="T12" fmla="*/ 38 w 106"/>
                  <a:gd name="T13" fmla="*/ 32 h 33"/>
                  <a:gd name="T14" fmla="*/ 0 w 106"/>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3">
                    <a:moveTo>
                      <a:pt x="0" y="32"/>
                    </a:moveTo>
                    <a:lnTo>
                      <a:pt x="15" y="0"/>
                    </a:lnTo>
                    <a:lnTo>
                      <a:pt x="75" y="0"/>
                    </a:lnTo>
                    <a:lnTo>
                      <a:pt x="105" y="32"/>
                    </a:lnTo>
                    <a:lnTo>
                      <a:pt x="98" y="32"/>
                    </a:lnTo>
                    <a:lnTo>
                      <a:pt x="75" y="8"/>
                    </a:lnTo>
                    <a:lnTo>
                      <a:pt x="38"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46" name="Freeform 522"/>
              <p:cNvSpPr>
                <a:spLocks/>
              </p:cNvSpPr>
              <p:nvPr/>
            </p:nvSpPr>
            <p:spPr bwMode="auto">
              <a:xfrm>
                <a:off x="681" y="2868"/>
                <a:ext cx="68" cy="128"/>
              </a:xfrm>
              <a:custGeom>
                <a:avLst/>
                <a:gdLst>
                  <a:gd name="T0" fmla="*/ 0 w 68"/>
                  <a:gd name="T1" fmla="*/ 0 h 128"/>
                  <a:gd name="T2" fmla="*/ 0 w 68"/>
                  <a:gd name="T3" fmla="*/ 127 h 128"/>
                  <a:gd name="T4" fmla="*/ 67 w 68"/>
                  <a:gd name="T5" fmla="*/ 127 h 128"/>
                  <a:gd name="T6" fmla="*/ 67 w 68"/>
                  <a:gd name="T7" fmla="*/ 0 h 128"/>
                  <a:gd name="T8" fmla="*/ 0 w 68"/>
                  <a:gd name="T9" fmla="*/ 0 h 128"/>
                </a:gdLst>
                <a:ahLst/>
                <a:cxnLst>
                  <a:cxn ang="0">
                    <a:pos x="T0" y="T1"/>
                  </a:cxn>
                  <a:cxn ang="0">
                    <a:pos x="T2" y="T3"/>
                  </a:cxn>
                  <a:cxn ang="0">
                    <a:pos x="T4" y="T5"/>
                  </a:cxn>
                  <a:cxn ang="0">
                    <a:pos x="T6" y="T7"/>
                  </a:cxn>
                  <a:cxn ang="0">
                    <a:pos x="T8" y="T9"/>
                  </a:cxn>
                </a:cxnLst>
                <a:rect l="0" t="0" r="r" b="b"/>
                <a:pathLst>
                  <a:path w="68" h="128">
                    <a:moveTo>
                      <a:pt x="0" y="0"/>
                    </a:moveTo>
                    <a:lnTo>
                      <a:pt x="0" y="127"/>
                    </a:lnTo>
                    <a:lnTo>
                      <a:pt x="67" y="127"/>
                    </a:lnTo>
                    <a:lnTo>
                      <a:pt x="6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47" name="Freeform 523"/>
              <p:cNvSpPr>
                <a:spLocks/>
              </p:cNvSpPr>
              <p:nvPr/>
            </p:nvSpPr>
            <p:spPr bwMode="auto">
              <a:xfrm>
                <a:off x="621" y="2868"/>
                <a:ext cx="61" cy="128"/>
              </a:xfrm>
              <a:custGeom>
                <a:avLst/>
                <a:gdLst>
                  <a:gd name="T0" fmla="*/ 0 w 61"/>
                  <a:gd name="T1" fmla="*/ 0 h 128"/>
                  <a:gd name="T2" fmla="*/ 0 w 61"/>
                  <a:gd name="T3" fmla="*/ 127 h 128"/>
                  <a:gd name="T4" fmla="*/ 60 w 61"/>
                  <a:gd name="T5" fmla="*/ 127 h 128"/>
                  <a:gd name="T6" fmla="*/ 60 w 61"/>
                  <a:gd name="T7" fmla="*/ 0 h 128"/>
                  <a:gd name="T8" fmla="*/ 0 w 61"/>
                  <a:gd name="T9" fmla="*/ 0 h 128"/>
                </a:gdLst>
                <a:ahLst/>
                <a:cxnLst>
                  <a:cxn ang="0">
                    <a:pos x="T0" y="T1"/>
                  </a:cxn>
                  <a:cxn ang="0">
                    <a:pos x="T2" y="T3"/>
                  </a:cxn>
                  <a:cxn ang="0">
                    <a:pos x="T4" y="T5"/>
                  </a:cxn>
                  <a:cxn ang="0">
                    <a:pos x="T6" y="T7"/>
                  </a:cxn>
                  <a:cxn ang="0">
                    <a:pos x="T8" y="T9"/>
                  </a:cxn>
                </a:cxnLst>
                <a:rect l="0" t="0" r="r" b="b"/>
                <a:pathLst>
                  <a:path w="61" h="128">
                    <a:moveTo>
                      <a:pt x="0" y="0"/>
                    </a:moveTo>
                    <a:lnTo>
                      <a:pt x="0" y="127"/>
                    </a:lnTo>
                    <a:lnTo>
                      <a:pt x="60" y="127"/>
                    </a:lnTo>
                    <a:lnTo>
                      <a:pt x="6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48" name="Freeform 524"/>
              <p:cNvSpPr>
                <a:spLocks/>
              </p:cNvSpPr>
              <p:nvPr/>
            </p:nvSpPr>
            <p:spPr bwMode="auto">
              <a:xfrm>
                <a:off x="583" y="2868"/>
                <a:ext cx="39" cy="128"/>
              </a:xfrm>
              <a:custGeom>
                <a:avLst/>
                <a:gdLst>
                  <a:gd name="T0" fmla="*/ 0 w 39"/>
                  <a:gd name="T1" fmla="*/ 0 h 128"/>
                  <a:gd name="T2" fmla="*/ 0 w 39"/>
                  <a:gd name="T3" fmla="*/ 127 h 128"/>
                  <a:gd name="T4" fmla="*/ 38 w 39"/>
                  <a:gd name="T5" fmla="*/ 127 h 128"/>
                  <a:gd name="T6" fmla="*/ 38 w 39"/>
                  <a:gd name="T7" fmla="*/ 0 h 128"/>
                  <a:gd name="T8" fmla="*/ 0 w 39"/>
                  <a:gd name="T9" fmla="*/ 0 h 128"/>
                </a:gdLst>
                <a:ahLst/>
                <a:cxnLst>
                  <a:cxn ang="0">
                    <a:pos x="T0" y="T1"/>
                  </a:cxn>
                  <a:cxn ang="0">
                    <a:pos x="T2" y="T3"/>
                  </a:cxn>
                  <a:cxn ang="0">
                    <a:pos x="T4" y="T5"/>
                  </a:cxn>
                  <a:cxn ang="0">
                    <a:pos x="T6" y="T7"/>
                  </a:cxn>
                  <a:cxn ang="0">
                    <a:pos x="T8" y="T9"/>
                  </a:cxn>
                </a:cxnLst>
                <a:rect l="0" t="0" r="r" b="b"/>
                <a:pathLst>
                  <a:path w="39" h="128">
                    <a:moveTo>
                      <a:pt x="0" y="0"/>
                    </a:moveTo>
                    <a:lnTo>
                      <a:pt x="0" y="127"/>
                    </a:lnTo>
                    <a:lnTo>
                      <a:pt x="38" y="127"/>
                    </a:lnTo>
                    <a:lnTo>
                      <a:pt x="38"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49" name="Freeform 525"/>
              <p:cNvSpPr>
                <a:spLocks/>
              </p:cNvSpPr>
              <p:nvPr/>
            </p:nvSpPr>
            <p:spPr bwMode="auto">
              <a:xfrm>
                <a:off x="501" y="2868"/>
                <a:ext cx="98" cy="128"/>
              </a:xfrm>
              <a:custGeom>
                <a:avLst/>
                <a:gdLst>
                  <a:gd name="T0" fmla="*/ 0 w 98"/>
                  <a:gd name="T1" fmla="*/ 0 h 128"/>
                  <a:gd name="T2" fmla="*/ 0 w 98"/>
                  <a:gd name="T3" fmla="*/ 127 h 128"/>
                  <a:gd name="T4" fmla="*/ 97 w 98"/>
                  <a:gd name="T5" fmla="*/ 127 h 128"/>
                  <a:gd name="T6" fmla="*/ 97 w 98"/>
                  <a:gd name="T7" fmla="*/ 0 h 128"/>
                  <a:gd name="T8" fmla="*/ 0 w 98"/>
                  <a:gd name="T9" fmla="*/ 0 h 128"/>
                </a:gdLst>
                <a:ahLst/>
                <a:cxnLst>
                  <a:cxn ang="0">
                    <a:pos x="T0" y="T1"/>
                  </a:cxn>
                  <a:cxn ang="0">
                    <a:pos x="T2" y="T3"/>
                  </a:cxn>
                  <a:cxn ang="0">
                    <a:pos x="T4" y="T5"/>
                  </a:cxn>
                  <a:cxn ang="0">
                    <a:pos x="T6" y="T7"/>
                  </a:cxn>
                  <a:cxn ang="0">
                    <a:pos x="T8" y="T9"/>
                  </a:cxn>
                </a:cxnLst>
                <a:rect l="0" t="0" r="r" b="b"/>
                <a:pathLst>
                  <a:path w="98" h="128">
                    <a:moveTo>
                      <a:pt x="0" y="0"/>
                    </a:moveTo>
                    <a:lnTo>
                      <a:pt x="0" y="127"/>
                    </a:lnTo>
                    <a:lnTo>
                      <a:pt x="97" y="127"/>
                    </a:lnTo>
                    <a:lnTo>
                      <a:pt x="97"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50" name="Freeform 526"/>
              <p:cNvSpPr>
                <a:spLocks/>
              </p:cNvSpPr>
              <p:nvPr/>
            </p:nvSpPr>
            <p:spPr bwMode="auto">
              <a:xfrm>
                <a:off x="501" y="2868"/>
                <a:ext cx="98" cy="65"/>
              </a:xfrm>
              <a:custGeom>
                <a:avLst/>
                <a:gdLst>
                  <a:gd name="T0" fmla="*/ 0 w 98"/>
                  <a:gd name="T1" fmla="*/ 0 h 65"/>
                  <a:gd name="T2" fmla="*/ 0 w 98"/>
                  <a:gd name="T3" fmla="*/ 64 h 65"/>
                  <a:gd name="T4" fmla="*/ 97 w 98"/>
                  <a:gd name="T5" fmla="*/ 64 h 65"/>
                  <a:gd name="T6" fmla="*/ 97 w 98"/>
                  <a:gd name="T7" fmla="*/ 0 h 65"/>
                  <a:gd name="T8" fmla="*/ 0 w 98"/>
                  <a:gd name="T9" fmla="*/ 0 h 65"/>
                </a:gdLst>
                <a:ahLst/>
                <a:cxnLst>
                  <a:cxn ang="0">
                    <a:pos x="T0" y="T1"/>
                  </a:cxn>
                  <a:cxn ang="0">
                    <a:pos x="T2" y="T3"/>
                  </a:cxn>
                  <a:cxn ang="0">
                    <a:pos x="T4" y="T5"/>
                  </a:cxn>
                  <a:cxn ang="0">
                    <a:pos x="T6" y="T7"/>
                  </a:cxn>
                  <a:cxn ang="0">
                    <a:pos x="T8" y="T9"/>
                  </a:cxn>
                </a:cxnLst>
                <a:rect l="0" t="0" r="r" b="b"/>
                <a:pathLst>
                  <a:path w="98" h="65">
                    <a:moveTo>
                      <a:pt x="0" y="0"/>
                    </a:moveTo>
                    <a:lnTo>
                      <a:pt x="0" y="64"/>
                    </a:lnTo>
                    <a:lnTo>
                      <a:pt x="97" y="64"/>
                    </a:lnTo>
                    <a:lnTo>
                      <a:pt x="97"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51" name="Freeform 527"/>
              <p:cNvSpPr>
                <a:spLocks/>
              </p:cNvSpPr>
              <p:nvPr/>
            </p:nvSpPr>
            <p:spPr bwMode="auto">
              <a:xfrm>
                <a:off x="681" y="2868"/>
                <a:ext cx="68" cy="65"/>
              </a:xfrm>
              <a:custGeom>
                <a:avLst/>
                <a:gdLst>
                  <a:gd name="T0" fmla="*/ 0 w 68"/>
                  <a:gd name="T1" fmla="*/ 0 h 65"/>
                  <a:gd name="T2" fmla="*/ 0 w 68"/>
                  <a:gd name="T3" fmla="*/ 64 h 65"/>
                  <a:gd name="T4" fmla="*/ 67 w 68"/>
                  <a:gd name="T5" fmla="*/ 64 h 65"/>
                  <a:gd name="T6" fmla="*/ 67 w 68"/>
                  <a:gd name="T7" fmla="*/ 0 h 65"/>
                  <a:gd name="T8" fmla="*/ 0 w 68"/>
                  <a:gd name="T9" fmla="*/ 0 h 65"/>
                </a:gdLst>
                <a:ahLst/>
                <a:cxnLst>
                  <a:cxn ang="0">
                    <a:pos x="T0" y="T1"/>
                  </a:cxn>
                  <a:cxn ang="0">
                    <a:pos x="T2" y="T3"/>
                  </a:cxn>
                  <a:cxn ang="0">
                    <a:pos x="T4" y="T5"/>
                  </a:cxn>
                  <a:cxn ang="0">
                    <a:pos x="T6" y="T7"/>
                  </a:cxn>
                  <a:cxn ang="0">
                    <a:pos x="T8" y="T9"/>
                  </a:cxn>
                </a:cxnLst>
                <a:rect l="0" t="0" r="r" b="b"/>
                <a:pathLst>
                  <a:path w="68" h="65">
                    <a:moveTo>
                      <a:pt x="0" y="0"/>
                    </a:moveTo>
                    <a:lnTo>
                      <a:pt x="0" y="64"/>
                    </a:lnTo>
                    <a:lnTo>
                      <a:pt x="67" y="64"/>
                    </a:lnTo>
                    <a:lnTo>
                      <a:pt x="67"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52" name="Freeform 528"/>
              <p:cNvSpPr>
                <a:spLocks/>
              </p:cNvSpPr>
              <p:nvPr/>
            </p:nvSpPr>
            <p:spPr bwMode="auto">
              <a:xfrm>
                <a:off x="621" y="2868"/>
                <a:ext cx="61" cy="65"/>
              </a:xfrm>
              <a:custGeom>
                <a:avLst/>
                <a:gdLst>
                  <a:gd name="T0" fmla="*/ 0 w 61"/>
                  <a:gd name="T1" fmla="*/ 0 h 65"/>
                  <a:gd name="T2" fmla="*/ 0 w 61"/>
                  <a:gd name="T3" fmla="*/ 64 h 65"/>
                  <a:gd name="T4" fmla="*/ 60 w 61"/>
                  <a:gd name="T5" fmla="*/ 64 h 65"/>
                  <a:gd name="T6" fmla="*/ 60 w 61"/>
                  <a:gd name="T7" fmla="*/ 0 h 65"/>
                  <a:gd name="T8" fmla="*/ 0 w 61"/>
                  <a:gd name="T9" fmla="*/ 0 h 65"/>
                </a:gdLst>
                <a:ahLst/>
                <a:cxnLst>
                  <a:cxn ang="0">
                    <a:pos x="T0" y="T1"/>
                  </a:cxn>
                  <a:cxn ang="0">
                    <a:pos x="T2" y="T3"/>
                  </a:cxn>
                  <a:cxn ang="0">
                    <a:pos x="T4" y="T5"/>
                  </a:cxn>
                  <a:cxn ang="0">
                    <a:pos x="T6" y="T7"/>
                  </a:cxn>
                  <a:cxn ang="0">
                    <a:pos x="T8" y="T9"/>
                  </a:cxn>
                </a:cxnLst>
                <a:rect l="0" t="0" r="r" b="b"/>
                <a:pathLst>
                  <a:path w="61" h="65">
                    <a:moveTo>
                      <a:pt x="0" y="0"/>
                    </a:moveTo>
                    <a:lnTo>
                      <a:pt x="0" y="64"/>
                    </a:lnTo>
                    <a:lnTo>
                      <a:pt x="60" y="64"/>
                    </a:lnTo>
                    <a:lnTo>
                      <a:pt x="6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53" name="Freeform 529"/>
              <p:cNvSpPr>
                <a:spLocks/>
              </p:cNvSpPr>
              <p:nvPr/>
            </p:nvSpPr>
            <p:spPr bwMode="auto">
              <a:xfrm>
                <a:off x="501" y="2987"/>
                <a:ext cx="98" cy="17"/>
              </a:xfrm>
              <a:custGeom>
                <a:avLst/>
                <a:gdLst>
                  <a:gd name="T0" fmla="*/ 0 w 98"/>
                  <a:gd name="T1" fmla="*/ 0 h 17"/>
                  <a:gd name="T2" fmla="*/ 0 w 98"/>
                  <a:gd name="T3" fmla="*/ 16 h 17"/>
                  <a:gd name="T4" fmla="*/ 97 w 98"/>
                  <a:gd name="T5" fmla="*/ 16 h 17"/>
                  <a:gd name="T6" fmla="*/ 97 w 98"/>
                  <a:gd name="T7" fmla="*/ 0 h 17"/>
                  <a:gd name="T8" fmla="*/ 0 w 98"/>
                  <a:gd name="T9" fmla="*/ 0 h 17"/>
                </a:gdLst>
                <a:ahLst/>
                <a:cxnLst>
                  <a:cxn ang="0">
                    <a:pos x="T0" y="T1"/>
                  </a:cxn>
                  <a:cxn ang="0">
                    <a:pos x="T2" y="T3"/>
                  </a:cxn>
                  <a:cxn ang="0">
                    <a:pos x="T4" y="T5"/>
                  </a:cxn>
                  <a:cxn ang="0">
                    <a:pos x="T6" y="T7"/>
                  </a:cxn>
                  <a:cxn ang="0">
                    <a:pos x="T8" y="T9"/>
                  </a:cxn>
                </a:cxnLst>
                <a:rect l="0" t="0" r="r" b="b"/>
                <a:pathLst>
                  <a:path w="98" h="17">
                    <a:moveTo>
                      <a:pt x="0" y="0"/>
                    </a:moveTo>
                    <a:lnTo>
                      <a:pt x="0" y="16"/>
                    </a:lnTo>
                    <a:lnTo>
                      <a:pt x="97" y="16"/>
                    </a:lnTo>
                    <a:lnTo>
                      <a:pt x="9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54" name="Freeform 530"/>
              <p:cNvSpPr>
                <a:spLocks/>
              </p:cNvSpPr>
              <p:nvPr/>
            </p:nvSpPr>
            <p:spPr bwMode="auto">
              <a:xfrm>
                <a:off x="681" y="2987"/>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55" name="Freeform 531"/>
              <p:cNvSpPr>
                <a:spLocks/>
              </p:cNvSpPr>
              <p:nvPr/>
            </p:nvSpPr>
            <p:spPr bwMode="auto">
              <a:xfrm>
                <a:off x="695" y="2939"/>
                <a:ext cx="24" cy="33"/>
              </a:xfrm>
              <a:custGeom>
                <a:avLst/>
                <a:gdLst>
                  <a:gd name="T0" fmla="*/ 0 w 24"/>
                  <a:gd name="T1" fmla="*/ 0 h 33"/>
                  <a:gd name="T2" fmla="*/ 0 w 24"/>
                  <a:gd name="T3" fmla="*/ 32 h 33"/>
                  <a:gd name="T4" fmla="*/ 23 w 24"/>
                  <a:gd name="T5" fmla="*/ 32 h 33"/>
                  <a:gd name="T6" fmla="*/ 23 w 24"/>
                  <a:gd name="T7" fmla="*/ 0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0" y="32"/>
                    </a:lnTo>
                    <a:lnTo>
                      <a:pt x="23" y="32"/>
                    </a:lnTo>
                    <a:lnTo>
                      <a:pt x="23"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56" name="Freeform 532"/>
              <p:cNvSpPr>
                <a:spLocks/>
              </p:cNvSpPr>
              <p:nvPr/>
            </p:nvSpPr>
            <p:spPr bwMode="auto">
              <a:xfrm>
                <a:off x="628" y="2955"/>
                <a:ext cx="46" cy="41"/>
              </a:xfrm>
              <a:custGeom>
                <a:avLst/>
                <a:gdLst>
                  <a:gd name="T0" fmla="*/ 8 w 46"/>
                  <a:gd name="T1" fmla="*/ 40 h 41"/>
                  <a:gd name="T2" fmla="*/ 45 w 46"/>
                  <a:gd name="T3" fmla="*/ 40 h 41"/>
                  <a:gd name="T4" fmla="*/ 45 w 46"/>
                  <a:gd name="T5" fmla="*/ 16 h 41"/>
                  <a:gd name="T6" fmla="*/ 45 w 46"/>
                  <a:gd name="T7" fmla="*/ 8 h 41"/>
                  <a:gd name="T8" fmla="*/ 38 w 46"/>
                  <a:gd name="T9" fmla="*/ 8 h 41"/>
                  <a:gd name="T10" fmla="*/ 38 w 46"/>
                  <a:gd name="T11" fmla="*/ 0 h 41"/>
                  <a:gd name="T12" fmla="*/ 30 w 46"/>
                  <a:gd name="T13" fmla="*/ 0 h 41"/>
                  <a:gd name="T14" fmla="*/ 23 w 46"/>
                  <a:gd name="T15" fmla="*/ 0 h 41"/>
                  <a:gd name="T16" fmla="*/ 15 w 46"/>
                  <a:gd name="T17" fmla="*/ 0 h 41"/>
                  <a:gd name="T18" fmla="*/ 8 w 46"/>
                  <a:gd name="T19" fmla="*/ 0 h 41"/>
                  <a:gd name="T20" fmla="*/ 8 w 46"/>
                  <a:gd name="T21" fmla="*/ 8 h 41"/>
                  <a:gd name="T22" fmla="*/ 0 w 46"/>
                  <a:gd name="T23" fmla="*/ 16 h 41"/>
                  <a:gd name="T24" fmla="*/ 0 w 46"/>
                  <a:gd name="T25" fmla="*/ 40 h 41"/>
                  <a:gd name="T26" fmla="*/ 8 w 46"/>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1">
                    <a:moveTo>
                      <a:pt x="8" y="40"/>
                    </a:moveTo>
                    <a:lnTo>
                      <a:pt x="45" y="40"/>
                    </a:lnTo>
                    <a:lnTo>
                      <a:pt x="45" y="16"/>
                    </a:lnTo>
                    <a:lnTo>
                      <a:pt x="45" y="8"/>
                    </a:lnTo>
                    <a:lnTo>
                      <a:pt x="38" y="8"/>
                    </a:lnTo>
                    <a:lnTo>
                      <a:pt x="38" y="0"/>
                    </a:lnTo>
                    <a:lnTo>
                      <a:pt x="30" y="0"/>
                    </a:lnTo>
                    <a:lnTo>
                      <a:pt x="23" y="0"/>
                    </a:lnTo>
                    <a:lnTo>
                      <a:pt x="15" y="0"/>
                    </a:lnTo>
                    <a:lnTo>
                      <a:pt x="8" y="0"/>
                    </a:lnTo>
                    <a:lnTo>
                      <a:pt x="8" y="8"/>
                    </a:lnTo>
                    <a:lnTo>
                      <a:pt x="0" y="16"/>
                    </a:lnTo>
                    <a:lnTo>
                      <a:pt x="0" y="40"/>
                    </a:lnTo>
                    <a:lnTo>
                      <a:pt x="8"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57" name="Freeform 533"/>
              <p:cNvSpPr>
                <a:spLocks/>
              </p:cNvSpPr>
              <p:nvPr/>
            </p:nvSpPr>
            <p:spPr bwMode="auto">
              <a:xfrm>
                <a:off x="636" y="2955"/>
                <a:ext cx="31" cy="41"/>
              </a:xfrm>
              <a:custGeom>
                <a:avLst/>
                <a:gdLst>
                  <a:gd name="T0" fmla="*/ 0 w 31"/>
                  <a:gd name="T1" fmla="*/ 40 h 41"/>
                  <a:gd name="T2" fmla="*/ 30 w 31"/>
                  <a:gd name="T3" fmla="*/ 40 h 41"/>
                  <a:gd name="T4" fmla="*/ 30 w 31"/>
                  <a:gd name="T5" fmla="*/ 16 h 41"/>
                  <a:gd name="T6" fmla="*/ 30 w 31"/>
                  <a:gd name="T7" fmla="*/ 8 h 41"/>
                  <a:gd name="T8" fmla="*/ 23 w 31"/>
                  <a:gd name="T9" fmla="*/ 8 h 41"/>
                  <a:gd name="T10" fmla="*/ 23 w 31"/>
                  <a:gd name="T11" fmla="*/ 0 h 41"/>
                  <a:gd name="T12" fmla="*/ 15 w 31"/>
                  <a:gd name="T13" fmla="*/ 0 h 41"/>
                  <a:gd name="T14" fmla="*/ 15 w 31"/>
                  <a:gd name="T15" fmla="*/ 8 h 41"/>
                  <a:gd name="T16" fmla="*/ 8 w 31"/>
                  <a:gd name="T17" fmla="*/ 8 h 41"/>
                  <a:gd name="T18" fmla="*/ 0 w 31"/>
                  <a:gd name="T19" fmla="*/ 8 h 41"/>
                  <a:gd name="T20" fmla="*/ 0 w 31"/>
                  <a:gd name="T21" fmla="*/ 16 h 41"/>
                  <a:gd name="T22" fmla="*/ 0 w 31"/>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0" y="40"/>
                    </a:moveTo>
                    <a:lnTo>
                      <a:pt x="30" y="40"/>
                    </a:lnTo>
                    <a:lnTo>
                      <a:pt x="30" y="16"/>
                    </a:lnTo>
                    <a:lnTo>
                      <a:pt x="30" y="8"/>
                    </a:lnTo>
                    <a:lnTo>
                      <a:pt x="23" y="8"/>
                    </a:lnTo>
                    <a:lnTo>
                      <a:pt x="23" y="0"/>
                    </a:lnTo>
                    <a:lnTo>
                      <a:pt x="15" y="0"/>
                    </a:lnTo>
                    <a:lnTo>
                      <a:pt x="15" y="8"/>
                    </a:lnTo>
                    <a:lnTo>
                      <a:pt x="8"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58" name="Freeform 534"/>
              <p:cNvSpPr>
                <a:spLocks/>
              </p:cNvSpPr>
              <p:nvPr/>
            </p:nvSpPr>
            <p:spPr bwMode="auto">
              <a:xfrm>
                <a:off x="695" y="2884"/>
                <a:ext cx="24" cy="25"/>
              </a:xfrm>
              <a:custGeom>
                <a:avLst/>
                <a:gdLst>
                  <a:gd name="T0" fmla="*/ 0 w 24"/>
                  <a:gd name="T1" fmla="*/ 0 h 25"/>
                  <a:gd name="T2" fmla="*/ 0 w 24"/>
                  <a:gd name="T3" fmla="*/ 24 h 25"/>
                  <a:gd name="T4" fmla="*/ 23 w 24"/>
                  <a:gd name="T5" fmla="*/ 24 h 25"/>
                  <a:gd name="T6" fmla="*/ 23 w 24"/>
                  <a:gd name="T7" fmla="*/ 0 h 25"/>
                  <a:gd name="T8" fmla="*/ 0 w 24"/>
                  <a:gd name="T9" fmla="*/ 0 h 25"/>
                </a:gdLst>
                <a:ahLst/>
                <a:cxnLst>
                  <a:cxn ang="0">
                    <a:pos x="T0" y="T1"/>
                  </a:cxn>
                  <a:cxn ang="0">
                    <a:pos x="T2" y="T3"/>
                  </a:cxn>
                  <a:cxn ang="0">
                    <a:pos x="T4" y="T5"/>
                  </a:cxn>
                  <a:cxn ang="0">
                    <a:pos x="T6" y="T7"/>
                  </a:cxn>
                  <a:cxn ang="0">
                    <a:pos x="T8" y="T9"/>
                  </a:cxn>
                </a:cxnLst>
                <a:rect l="0" t="0" r="r" b="b"/>
                <a:pathLst>
                  <a:path w="24" h="25">
                    <a:moveTo>
                      <a:pt x="0" y="0"/>
                    </a:moveTo>
                    <a:lnTo>
                      <a:pt x="0" y="24"/>
                    </a:lnTo>
                    <a:lnTo>
                      <a:pt x="23" y="24"/>
                    </a:lnTo>
                    <a:lnTo>
                      <a:pt x="23"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59" name="Freeform 535"/>
              <p:cNvSpPr>
                <a:spLocks/>
              </p:cNvSpPr>
              <p:nvPr/>
            </p:nvSpPr>
            <p:spPr bwMode="auto">
              <a:xfrm>
                <a:off x="636" y="2995"/>
                <a:ext cx="46" cy="25"/>
              </a:xfrm>
              <a:custGeom>
                <a:avLst/>
                <a:gdLst>
                  <a:gd name="T0" fmla="*/ 30 w 46"/>
                  <a:gd name="T1" fmla="*/ 0 h 25"/>
                  <a:gd name="T2" fmla="*/ 0 w 46"/>
                  <a:gd name="T3" fmla="*/ 0 h 25"/>
                  <a:gd name="T4" fmla="*/ 15 w 46"/>
                  <a:gd name="T5" fmla="*/ 24 h 25"/>
                  <a:gd name="T6" fmla="*/ 45 w 46"/>
                  <a:gd name="T7" fmla="*/ 24 h 25"/>
                  <a:gd name="T8" fmla="*/ 30 w 46"/>
                  <a:gd name="T9" fmla="*/ 0 h 25"/>
                </a:gdLst>
                <a:ahLst/>
                <a:cxnLst>
                  <a:cxn ang="0">
                    <a:pos x="T0" y="T1"/>
                  </a:cxn>
                  <a:cxn ang="0">
                    <a:pos x="T2" y="T3"/>
                  </a:cxn>
                  <a:cxn ang="0">
                    <a:pos x="T4" y="T5"/>
                  </a:cxn>
                  <a:cxn ang="0">
                    <a:pos x="T6" y="T7"/>
                  </a:cxn>
                  <a:cxn ang="0">
                    <a:pos x="T8" y="T9"/>
                  </a:cxn>
                </a:cxnLst>
                <a:rect l="0" t="0" r="r" b="b"/>
                <a:pathLst>
                  <a:path w="46" h="25">
                    <a:moveTo>
                      <a:pt x="30" y="0"/>
                    </a:moveTo>
                    <a:lnTo>
                      <a:pt x="0" y="0"/>
                    </a:lnTo>
                    <a:lnTo>
                      <a:pt x="15" y="24"/>
                    </a:lnTo>
                    <a:lnTo>
                      <a:pt x="45" y="24"/>
                    </a:lnTo>
                    <a:lnTo>
                      <a:pt x="30"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60" name="Freeform 536"/>
              <p:cNvSpPr>
                <a:spLocks/>
              </p:cNvSpPr>
              <p:nvPr/>
            </p:nvSpPr>
            <p:spPr bwMode="auto">
              <a:xfrm>
                <a:off x="493" y="2812"/>
                <a:ext cx="106" cy="57"/>
              </a:xfrm>
              <a:custGeom>
                <a:avLst/>
                <a:gdLst>
                  <a:gd name="T0" fmla="*/ 8 w 106"/>
                  <a:gd name="T1" fmla="*/ 56 h 57"/>
                  <a:gd name="T2" fmla="*/ 0 w 106"/>
                  <a:gd name="T3" fmla="*/ 48 h 57"/>
                  <a:gd name="T4" fmla="*/ 38 w 106"/>
                  <a:gd name="T5" fmla="*/ 0 h 57"/>
                  <a:gd name="T6" fmla="*/ 68 w 106"/>
                  <a:gd name="T7" fmla="*/ 0 h 57"/>
                  <a:gd name="T8" fmla="*/ 105 w 106"/>
                  <a:gd name="T9" fmla="*/ 56 h 57"/>
                  <a:gd name="T10" fmla="*/ 90 w 106"/>
                  <a:gd name="T11" fmla="*/ 56 h 57"/>
                  <a:gd name="T12" fmla="*/ 60 w 106"/>
                  <a:gd name="T13" fmla="*/ 16 h 57"/>
                  <a:gd name="T14" fmla="*/ 8 w 10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57">
                    <a:moveTo>
                      <a:pt x="8" y="56"/>
                    </a:moveTo>
                    <a:lnTo>
                      <a:pt x="0" y="48"/>
                    </a:lnTo>
                    <a:lnTo>
                      <a:pt x="38" y="0"/>
                    </a:lnTo>
                    <a:lnTo>
                      <a:pt x="68" y="0"/>
                    </a:lnTo>
                    <a:lnTo>
                      <a:pt x="105" y="56"/>
                    </a:lnTo>
                    <a:lnTo>
                      <a:pt x="90" y="56"/>
                    </a:lnTo>
                    <a:lnTo>
                      <a:pt x="60" y="16"/>
                    </a:lnTo>
                    <a:lnTo>
                      <a:pt x="8"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61" name="Freeform 537"/>
              <p:cNvSpPr>
                <a:spLocks/>
              </p:cNvSpPr>
              <p:nvPr/>
            </p:nvSpPr>
            <p:spPr bwMode="auto">
              <a:xfrm>
                <a:off x="501" y="2828"/>
                <a:ext cx="83" cy="41"/>
              </a:xfrm>
              <a:custGeom>
                <a:avLst/>
                <a:gdLst>
                  <a:gd name="T0" fmla="*/ 0 w 83"/>
                  <a:gd name="T1" fmla="*/ 40 h 41"/>
                  <a:gd name="T2" fmla="*/ 52 w 83"/>
                  <a:gd name="T3" fmla="*/ 0 h 41"/>
                  <a:gd name="T4" fmla="*/ 82 w 83"/>
                  <a:gd name="T5" fmla="*/ 40 h 41"/>
                  <a:gd name="T6" fmla="*/ 0 w 83"/>
                  <a:gd name="T7" fmla="*/ 40 h 41"/>
                </a:gdLst>
                <a:ahLst/>
                <a:cxnLst>
                  <a:cxn ang="0">
                    <a:pos x="T0" y="T1"/>
                  </a:cxn>
                  <a:cxn ang="0">
                    <a:pos x="T2" y="T3"/>
                  </a:cxn>
                  <a:cxn ang="0">
                    <a:pos x="T4" y="T5"/>
                  </a:cxn>
                  <a:cxn ang="0">
                    <a:pos x="T6" y="T7"/>
                  </a:cxn>
                </a:cxnLst>
                <a:rect l="0" t="0" r="r" b="b"/>
                <a:pathLst>
                  <a:path w="83" h="41">
                    <a:moveTo>
                      <a:pt x="0" y="40"/>
                    </a:moveTo>
                    <a:lnTo>
                      <a:pt x="52" y="0"/>
                    </a:lnTo>
                    <a:lnTo>
                      <a:pt x="82"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62" name="Freeform 538"/>
              <p:cNvSpPr>
                <a:spLocks/>
              </p:cNvSpPr>
              <p:nvPr/>
            </p:nvSpPr>
            <p:spPr bwMode="auto">
              <a:xfrm>
                <a:off x="621" y="2836"/>
                <a:ext cx="61" cy="33"/>
              </a:xfrm>
              <a:custGeom>
                <a:avLst/>
                <a:gdLst>
                  <a:gd name="T0" fmla="*/ 0 w 61"/>
                  <a:gd name="T1" fmla="*/ 32 h 33"/>
                  <a:gd name="T2" fmla="*/ 38 w 61"/>
                  <a:gd name="T3" fmla="*/ 0 h 33"/>
                  <a:gd name="T4" fmla="*/ 60 w 61"/>
                  <a:gd name="T5" fmla="*/ 32 h 33"/>
                  <a:gd name="T6" fmla="*/ 0 w 61"/>
                  <a:gd name="T7" fmla="*/ 32 h 33"/>
                </a:gdLst>
                <a:ahLst/>
                <a:cxnLst>
                  <a:cxn ang="0">
                    <a:pos x="T0" y="T1"/>
                  </a:cxn>
                  <a:cxn ang="0">
                    <a:pos x="T2" y="T3"/>
                  </a:cxn>
                  <a:cxn ang="0">
                    <a:pos x="T4" y="T5"/>
                  </a:cxn>
                  <a:cxn ang="0">
                    <a:pos x="T6" y="T7"/>
                  </a:cxn>
                </a:cxnLst>
                <a:rect l="0" t="0" r="r" b="b"/>
                <a:pathLst>
                  <a:path w="61" h="33">
                    <a:moveTo>
                      <a:pt x="0" y="32"/>
                    </a:moveTo>
                    <a:lnTo>
                      <a:pt x="38" y="0"/>
                    </a:lnTo>
                    <a:lnTo>
                      <a:pt x="6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63" name="Freeform 539"/>
              <p:cNvSpPr>
                <a:spLocks/>
              </p:cNvSpPr>
              <p:nvPr/>
            </p:nvSpPr>
            <p:spPr bwMode="auto">
              <a:xfrm>
                <a:off x="583" y="2804"/>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64" name="Freeform 540"/>
              <p:cNvSpPr>
                <a:spLocks/>
              </p:cNvSpPr>
              <p:nvPr/>
            </p:nvSpPr>
            <p:spPr bwMode="auto">
              <a:xfrm>
                <a:off x="583" y="2804"/>
                <a:ext cx="39" cy="25"/>
              </a:xfrm>
              <a:custGeom>
                <a:avLst/>
                <a:gdLst>
                  <a:gd name="T0" fmla="*/ 0 w 39"/>
                  <a:gd name="T1" fmla="*/ 8 h 25"/>
                  <a:gd name="T2" fmla="*/ 0 w 39"/>
                  <a:gd name="T3" fmla="*/ 0 h 25"/>
                  <a:gd name="T4" fmla="*/ 38 w 39"/>
                  <a:gd name="T5" fmla="*/ 0 h 25"/>
                  <a:gd name="T6" fmla="*/ 38 w 39"/>
                  <a:gd name="T7" fmla="*/ 8 h 25"/>
                  <a:gd name="T8" fmla="*/ 38 w 39"/>
                  <a:gd name="T9" fmla="*/ 24 h 25"/>
                  <a:gd name="T10" fmla="*/ 8 w 39"/>
                  <a:gd name="T11" fmla="*/ 24 h 25"/>
                  <a:gd name="T12" fmla="*/ 8 w 39"/>
                  <a:gd name="T13" fmla="*/ 16 h 25"/>
                  <a:gd name="T14" fmla="*/ 0 w 39"/>
                  <a:gd name="T15" fmla="*/ 16 h 25"/>
                  <a:gd name="T16" fmla="*/ 0 w 39"/>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5">
                    <a:moveTo>
                      <a:pt x="0" y="8"/>
                    </a:moveTo>
                    <a:lnTo>
                      <a:pt x="0" y="0"/>
                    </a:lnTo>
                    <a:lnTo>
                      <a:pt x="38" y="0"/>
                    </a:lnTo>
                    <a:lnTo>
                      <a:pt x="38" y="8"/>
                    </a:lnTo>
                    <a:lnTo>
                      <a:pt x="38" y="24"/>
                    </a:lnTo>
                    <a:lnTo>
                      <a:pt x="8" y="24"/>
                    </a:lnTo>
                    <a:lnTo>
                      <a:pt x="8"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65" name="Freeform 541"/>
              <p:cNvSpPr>
                <a:spLocks/>
              </p:cNvSpPr>
              <p:nvPr/>
            </p:nvSpPr>
            <p:spPr bwMode="auto">
              <a:xfrm>
                <a:off x="583" y="2796"/>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66" name="Freeform 542"/>
              <p:cNvSpPr>
                <a:spLocks/>
              </p:cNvSpPr>
              <p:nvPr/>
            </p:nvSpPr>
            <p:spPr bwMode="auto">
              <a:xfrm>
                <a:off x="456" y="2812"/>
                <a:ext cx="46" cy="184"/>
              </a:xfrm>
              <a:custGeom>
                <a:avLst/>
                <a:gdLst>
                  <a:gd name="T0" fmla="*/ 45 w 46"/>
                  <a:gd name="T1" fmla="*/ 183 h 184"/>
                  <a:gd name="T2" fmla="*/ 45 w 46"/>
                  <a:gd name="T3" fmla="*/ 56 h 184"/>
                  <a:gd name="T4" fmla="*/ 23 w 46"/>
                  <a:gd name="T5" fmla="*/ 0 h 184"/>
                  <a:gd name="T6" fmla="*/ 0 w 46"/>
                  <a:gd name="T7" fmla="*/ 56 h 184"/>
                  <a:gd name="T8" fmla="*/ 0 w 46"/>
                  <a:gd name="T9" fmla="*/ 183 h 184"/>
                  <a:gd name="T10" fmla="*/ 45 w 46"/>
                  <a:gd name="T11" fmla="*/ 183 h 184"/>
                </a:gdLst>
                <a:ahLst/>
                <a:cxnLst>
                  <a:cxn ang="0">
                    <a:pos x="T0" y="T1"/>
                  </a:cxn>
                  <a:cxn ang="0">
                    <a:pos x="T2" y="T3"/>
                  </a:cxn>
                  <a:cxn ang="0">
                    <a:pos x="T4" y="T5"/>
                  </a:cxn>
                  <a:cxn ang="0">
                    <a:pos x="T6" y="T7"/>
                  </a:cxn>
                  <a:cxn ang="0">
                    <a:pos x="T8" y="T9"/>
                  </a:cxn>
                  <a:cxn ang="0">
                    <a:pos x="T10" y="T11"/>
                  </a:cxn>
                </a:cxnLst>
                <a:rect l="0" t="0" r="r" b="b"/>
                <a:pathLst>
                  <a:path w="46" h="184">
                    <a:moveTo>
                      <a:pt x="45" y="183"/>
                    </a:moveTo>
                    <a:lnTo>
                      <a:pt x="45" y="56"/>
                    </a:lnTo>
                    <a:lnTo>
                      <a:pt x="23" y="0"/>
                    </a:lnTo>
                    <a:lnTo>
                      <a:pt x="0" y="56"/>
                    </a:lnTo>
                    <a:lnTo>
                      <a:pt x="0" y="183"/>
                    </a:lnTo>
                    <a:lnTo>
                      <a:pt x="45"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67" name="Freeform 543"/>
              <p:cNvSpPr>
                <a:spLocks/>
              </p:cNvSpPr>
              <p:nvPr/>
            </p:nvSpPr>
            <p:spPr bwMode="auto">
              <a:xfrm>
                <a:off x="456" y="2987"/>
                <a:ext cx="46" cy="17"/>
              </a:xfrm>
              <a:custGeom>
                <a:avLst/>
                <a:gdLst>
                  <a:gd name="T0" fmla="*/ 0 w 46"/>
                  <a:gd name="T1" fmla="*/ 0 h 17"/>
                  <a:gd name="T2" fmla="*/ 0 w 46"/>
                  <a:gd name="T3" fmla="*/ 16 h 17"/>
                  <a:gd name="T4" fmla="*/ 45 w 46"/>
                  <a:gd name="T5" fmla="*/ 16 h 17"/>
                  <a:gd name="T6" fmla="*/ 45 w 46"/>
                  <a:gd name="T7" fmla="*/ 0 h 17"/>
                  <a:gd name="T8" fmla="*/ 0 w 46"/>
                  <a:gd name="T9" fmla="*/ 0 h 17"/>
                </a:gdLst>
                <a:ahLst/>
                <a:cxnLst>
                  <a:cxn ang="0">
                    <a:pos x="T0" y="T1"/>
                  </a:cxn>
                  <a:cxn ang="0">
                    <a:pos x="T2" y="T3"/>
                  </a:cxn>
                  <a:cxn ang="0">
                    <a:pos x="T4" y="T5"/>
                  </a:cxn>
                  <a:cxn ang="0">
                    <a:pos x="T6" y="T7"/>
                  </a:cxn>
                  <a:cxn ang="0">
                    <a:pos x="T8" y="T9"/>
                  </a:cxn>
                </a:cxnLst>
                <a:rect l="0" t="0" r="r" b="b"/>
                <a:pathLst>
                  <a:path w="46" h="17">
                    <a:moveTo>
                      <a:pt x="0" y="0"/>
                    </a:moveTo>
                    <a:lnTo>
                      <a:pt x="0" y="16"/>
                    </a:lnTo>
                    <a:lnTo>
                      <a:pt x="45" y="16"/>
                    </a:lnTo>
                    <a:lnTo>
                      <a:pt x="45"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68" name="Freeform 544"/>
              <p:cNvSpPr>
                <a:spLocks/>
              </p:cNvSpPr>
              <p:nvPr/>
            </p:nvSpPr>
            <p:spPr bwMode="auto">
              <a:xfrm>
                <a:off x="561" y="2939"/>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69" name="Freeform 545"/>
              <p:cNvSpPr>
                <a:spLocks/>
              </p:cNvSpPr>
              <p:nvPr/>
            </p:nvSpPr>
            <p:spPr bwMode="auto">
              <a:xfrm>
                <a:off x="523" y="2939"/>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70" name="Freeform 546"/>
              <p:cNvSpPr>
                <a:spLocks/>
              </p:cNvSpPr>
              <p:nvPr/>
            </p:nvSpPr>
            <p:spPr bwMode="auto">
              <a:xfrm>
                <a:off x="561" y="2884"/>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71" name="Freeform 547"/>
              <p:cNvSpPr>
                <a:spLocks/>
              </p:cNvSpPr>
              <p:nvPr/>
            </p:nvSpPr>
            <p:spPr bwMode="auto">
              <a:xfrm>
                <a:off x="523" y="2884"/>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72" name="Freeform 548"/>
              <p:cNvSpPr>
                <a:spLocks/>
              </p:cNvSpPr>
              <p:nvPr/>
            </p:nvSpPr>
            <p:spPr bwMode="auto">
              <a:xfrm>
                <a:off x="636" y="2884"/>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573" name="Group 549"/>
            <p:cNvGrpSpPr>
              <a:grpSpLocks/>
            </p:cNvGrpSpPr>
            <p:nvPr/>
          </p:nvGrpSpPr>
          <p:grpSpPr bwMode="auto">
            <a:xfrm>
              <a:off x="765869" y="4000821"/>
              <a:ext cx="602162" cy="434457"/>
              <a:chOff x="681" y="2508"/>
              <a:chExt cx="292" cy="224"/>
            </a:xfrm>
          </p:grpSpPr>
          <p:sp>
            <p:nvSpPr>
              <p:cNvPr id="769574" name="Freeform 550"/>
              <p:cNvSpPr>
                <a:spLocks/>
              </p:cNvSpPr>
              <p:nvPr/>
            </p:nvSpPr>
            <p:spPr bwMode="auto">
              <a:xfrm>
                <a:off x="703" y="2524"/>
                <a:ext cx="270" cy="57"/>
              </a:xfrm>
              <a:custGeom>
                <a:avLst/>
                <a:gdLst>
                  <a:gd name="T0" fmla="*/ 0 w 270"/>
                  <a:gd name="T1" fmla="*/ 0 h 57"/>
                  <a:gd name="T2" fmla="*/ 217 w 270"/>
                  <a:gd name="T3" fmla="*/ 0 h 57"/>
                  <a:gd name="T4" fmla="*/ 269 w 270"/>
                  <a:gd name="T5" fmla="*/ 56 h 57"/>
                  <a:gd name="T6" fmla="*/ 22 w 270"/>
                  <a:gd name="T7" fmla="*/ 56 h 57"/>
                  <a:gd name="T8" fmla="*/ 0 w 270"/>
                  <a:gd name="T9" fmla="*/ 0 h 57"/>
                </a:gdLst>
                <a:ahLst/>
                <a:cxnLst>
                  <a:cxn ang="0">
                    <a:pos x="T0" y="T1"/>
                  </a:cxn>
                  <a:cxn ang="0">
                    <a:pos x="T2" y="T3"/>
                  </a:cxn>
                  <a:cxn ang="0">
                    <a:pos x="T4" y="T5"/>
                  </a:cxn>
                  <a:cxn ang="0">
                    <a:pos x="T6" y="T7"/>
                  </a:cxn>
                  <a:cxn ang="0">
                    <a:pos x="T8" y="T9"/>
                  </a:cxn>
                </a:cxnLst>
                <a:rect l="0" t="0" r="r" b="b"/>
                <a:pathLst>
                  <a:path w="270" h="57">
                    <a:moveTo>
                      <a:pt x="0" y="0"/>
                    </a:moveTo>
                    <a:lnTo>
                      <a:pt x="217" y="0"/>
                    </a:lnTo>
                    <a:lnTo>
                      <a:pt x="269" y="56"/>
                    </a:lnTo>
                    <a:lnTo>
                      <a:pt x="22"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75" name="Freeform 551"/>
              <p:cNvSpPr>
                <a:spLocks/>
              </p:cNvSpPr>
              <p:nvPr/>
            </p:nvSpPr>
            <p:spPr bwMode="auto">
              <a:xfrm>
                <a:off x="860" y="2524"/>
                <a:ext cx="113" cy="57"/>
              </a:xfrm>
              <a:custGeom>
                <a:avLst/>
                <a:gdLst>
                  <a:gd name="T0" fmla="*/ 112 w 113"/>
                  <a:gd name="T1" fmla="*/ 56 h 57"/>
                  <a:gd name="T2" fmla="*/ 112 w 113"/>
                  <a:gd name="T3" fmla="*/ 48 h 57"/>
                  <a:gd name="T4" fmla="*/ 67 w 113"/>
                  <a:gd name="T5" fmla="*/ 0 h 57"/>
                  <a:gd name="T6" fmla="*/ 37 w 113"/>
                  <a:gd name="T7" fmla="*/ 0 h 57"/>
                  <a:gd name="T8" fmla="*/ 0 w 113"/>
                  <a:gd name="T9" fmla="*/ 56 h 57"/>
                  <a:gd name="T10" fmla="*/ 22 w 113"/>
                  <a:gd name="T11" fmla="*/ 56 h 57"/>
                  <a:gd name="T12" fmla="*/ 60 w 113"/>
                  <a:gd name="T13" fmla="*/ 8 h 57"/>
                  <a:gd name="T14" fmla="*/ 112 w 11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7">
                    <a:moveTo>
                      <a:pt x="112" y="56"/>
                    </a:moveTo>
                    <a:lnTo>
                      <a:pt x="112" y="48"/>
                    </a:lnTo>
                    <a:lnTo>
                      <a:pt x="67" y="0"/>
                    </a:lnTo>
                    <a:lnTo>
                      <a:pt x="37" y="0"/>
                    </a:lnTo>
                    <a:lnTo>
                      <a:pt x="0" y="56"/>
                    </a:lnTo>
                    <a:lnTo>
                      <a:pt x="22" y="56"/>
                    </a:lnTo>
                    <a:lnTo>
                      <a:pt x="60" y="8"/>
                    </a:lnTo>
                    <a:lnTo>
                      <a:pt x="112"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76" name="Freeform 552"/>
              <p:cNvSpPr>
                <a:spLocks/>
              </p:cNvSpPr>
              <p:nvPr/>
            </p:nvSpPr>
            <p:spPr bwMode="auto">
              <a:xfrm>
                <a:off x="883" y="2532"/>
                <a:ext cx="90" cy="49"/>
              </a:xfrm>
              <a:custGeom>
                <a:avLst/>
                <a:gdLst>
                  <a:gd name="T0" fmla="*/ 0 w 90"/>
                  <a:gd name="T1" fmla="*/ 48 h 49"/>
                  <a:gd name="T2" fmla="*/ 37 w 90"/>
                  <a:gd name="T3" fmla="*/ 0 h 49"/>
                  <a:gd name="T4" fmla="*/ 89 w 90"/>
                  <a:gd name="T5" fmla="*/ 48 h 49"/>
                  <a:gd name="T6" fmla="*/ 0 w 90"/>
                  <a:gd name="T7" fmla="*/ 48 h 49"/>
                </a:gdLst>
                <a:ahLst/>
                <a:cxnLst>
                  <a:cxn ang="0">
                    <a:pos x="T0" y="T1"/>
                  </a:cxn>
                  <a:cxn ang="0">
                    <a:pos x="T2" y="T3"/>
                  </a:cxn>
                  <a:cxn ang="0">
                    <a:pos x="T4" y="T5"/>
                  </a:cxn>
                  <a:cxn ang="0">
                    <a:pos x="T6" y="T7"/>
                  </a:cxn>
                </a:cxnLst>
                <a:rect l="0" t="0" r="r" b="b"/>
                <a:pathLst>
                  <a:path w="90" h="49">
                    <a:moveTo>
                      <a:pt x="0" y="48"/>
                    </a:moveTo>
                    <a:lnTo>
                      <a:pt x="37" y="0"/>
                    </a:lnTo>
                    <a:lnTo>
                      <a:pt x="89"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77" name="Freeform 553"/>
              <p:cNvSpPr>
                <a:spLocks/>
              </p:cNvSpPr>
              <p:nvPr/>
            </p:nvSpPr>
            <p:spPr bwMode="auto">
              <a:xfrm>
                <a:off x="808" y="2548"/>
                <a:ext cx="106" cy="33"/>
              </a:xfrm>
              <a:custGeom>
                <a:avLst/>
                <a:gdLst>
                  <a:gd name="T0" fmla="*/ 0 w 106"/>
                  <a:gd name="T1" fmla="*/ 32 h 33"/>
                  <a:gd name="T2" fmla="*/ 15 w 106"/>
                  <a:gd name="T3" fmla="*/ 0 h 33"/>
                  <a:gd name="T4" fmla="*/ 75 w 106"/>
                  <a:gd name="T5" fmla="*/ 0 h 33"/>
                  <a:gd name="T6" fmla="*/ 105 w 106"/>
                  <a:gd name="T7" fmla="*/ 32 h 33"/>
                  <a:gd name="T8" fmla="*/ 98 w 106"/>
                  <a:gd name="T9" fmla="*/ 32 h 33"/>
                  <a:gd name="T10" fmla="*/ 75 w 106"/>
                  <a:gd name="T11" fmla="*/ 8 h 33"/>
                  <a:gd name="T12" fmla="*/ 38 w 106"/>
                  <a:gd name="T13" fmla="*/ 32 h 33"/>
                  <a:gd name="T14" fmla="*/ 0 w 106"/>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3">
                    <a:moveTo>
                      <a:pt x="0" y="32"/>
                    </a:moveTo>
                    <a:lnTo>
                      <a:pt x="15" y="0"/>
                    </a:lnTo>
                    <a:lnTo>
                      <a:pt x="75" y="0"/>
                    </a:lnTo>
                    <a:lnTo>
                      <a:pt x="105" y="32"/>
                    </a:lnTo>
                    <a:lnTo>
                      <a:pt x="98" y="32"/>
                    </a:lnTo>
                    <a:lnTo>
                      <a:pt x="75" y="8"/>
                    </a:lnTo>
                    <a:lnTo>
                      <a:pt x="38"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78" name="Freeform 554"/>
              <p:cNvSpPr>
                <a:spLocks/>
              </p:cNvSpPr>
              <p:nvPr/>
            </p:nvSpPr>
            <p:spPr bwMode="auto">
              <a:xfrm>
                <a:off x="905" y="2580"/>
                <a:ext cx="68" cy="128"/>
              </a:xfrm>
              <a:custGeom>
                <a:avLst/>
                <a:gdLst>
                  <a:gd name="T0" fmla="*/ 0 w 68"/>
                  <a:gd name="T1" fmla="*/ 0 h 128"/>
                  <a:gd name="T2" fmla="*/ 0 w 68"/>
                  <a:gd name="T3" fmla="*/ 127 h 128"/>
                  <a:gd name="T4" fmla="*/ 67 w 68"/>
                  <a:gd name="T5" fmla="*/ 127 h 128"/>
                  <a:gd name="T6" fmla="*/ 67 w 68"/>
                  <a:gd name="T7" fmla="*/ 0 h 128"/>
                  <a:gd name="T8" fmla="*/ 0 w 68"/>
                  <a:gd name="T9" fmla="*/ 0 h 128"/>
                </a:gdLst>
                <a:ahLst/>
                <a:cxnLst>
                  <a:cxn ang="0">
                    <a:pos x="T0" y="T1"/>
                  </a:cxn>
                  <a:cxn ang="0">
                    <a:pos x="T2" y="T3"/>
                  </a:cxn>
                  <a:cxn ang="0">
                    <a:pos x="T4" y="T5"/>
                  </a:cxn>
                  <a:cxn ang="0">
                    <a:pos x="T6" y="T7"/>
                  </a:cxn>
                  <a:cxn ang="0">
                    <a:pos x="T8" y="T9"/>
                  </a:cxn>
                </a:cxnLst>
                <a:rect l="0" t="0" r="r" b="b"/>
                <a:pathLst>
                  <a:path w="68" h="128">
                    <a:moveTo>
                      <a:pt x="0" y="0"/>
                    </a:moveTo>
                    <a:lnTo>
                      <a:pt x="0" y="127"/>
                    </a:lnTo>
                    <a:lnTo>
                      <a:pt x="67" y="127"/>
                    </a:lnTo>
                    <a:lnTo>
                      <a:pt x="6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79" name="Freeform 555"/>
              <p:cNvSpPr>
                <a:spLocks/>
              </p:cNvSpPr>
              <p:nvPr/>
            </p:nvSpPr>
            <p:spPr bwMode="auto">
              <a:xfrm>
                <a:off x="845" y="2580"/>
                <a:ext cx="61" cy="128"/>
              </a:xfrm>
              <a:custGeom>
                <a:avLst/>
                <a:gdLst>
                  <a:gd name="T0" fmla="*/ 0 w 61"/>
                  <a:gd name="T1" fmla="*/ 0 h 128"/>
                  <a:gd name="T2" fmla="*/ 0 w 61"/>
                  <a:gd name="T3" fmla="*/ 127 h 128"/>
                  <a:gd name="T4" fmla="*/ 60 w 61"/>
                  <a:gd name="T5" fmla="*/ 127 h 128"/>
                  <a:gd name="T6" fmla="*/ 60 w 61"/>
                  <a:gd name="T7" fmla="*/ 0 h 128"/>
                  <a:gd name="T8" fmla="*/ 0 w 61"/>
                  <a:gd name="T9" fmla="*/ 0 h 128"/>
                </a:gdLst>
                <a:ahLst/>
                <a:cxnLst>
                  <a:cxn ang="0">
                    <a:pos x="T0" y="T1"/>
                  </a:cxn>
                  <a:cxn ang="0">
                    <a:pos x="T2" y="T3"/>
                  </a:cxn>
                  <a:cxn ang="0">
                    <a:pos x="T4" y="T5"/>
                  </a:cxn>
                  <a:cxn ang="0">
                    <a:pos x="T6" y="T7"/>
                  </a:cxn>
                  <a:cxn ang="0">
                    <a:pos x="T8" y="T9"/>
                  </a:cxn>
                </a:cxnLst>
                <a:rect l="0" t="0" r="r" b="b"/>
                <a:pathLst>
                  <a:path w="61" h="128">
                    <a:moveTo>
                      <a:pt x="0" y="0"/>
                    </a:moveTo>
                    <a:lnTo>
                      <a:pt x="0" y="127"/>
                    </a:lnTo>
                    <a:lnTo>
                      <a:pt x="60" y="127"/>
                    </a:lnTo>
                    <a:lnTo>
                      <a:pt x="6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80" name="Freeform 556"/>
              <p:cNvSpPr>
                <a:spLocks/>
              </p:cNvSpPr>
              <p:nvPr/>
            </p:nvSpPr>
            <p:spPr bwMode="auto">
              <a:xfrm>
                <a:off x="808" y="2580"/>
                <a:ext cx="38" cy="128"/>
              </a:xfrm>
              <a:custGeom>
                <a:avLst/>
                <a:gdLst>
                  <a:gd name="T0" fmla="*/ 0 w 38"/>
                  <a:gd name="T1" fmla="*/ 0 h 128"/>
                  <a:gd name="T2" fmla="*/ 0 w 38"/>
                  <a:gd name="T3" fmla="*/ 127 h 128"/>
                  <a:gd name="T4" fmla="*/ 37 w 38"/>
                  <a:gd name="T5" fmla="*/ 127 h 128"/>
                  <a:gd name="T6" fmla="*/ 37 w 38"/>
                  <a:gd name="T7" fmla="*/ 0 h 128"/>
                  <a:gd name="T8" fmla="*/ 0 w 38"/>
                  <a:gd name="T9" fmla="*/ 0 h 128"/>
                </a:gdLst>
                <a:ahLst/>
                <a:cxnLst>
                  <a:cxn ang="0">
                    <a:pos x="T0" y="T1"/>
                  </a:cxn>
                  <a:cxn ang="0">
                    <a:pos x="T2" y="T3"/>
                  </a:cxn>
                  <a:cxn ang="0">
                    <a:pos x="T4" y="T5"/>
                  </a:cxn>
                  <a:cxn ang="0">
                    <a:pos x="T6" y="T7"/>
                  </a:cxn>
                  <a:cxn ang="0">
                    <a:pos x="T8" y="T9"/>
                  </a:cxn>
                </a:cxnLst>
                <a:rect l="0" t="0" r="r" b="b"/>
                <a:pathLst>
                  <a:path w="38" h="128">
                    <a:moveTo>
                      <a:pt x="0" y="0"/>
                    </a:moveTo>
                    <a:lnTo>
                      <a:pt x="0" y="127"/>
                    </a:lnTo>
                    <a:lnTo>
                      <a:pt x="37" y="127"/>
                    </a:lnTo>
                    <a:lnTo>
                      <a:pt x="3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81" name="Freeform 557"/>
              <p:cNvSpPr>
                <a:spLocks/>
              </p:cNvSpPr>
              <p:nvPr/>
            </p:nvSpPr>
            <p:spPr bwMode="auto">
              <a:xfrm>
                <a:off x="725" y="2580"/>
                <a:ext cx="99" cy="128"/>
              </a:xfrm>
              <a:custGeom>
                <a:avLst/>
                <a:gdLst>
                  <a:gd name="T0" fmla="*/ 0 w 99"/>
                  <a:gd name="T1" fmla="*/ 0 h 128"/>
                  <a:gd name="T2" fmla="*/ 0 w 99"/>
                  <a:gd name="T3" fmla="*/ 127 h 128"/>
                  <a:gd name="T4" fmla="*/ 98 w 99"/>
                  <a:gd name="T5" fmla="*/ 127 h 128"/>
                  <a:gd name="T6" fmla="*/ 98 w 99"/>
                  <a:gd name="T7" fmla="*/ 0 h 128"/>
                  <a:gd name="T8" fmla="*/ 0 w 99"/>
                  <a:gd name="T9" fmla="*/ 0 h 128"/>
                </a:gdLst>
                <a:ahLst/>
                <a:cxnLst>
                  <a:cxn ang="0">
                    <a:pos x="T0" y="T1"/>
                  </a:cxn>
                  <a:cxn ang="0">
                    <a:pos x="T2" y="T3"/>
                  </a:cxn>
                  <a:cxn ang="0">
                    <a:pos x="T4" y="T5"/>
                  </a:cxn>
                  <a:cxn ang="0">
                    <a:pos x="T6" y="T7"/>
                  </a:cxn>
                  <a:cxn ang="0">
                    <a:pos x="T8" y="T9"/>
                  </a:cxn>
                </a:cxnLst>
                <a:rect l="0" t="0" r="r" b="b"/>
                <a:pathLst>
                  <a:path w="99" h="128">
                    <a:moveTo>
                      <a:pt x="0" y="0"/>
                    </a:moveTo>
                    <a:lnTo>
                      <a:pt x="0" y="127"/>
                    </a:lnTo>
                    <a:lnTo>
                      <a:pt x="98" y="127"/>
                    </a:lnTo>
                    <a:lnTo>
                      <a:pt x="98"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82" name="Freeform 558"/>
              <p:cNvSpPr>
                <a:spLocks/>
              </p:cNvSpPr>
              <p:nvPr/>
            </p:nvSpPr>
            <p:spPr bwMode="auto">
              <a:xfrm>
                <a:off x="725" y="2580"/>
                <a:ext cx="99" cy="65"/>
              </a:xfrm>
              <a:custGeom>
                <a:avLst/>
                <a:gdLst>
                  <a:gd name="T0" fmla="*/ 0 w 99"/>
                  <a:gd name="T1" fmla="*/ 0 h 65"/>
                  <a:gd name="T2" fmla="*/ 0 w 99"/>
                  <a:gd name="T3" fmla="*/ 64 h 65"/>
                  <a:gd name="T4" fmla="*/ 98 w 99"/>
                  <a:gd name="T5" fmla="*/ 64 h 65"/>
                  <a:gd name="T6" fmla="*/ 98 w 99"/>
                  <a:gd name="T7" fmla="*/ 0 h 65"/>
                  <a:gd name="T8" fmla="*/ 0 w 99"/>
                  <a:gd name="T9" fmla="*/ 0 h 65"/>
                </a:gdLst>
                <a:ahLst/>
                <a:cxnLst>
                  <a:cxn ang="0">
                    <a:pos x="T0" y="T1"/>
                  </a:cxn>
                  <a:cxn ang="0">
                    <a:pos x="T2" y="T3"/>
                  </a:cxn>
                  <a:cxn ang="0">
                    <a:pos x="T4" y="T5"/>
                  </a:cxn>
                  <a:cxn ang="0">
                    <a:pos x="T6" y="T7"/>
                  </a:cxn>
                  <a:cxn ang="0">
                    <a:pos x="T8" y="T9"/>
                  </a:cxn>
                </a:cxnLst>
                <a:rect l="0" t="0" r="r" b="b"/>
                <a:pathLst>
                  <a:path w="99" h="65">
                    <a:moveTo>
                      <a:pt x="0" y="0"/>
                    </a:moveTo>
                    <a:lnTo>
                      <a:pt x="0" y="64"/>
                    </a:lnTo>
                    <a:lnTo>
                      <a:pt x="98" y="64"/>
                    </a:lnTo>
                    <a:lnTo>
                      <a:pt x="98"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83" name="Freeform 559"/>
              <p:cNvSpPr>
                <a:spLocks/>
              </p:cNvSpPr>
              <p:nvPr/>
            </p:nvSpPr>
            <p:spPr bwMode="auto">
              <a:xfrm>
                <a:off x="905" y="2580"/>
                <a:ext cx="68" cy="65"/>
              </a:xfrm>
              <a:custGeom>
                <a:avLst/>
                <a:gdLst>
                  <a:gd name="T0" fmla="*/ 0 w 68"/>
                  <a:gd name="T1" fmla="*/ 0 h 65"/>
                  <a:gd name="T2" fmla="*/ 0 w 68"/>
                  <a:gd name="T3" fmla="*/ 64 h 65"/>
                  <a:gd name="T4" fmla="*/ 67 w 68"/>
                  <a:gd name="T5" fmla="*/ 64 h 65"/>
                  <a:gd name="T6" fmla="*/ 67 w 68"/>
                  <a:gd name="T7" fmla="*/ 0 h 65"/>
                  <a:gd name="T8" fmla="*/ 0 w 68"/>
                  <a:gd name="T9" fmla="*/ 0 h 65"/>
                </a:gdLst>
                <a:ahLst/>
                <a:cxnLst>
                  <a:cxn ang="0">
                    <a:pos x="T0" y="T1"/>
                  </a:cxn>
                  <a:cxn ang="0">
                    <a:pos x="T2" y="T3"/>
                  </a:cxn>
                  <a:cxn ang="0">
                    <a:pos x="T4" y="T5"/>
                  </a:cxn>
                  <a:cxn ang="0">
                    <a:pos x="T6" y="T7"/>
                  </a:cxn>
                  <a:cxn ang="0">
                    <a:pos x="T8" y="T9"/>
                  </a:cxn>
                </a:cxnLst>
                <a:rect l="0" t="0" r="r" b="b"/>
                <a:pathLst>
                  <a:path w="68" h="65">
                    <a:moveTo>
                      <a:pt x="0" y="0"/>
                    </a:moveTo>
                    <a:lnTo>
                      <a:pt x="0" y="64"/>
                    </a:lnTo>
                    <a:lnTo>
                      <a:pt x="67" y="64"/>
                    </a:lnTo>
                    <a:lnTo>
                      <a:pt x="67"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84" name="Freeform 560"/>
              <p:cNvSpPr>
                <a:spLocks/>
              </p:cNvSpPr>
              <p:nvPr/>
            </p:nvSpPr>
            <p:spPr bwMode="auto">
              <a:xfrm>
                <a:off x="845" y="2580"/>
                <a:ext cx="61" cy="65"/>
              </a:xfrm>
              <a:custGeom>
                <a:avLst/>
                <a:gdLst>
                  <a:gd name="T0" fmla="*/ 0 w 61"/>
                  <a:gd name="T1" fmla="*/ 0 h 65"/>
                  <a:gd name="T2" fmla="*/ 0 w 61"/>
                  <a:gd name="T3" fmla="*/ 64 h 65"/>
                  <a:gd name="T4" fmla="*/ 60 w 61"/>
                  <a:gd name="T5" fmla="*/ 64 h 65"/>
                  <a:gd name="T6" fmla="*/ 60 w 61"/>
                  <a:gd name="T7" fmla="*/ 0 h 65"/>
                  <a:gd name="T8" fmla="*/ 0 w 61"/>
                  <a:gd name="T9" fmla="*/ 0 h 65"/>
                </a:gdLst>
                <a:ahLst/>
                <a:cxnLst>
                  <a:cxn ang="0">
                    <a:pos x="T0" y="T1"/>
                  </a:cxn>
                  <a:cxn ang="0">
                    <a:pos x="T2" y="T3"/>
                  </a:cxn>
                  <a:cxn ang="0">
                    <a:pos x="T4" y="T5"/>
                  </a:cxn>
                  <a:cxn ang="0">
                    <a:pos x="T6" y="T7"/>
                  </a:cxn>
                  <a:cxn ang="0">
                    <a:pos x="T8" y="T9"/>
                  </a:cxn>
                </a:cxnLst>
                <a:rect l="0" t="0" r="r" b="b"/>
                <a:pathLst>
                  <a:path w="61" h="65">
                    <a:moveTo>
                      <a:pt x="0" y="0"/>
                    </a:moveTo>
                    <a:lnTo>
                      <a:pt x="0" y="64"/>
                    </a:lnTo>
                    <a:lnTo>
                      <a:pt x="60" y="64"/>
                    </a:lnTo>
                    <a:lnTo>
                      <a:pt x="6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85" name="Freeform 561"/>
              <p:cNvSpPr>
                <a:spLocks/>
              </p:cNvSpPr>
              <p:nvPr/>
            </p:nvSpPr>
            <p:spPr bwMode="auto">
              <a:xfrm>
                <a:off x="725" y="2699"/>
                <a:ext cx="99" cy="17"/>
              </a:xfrm>
              <a:custGeom>
                <a:avLst/>
                <a:gdLst>
                  <a:gd name="T0" fmla="*/ 0 w 99"/>
                  <a:gd name="T1" fmla="*/ 0 h 17"/>
                  <a:gd name="T2" fmla="*/ 0 w 99"/>
                  <a:gd name="T3" fmla="*/ 16 h 17"/>
                  <a:gd name="T4" fmla="*/ 98 w 99"/>
                  <a:gd name="T5" fmla="*/ 16 h 17"/>
                  <a:gd name="T6" fmla="*/ 98 w 99"/>
                  <a:gd name="T7" fmla="*/ 0 h 17"/>
                  <a:gd name="T8" fmla="*/ 0 w 99"/>
                  <a:gd name="T9" fmla="*/ 0 h 17"/>
                </a:gdLst>
                <a:ahLst/>
                <a:cxnLst>
                  <a:cxn ang="0">
                    <a:pos x="T0" y="T1"/>
                  </a:cxn>
                  <a:cxn ang="0">
                    <a:pos x="T2" y="T3"/>
                  </a:cxn>
                  <a:cxn ang="0">
                    <a:pos x="T4" y="T5"/>
                  </a:cxn>
                  <a:cxn ang="0">
                    <a:pos x="T6" y="T7"/>
                  </a:cxn>
                  <a:cxn ang="0">
                    <a:pos x="T8" y="T9"/>
                  </a:cxn>
                </a:cxnLst>
                <a:rect l="0" t="0" r="r" b="b"/>
                <a:pathLst>
                  <a:path w="99" h="17">
                    <a:moveTo>
                      <a:pt x="0" y="0"/>
                    </a:moveTo>
                    <a:lnTo>
                      <a:pt x="0" y="16"/>
                    </a:lnTo>
                    <a:lnTo>
                      <a:pt x="98" y="16"/>
                    </a:lnTo>
                    <a:lnTo>
                      <a:pt x="98"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86" name="Freeform 562"/>
              <p:cNvSpPr>
                <a:spLocks/>
              </p:cNvSpPr>
              <p:nvPr/>
            </p:nvSpPr>
            <p:spPr bwMode="auto">
              <a:xfrm>
                <a:off x="905" y="2699"/>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87" name="Freeform 563"/>
              <p:cNvSpPr>
                <a:spLocks/>
              </p:cNvSpPr>
              <p:nvPr/>
            </p:nvSpPr>
            <p:spPr bwMode="auto">
              <a:xfrm>
                <a:off x="920" y="2651"/>
                <a:ext cx="23" cy="33"/>
              </a:xfrm>
              <a:custGeom>
                <a:avLst/>
                <a:gdLst>
                  <a:gd name="T0" fmla="*/ 0 w 23"/>
                  <a:gd name="T1" fmla="*/ 0 h 33"/>
                  <a:gd name="T2" fmla="*/ 0 w 23"/>
                  <a:gd name="T3" fmla="*/ 32 h 33"/>
                  <a:gd name="T4" fmla="*/ 22 w 23"/>
                  <a:gd name="T5" fmla="*/ 32 h 33"/>
                  <a:gd name="T6" fmla="*/ 22 w 23"/>
                  <a:gd name="T7" fmla="*/ 0 h 33"/>
                  <a:gd name="T8" fmla="*/ 0 w 23"/>
                  <a:gd name="T9" fmla="*/ 0 h 33"/>
                </a:gdLst>
                <a:ahLst/>
                <a:cxnLst>
                  <a:cxn ang="0">
                    <a:pos x="T0" y="T1"/>
                  </a:cxn>
                  <a:cxn ang="0">
                    <a:pos x="T2" y="T3"/>
                  </a:cxn>
                  <a:cxn ang="0">
                    <a:pos x="T4" y="T5"/>
                  </a:cxn>
                  <a:cxn ang="0">
                    <a:pos x="T6" y="T7"/>
                  </a:cxn>
                  <a:cxn ang="0">
                    <a:pos x="T8" y="T9"/>
                  </a:cxn>
                </a:cxnLst>
                <a:rect l="0" t="0" r="r" b="b"/>
                <a:pathLst>
                  <a:path w="23" h="33">
                    <a:moveTo>
                      <a:pt x="0" y="0"/>
                    </a:moveTo>
                    <a:lnTo>
                      <a:pt x="0" y="32"/>
                    </a:lnTo>
                    <a:lnTo>
                      <a:pt x="22" y="32"/>
                    </a:lnTo>
                    <a:lnTo>
                      <a:pt x="22"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88" name="Freeform 564"/>
              <p:cNvSpPr>
                <a:spLocks/>
              </p:cNvSpPr>
              <p:nvPr/>
            </p:nvSpPr>
            <p:spPr bwMode="auto">
              <a:xfrm>
                <a:off x="853" y="2667"/>
                <a:ext cx="46" cy="41"/>
              </a:xfrm>
              <a:custGeom>
                <a:avLst/>
                <a:gdLst>
                  <a:gd name="T0" fmla="*/ 8 w 46"/>
                  <a:gd name="T1" fmla="*/ 40 h 41"/>
                  <a:gd name="T2" fmla="*/ 45 w 46"/>
                  <a:gd name="T3" fmla="*/ 40 h 41"/>
                  <a:gd name="T4" fmla="*/ 45 w 46"/>
                  <a:gd name="T5" fmla="*/ 16 h 41"/>
                  <a:gd name="T6" fmla="*/ 45 w 46"/>
                  <a:gd name="T7" fmla="*/ 8 h 41"/>
                  <a:gd name="T8" fmla="*/ 38 w 46"/>
                  <a:gd name="T9" fmla="*/ 8 h 41"/>
                  <a:gd name="T10" fmla="*/ 38 w 46"/>
                  <a:gd name="T11" fmla="*/ 0 h 41"/>
                  <a:gd name="T12" fmla="*/ 30 w 46"/>
                  <a:gd name="T13" fmla="*/ 0 h 41"/>
                  <a:gd name="T14" fmla="*/ 23 w 46"/>
                  <a:gd name="T15" fmla="*/ 0 h 41"/>
                  <a:gd name="T16" fmla="*/ 15 w 46"/>
                  <a:gd name="T17" fmla="*/ 0 h 41"/>
                  <a:gd name="T18" fmla="*/ 8 w 46"/>
                  <a:gd name="T19" fmla="*/ 0 h 41"/>
                  <a:gd name="T20" fmla="*/ 8 w 46"/>
                  <a:gd name="T21" fmla="*/ 8 h 41"/>
                  <a:gd name="T22" fmla="*/ 0 w 46"/>
                  <a:gd name="T23" fmla="*/ 16 h 41"/>
                  <a:gd name="T24" fmla="*/ 0 w 46"/>
                  <a:gd name="T25" fmla="*/ 40 h 41"/>
                  <a:gd name="T26" fmla="*/ 8 w 46"/>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1">
                    <a:moveTo>
                      <a:pt x="8" y="40"/>
                    </a:moveTo>
                    <a:lnTo>
                      <a:pt x="45" y="40"/>
                    </a:lnTo>
                    <a:lnTo>
                      <a:pt x="45" y="16"/>
                    </a:lnTo>
                    <a:lnTo>
                      <a:pt x="45" y="8"/>
                    </a:lnTo>
                    <a:lnTo>
                      <a:pt x="38" y="8"/>
                    </a:lnTo>
                    <a:lnTo>
                      <a:pt x="38" y="0"/>
                    </a:lnTo>
                    <a:lnTo>
                      <a:pt x="30" y="0"/>
                    </a:lnTo>
                    <a:lnTo>
                      <a:pt x="23" y="0"/>
                    </a:lnTo>
                    <a:lnTo>
                      <a:pt x="15" y="0"/>
                    </a:lnTo>
                    <a:lnTo>
                      <a:pt x="8" y="0"/>
                    </a:lnTo>
                    <a:lnTo>
                      <a:pt x="8" y="8"/>
                    </a:lnTo>
                    <a:lnTo>
                      <a:pt x="0" y="16"/>
                    </a:lnTo>
                    <a:lnTo>
                      <a:pt x="0" y="40"/>
                    </a:lnTo>
                    <a:lnTo>
                      <a:pt x="8"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89" name="Freeform 565"/>
              <p:cNvSpPr>
                <a:spLocks/>
              </p:cNvSpPr>
              <p:nvPr/>
            </p:nvSpPr>
            <p:spPr bwMode="auto">
              <a:xfrm>
                <a:off x="860" y="2667"/>
                <a:ext cx="31" cy="41"/>
              </a:xfrm>
              <a:custGeom>
                <a:avLst/>
                <a:gdLst>
                  <a:gd name="T0" fmla="*/ 0 w 31"/>
                  <a:gd name="T1" fmla="*/ 40 h 41"/>
                  <a:gd name="T2" fmla="*/ 30 w 31"/>
                  <a:gd name="T3" fmla="*/ 40 h 41"/>
                  <a:gd name="T4" fmla="*/ 30 w 31"/>
                  <a:gd name="T5" fmla="*/ 16 h 41"/>
                  <a:gd name="T6" fmla="*/ 30 w 31"/>
                  <a:gd name="T7" fmla="*/ 8 h 41"/>
                  <a:gd name="T8" fmla="*/ 23 w 31"/>
                  <a:gd name="T9" fmla="*/ 8 h 41"/>
                  <a:gd name="T10" fmla="*/ 23 w 31"/>
                  <a:gd name="T11" fmla="*/ 0 h 41"/>
                  <a:gd name="T12" fmla="*/ 15 w 31"/>
                  <a:gd name="T13" fmla="*/ 0 h 41"/>
                  <a:gd name="T14" fmla="*/ 15 w 31"/>
                  <a:gd name="T15" fmla="*/ 8 h 41"/>
                  <a:gd name="T16" fmla="*/ 8 w 31"/>
                  <a:gd name="T17" fmla="*/ 8 h 41"/>
                  <a:gd name="T18" fmla="*/ 0 w 31"/>
                  <a:gd name="T19" fmla="*/ 8 h 41"/>
                  <a:gd name="T20" fmla="*/ 0 w 31"/>
                  <a:gd name="T21" fmla="*/ 16 h 41"/>
                  <a:gd name="T22" fmla="*/ 0 w 31"/>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0" y="40"/>
                    </a:moveTo>
                    <a:lnTo>
                      <a:pt x="30" y="40"/>
                    </a:lnTo>
                    <a:lnTo>
                      <a:pt x="30" y="16"/>
                    </a:lnTo>
                    <a:lnTo>
                      <a:pt x="30" y="8"/>
                    </a:lnTo>
                    <a:lnTo>
                      <a:pt x="23" y="8"/>
                    </a:lnTo>
                    <a:lnTo>
                      <a:pt x="23" y="0"/>
                    </a:lnTo>
                    <a:lnTo>
                      <a:pt x="15" y="0"/>
                    </a:lnTo>
                    <a:lnTo>
                      <a:pt x="15" y="8"/>
                    </a:lnTo>
                    <a:lnTo>
                      <a:pt x="8"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90" name="Freeform 566"/>
              <p:cNvSpPr>
                <a:spLocks/>
              </p:cNvSpPr>
              <p:nvPr/>
            </p:nvSpPr>
            <p:spPr bwMode="auto">
              <a:xfrm>
                <a:off x="920" y="2596"/>
                <a:ext cx="23" cy="25"/>
              </a:xfrm>
              <a:custGeom>
                <a:avLst/>
                <a:gdLst>
                  <a:gd name="T0" fmla="*/ 0 w 23"/>
                  <a:gd name="T1" fmla="*/ 0 h 25"/>
                  <a:gd name="T2" fmla="*/ 0 w 23"/>
                  <a:gd name="T3" fmla="*/ 24 h 25"/>
                  <a:gd name="T4" fmla="*/ 22 w 23"/>
                  <a:gd name="T5" fmla="*/ 24 h 25"/>
                  <a:gd name="T6" fmla="*/ 22 w 23"/>
                  <a:gd name="T7" fmla="*/ 0 h 25"/>
                  <a:gd name="T8" fmla="*/ 0 w 23"/>
                  <a:gd name="T9" fmla="*/ 0 h 25"/>
                </a:gdLst>
                <a:ahLst/>
                <a:cxnLst>
                  <a:cxn ang="0">
                    <a:pos x="T0" y="T1"/>
                  </a:cxn>
                  <a:cxn ang="0">
                    <a:pos x="T2" y="T3"/>
                  </a:cxn>
                  <a:cxn ang="0">
                    <a:pos x="T4" y="T5"/>
                  </a:cxn>
                  <a:cxn ang="0">
                    <a:pos x="T6" y="T7"/>
                  </a:cxn>
                  <a:cxn ang="0">
                    <a:pos x="T8" y="T9"/>
                  </a:cxn>
                </a:cxnLst>
                <a:rect l="0" t="0" r="r" b="b"/>
                <a:pathLst>
                  <a:path w="23" h="25">
                    <a:moveTo>
                      <a:pt x="0" y="0"/>
                    </a:moveTo>
                    <a:lnTo>
                      <a:pt x="0" y="24"/>
                    </a:lnTo>
                    <a:lnTo>
                      <a:pt x="22" y="24"/>
                    </a:lnTo>
                    <a:lnTo>
                      <a:pt x="22"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91" name="Freeform 567"/>
              <p:cNvSpPr>
                <a:spLocks/>
              </p:cNvSpPr>
              <p:nvPr/>
            </p:nvSpPr>
            <p:spPr bwMode="auto">
              <a:xfrm>
                <a:off x="860" y="2707"/>
                <a:ext cx="46" cy="25"/>
              </a:xfrm>
              <a:custGeom>
                <a:avLst/>
                <a:gdLst>
                  <a:gd name="T0" fmla="*/ 30 w 46"/>
                  <a:gd name="T1" fmla="*/ 0 h 25"/>
                  <a:gd name="T2" fmla="*/ 0 w 46"/>
                  <a:gd name="T3" fmla="*/ 0 h 25"/>
                  <a:gd name="T4" fmla="*/ 15 w 46"/>
                  <a:gd name="T5" fmla="*/ 24 h 25"/>
                  <a:gd name="T6" fmla="*/ 45 w 46"/>
                  <a:gd name="T7" fmla="*/ 24 h 25"/>
                  <a:gd name="T8" fmla="*/ 30 w 46"/>
                  <a:gd name="T9" fmla="*/ 0 h 25"/>
                </a:gdLst>
                <a:ahLst/>
                <a:cxnLst>
                  <a:cxn ang="0">
                    <a:pos x="T0" y="T1"/>
                  </a:cxn>
                  <a:cxn ang="0">
                    <a:pos x="T2" y="T3"/>
                  </a:cxn>
                  <a:cxn ang="0">
                    <a:pos x="T4" y="T5"/>
                  </a:cxn>
                  <a:cxn ang="0">
                    <a:pos x="T6" y="T7"/>
                  </a:cxn>
                  <a:cxn ang="0">
                    <a:pos x="T8" y="T9"/>
                  </a:cxn>
                </a:cxnLst>
                <a:rect l="0" t="0" r="r" b="b"/>
                <a:pathLst>
                  <a:path w="46" h="25">
                    <a:moveTo>
                      <a:pt x="30" y="0"/>
                    </a:moveTo>
                    <a:lnTo>
                      <a:pt x="0" y="0"/>
                    </a:lnTo>
                    <a:lnTo>
                      <a:pt x="15" y="24"/>
                    </a:lnTo>
                    <a:lnTo>
                      <a:pt x="45" y="24"/>
                    </a:lnTo>
                    <a:lnTo>
                      <a:pt x="30"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92" name="Freeform 568"/>
              <p:cNvSpPr>
                <a:spLocks/>
              </p:cNvSpPr>
              <p:nvPr/>
            </p:nvSpPr>
            <p:spPr bwMode="auto">
              <a:xfrm>
                <a:off x="718" y="2524"/>
                <a:ext cx="106" cy="57"/>
              </a:xfrm>
              <a:custGeom>
                <a:avLst/>
                <a:gdLst>
                  <a:gd name="T0" fmla="*/ 8 w 106"/>
                  <a:gd name="T1" fmla="*/ 56 h 57"/>
                  <a:gd name="T2" fmla="*/ 0 w 106"/>
                  <a:gd name="T3" fmla="*/ 48 h 57"/>
                  <a:gd name="T4" fmla="*/ 38 w 106"/>
                  <a:gd name="T5" fmla="*/ 0 h 57"/>
                  <a:gd name="T6" fmla="*/ 68 w 106"/>
                  <a:gd name="T7" fmla="*/ 0 h 57"/>
                  <a:gd name="T8" fmla="*/ 105 w 106"/>
                  <a:gd name="T9" fmla="*/ 56 h 57"/>
                  <a:gd name="T10" fmla="*/ 90 w 106"/>
                  <a:gd name="T11" fmla="*/ 56 h 57"/>
                  <a:gd name="T12" fmla="*/ 60 w 106"/>
                  <a:gd name="T13" fmla="*/ 16 h 57"/>
                  <a:gd name="T14" fmla="*/ 8 w 10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57">
                    <a:moveTo>
                      <a:pt x="8" y="56"/>
                    </a:moveTo>
                    <a:lnTo>
                      <a:pt x="0" y="48"/>
                    </a:lnTo>
                    <a:lnTo>
                      <a:pt x="38" y="0"/>
                    </a:lnTo>
                    <a:lnTo>
                      <a:pt x="68" y="0"/>
                    </a:lnTo>
                    <a:lnTo>
                      <a:pt x="105" y="56"/>
                    </a:lnTo>
                    <a:lnTo>
                      <a:pt x="90" y="56"/>
                    </a:lnTo>
                    <a:lnTo>
                      <a:pt x="60" y="16"/>
                    </a:lnTo>
                    <a:lnTo>
                      <a:pt x="8"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93" name="Freeform 569"/>
              <p:cNvSpPr>
                <a:spLocks/>
              </p:cNvSpPr>
              <p:nvPr/>
            </p:nvSpPr>
            <p:spPr bwMode="auto">
              <a:xfrm>
                <a:off x="725" y="2540"/>
                <a:ext cx="84" cy="41"/>
              </a:xfrm>
              <a:custGeom>
                <a:avLst/>
                <a:gdLst>
                  <a:gd name="T0" fmla="*/ 0 w 84"/>
                  <a:gd name="T1" fmla="*/ 40 h 41"/>
                  <a:gd name="T2" fmla="*/ 53 w 84"/>
                  <a:gd name="T3" fmla="*/ 0 h 41"/>
                  <a:gd name="T4" fmla="*/ 83 w 84"/>
                  <a:gd name="T5" fmla="*/ 40 h 41"/>
                  <a:gd name="T6" fmla="*/ 0 w 84"/>
                  <a:gd name="T7" fmla="*/ 40 h 41"/>
                </a:gdLst>
                <a:ahLst/>
                <a:cxnLst>
                  <a:cxn ang="0">
                    <a:pos x="T0" y="T1"/>
                  </a:cxn>
                  <a:cxn ang="0">
                    <a:pos x="T2" y="T3"/>
                  </a:cxn>
                  <a:cxn ang="0">
                    <a:pos x="T4" y="T5"/>
                  </a:cxn>
                  <a:cxn ang="0">
                    <a:pos x="T6" y="T7"/>
                  </a:cxn>
                </a:cxnLst>
                <a:rect l="0" t="0" r="r" b="b"/>
                <a:pathLst>
                  <a:path w="84" h="41">
                    <a:moveTo>
                      <a:pt x="0" y="40"/>
                    </a:moveTo>
                    <a:lnTo>
                      <a:pt x="53" y="0"/>
                    </a:lnTo>
                    <a:lnTo>
                      <a:pt x="83"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94" name="Freeform 570"/>
              <p:cNvSpPr>
                <a:spLocks/>
              </p:cNvSpPr>
              <p:nvPr/>
            </p:nvSpPr>
            <p:spPr bwMode="auto">
              <a:xfrm>
                <a:off x="845" y="2548"/>
                <a:ext cx="61" cy="33"/>
              </a:xfrm>
              <a:custGeom>
                <a:avLst/>
                <a:gdLst>
                  <a:gd name="T0" fmla="*/ 0 w 61"/>
                  <a:gd name="T1" fmla="*/ 32 h 33"/>
                  <a:gd name="T2" fmla="*/ 38 w 61"/>
                  <a:gd name="T3" fmla="*/ 0 h 33"/>
                  <a:gd name="T4" fmla="*/ 60 w 61"/>
                  <a:gd name="T5" fmla="*/ 32 h 33"/>
                  <a:gd name="T6" fmla="*/ 0 w 61"/>
                  <a:gd name="T7" fmla="*/ 32 h 33"/>
                </a:gdLst>
                <a:ahLst/>
                <a:cxnLst>
                  <a:cxn ang="0">
                    <a:pos x="T0" y="T1"/>
                  </a:cxn>
                  <a:cxn ang="0">
                    <a:pos x="T2" y="T3"/>
                  </a:cxn>
                  <a:cxn ang="0">
                    <a:pos x="T4" y="T5"/>
                  </a:cxn>
                  <a:cxn ang="0">
                    <a:pos x="T6" y="T7"/>
                  </a:cxn>
                </a:cxnLst>
                <a:rect l="0" t="0" r="r" b="b"/>
                <a:pathLst>
                  <a:path w="61" h="33">
                    <a:moveTo>
                      <a:pt x="0" y="32"/>
                    </a:moveTo>
                    <a:lnTo>
                      <a:pt x="38" y="0"/>
                    </a:lnTo>
                    <a:lnTo>
                      <a:pt x="6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95" name="Freeform 571"/>
              <p:cNvSpPr>
                <a:spLocks/>
              </p:cNvSpPr>
              <p:nvPr/>
            </p:nvSpPr>
            <p:spPr bwMode="auto">
              <a:xfrm>
                <a:off x="808" y="2516"/>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96" name="Freeform 572"/>
              <p:cNvSpPr>
                <a:spLocks/>
              </p:cNvSpPr>
              <p:nvPr/>
            </p:nvSpPr>
            <p:spPr bwMode="auto">
              <a:xfrm>
                <a:off x="808" y="2516"/>
                <a:ext cx="38" cy="25"/>
              </a:xfrm>
              <a:custGeom>
                <a:avLst/>
                <a:gdLst>
                  <a:gd name="T0" fmla="*/ 0 w 38"/>
                  <a:gd name="T1" fmla="*/ 8 h 25"/>
                  <a:gd name="T2" fmla="*/ 0 w 38"/>
                  <a:gd name="T3" fmla="*/ 0 h 25"/>
                  <a:gd name="T4" fmla="*/ 37 w 38"/>
                  <a:gd name="T5" fmla="*/ 0 h 25"/>
                  <a:gd name="T6" fmla="*/ 37 w 38"/>
                  <a:gd name="T7" fmla="*/ 8 h 25"/>
                  <a:gd name="T8" fmla="*/ 37 w 38"/>
                  <a:gd name="T9" fmla="*/ 24 h 25"/>
                  <a:gd name="T10" fmla="*/ 7 w 38"/>
                  <a:gd name="T11" fmla="*/ 24 h 25"/>
                  <a:gd name="T12" fmla="*/ 7 w 38"/>
                  <a:gd name="T13" fmla="*/ 16 h 25"/>
                  <a:gd name="T14" fmla="*/ 0 w 38"/>
                  <a:gd name="T15" fmla="*/ 16 h 25"/>
                  <a:gd name="T16" fmla="*/ 0 w 38"/>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5">
                    <a:moveTo>
                      <a:pt x="0" y="8"/>
                    </a:moveTo>
                    <a:lnTo>
                      <a:pt x="0" y="0"/>
                    </a:lnTo>
                    <a:lnTo>
                      <a:pt x="37" y="0"/>
                    </a:lnTo>
                    <a:lnTo>
                      <a:pt x="37" y="8"/>
                    </a:lnTo>
                    <a:lnTo>
                      <a:pt x="37" y="24"/>
                    </a:lnTo>
                    <a:lnTo>
                      <a:pt x="7" y="24"/>
                    </a:lnTo>
                    <a:lnTo>
                      <a:pt x="7"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97" name="Freeform 573"/>
              <p:cNvSpPr>
                <a:spLocks/>
              </p:cNvSpPr>
              <p:nvPr/>
            </p:nvSpPr>
            <p:spPr bwMode="auto">
              <a:xfrm>
                <a:off x="808" y="2508"/>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98" name="Freeform 574"/>
              <p:cNvSpPr>
                <a:spLocks/>
              </p:cNvSpPr>
              <p:nvPr/>
            </p:nvSpPr>
            <p:spPr bwMode="auto">
              <a:xfrm>
                <a:off x="681" y="2524"/>
                <a:ext cx="45" cy="184"/>
              </a:xfrm>
              <a:custGeom>
                <a:avLst/>
                <a:gdLst>
                  <a:gd name="T0" fmla="*/ 44 w 45"/>
                  <a:gd name="T1" fmla="*/ 183 h 184"/>
                  <a:gd name="T2" fmla="*/ 44 w 45"/>
                  <a:gd name="T3" fmla="*/ 56 h 184"/>
                  <a:gd name="T4" fmla="*/ 22 w 45"/>
                  <a:gd name="T5" fmla="*/ 0 h 184"/>
                  <a:gd name="T6" fmla="*/ 0 w 45"/>
                  <a:gd name="T7" fmla="*/ 56 h 184"/>
                  <a:gd name="T8" fmla="*/ 0 w 45"/>
                  <a:gd name="T9" fmla="*/ 183 h 184"/>
                  <a:gd name="T10" fmla="*/ 44 w 45"/>
                  <a:gd name="T11" fmla="*/ 183 h 184"/>
                </a:gdLst>
                <a:ahLst/>
                <a:cxnLst>
                  <a:cxn ang="0">
                    <a:pos x="T0" y="T1"/>
                  </a:cxn>
                  <a:cxn ang="0">
                    <a:pos x="T2" y="T3"/>
                  </a:cxn>
                  <a:cxn ang="0">
                    <a:pos x="T4" y="T5"/>
                  </a:cxn>
                  <a:cxn ang="0">
                    <a:pos x="T6" y="T7"/>
                  </a:cxn>
                  <a:cxn ang="0">
                    <a:pos x="T8" y="T9"/>
                  </a:cxn>
                  <a:cxn ang="0">
                    <a:pos x="T10" y="T11"/>
                  </a:cxn>
                </a:cxnLst>
                <a:rect l="0" t="0" r="r" b="b"/>
                <a:pathLst>
                  <a:path w="45" h="184">
                    <a:moveTo>
                      <a:pt x="44" y="183"/>
                    </a:moveTo>
                    <a:lnTo>
                      <a:pt x="44" y="56"/>
                    </a:lnTo>
                    <a:lnTo>
                      <a:pt x="22" y="0"/>
                    </a:lnTo>
                    <a:lnTo>
                      <a:pt x="0" y="56"/>
                    </a:lnTo>
                    <a:lnTo>
                      <a:pt x="0" y="183"/>
                    </a:lnTo>
                    <a:lnTo>
                      <a:pt x="44"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599" name="Freeform 575"/>
              <p:cNvSpPr>
                <a:spLocks/>
              </p:cNvSpPr>
              <p:nvPr/>
            </p:nvSpPr>
            <p:spPr bwMode="auto">
              <a:xfrm>
                <a:off x="681" y="2699"/>
                <a:ext cx="45" cy="17"/>
              </a:xfrm>
              <a:custGeom>
                <a:avLst/>
                <a:gdLst>
                  <a:gd name="T0" fmla="*/ 0 w 45"/>
                  <a:gd name="T1" fmla="*/ 0 h 17"/>
                  <a:gd name="T2" fmla="*/ 0 w 45"/>
                  <a:gd name="T3" fmla="*/ 16 h 17"/>
                  <a:gd name="T4" fmla="*/ 44 w 45"/>
                  <a:gd name="T5" fmla="*/ 16 h 17"/>
                  <a:gd name="T6" fmla="*/ 44 w 45"/>
                  <a:gd name="T7" fmla="*/ 0 h 17"/>
                  <a:gd name="T8" fmla="*/ 0 w 45"/>
                  <a:gd name="T9" fmla="*/ 0 h 17"/>
                </a:gdLst>
                <a:ahLst/>
                <a:cxnLst>
                  <a:cxn ang="0">
                    <a:pos x="T0" y="T1"/>
                  </a:cxn>
                  <a:cxn ang="0">
                    <a:pos x="T2" y="T3"/>
                  </a:cxn>
                  <a:cxn ang="0">
                    <a:pos x="T4" y="T5"/>
                  </a:cxn>
                  <a:cxn ang="0">
                    <a:pos x="T6" y="T7"/>
                  </a:cxn>
                  <a:cxn ang="0">
                    <a:pos x="T8" y="T9"/>
                  </a:cxn>
                </a:cxnLst>
                <a:rect l="0" t="0" r="r" b="b"/>
                <a:pathLst>
                  <a:path w="45" h="17">
                    <a:moveTo>
                      <a:pt x="0" y="0"/>
                    </a:moveTo>
                    <a:lnTo>
                      <a:pt x="0" y="16"/>
                    </a:lnTo>
                    <a:lnTo>
                      <a:pt x="44" y="16"/>
                    </a:lnTo>
                    <a:lnTo>
                      <a:pt x="44"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00" name="Freeform 576"/>
              <p:cNvSpPr>
                <a:spLocks/>
              </p:cNvSpPr>
              <p:nvPr/>
            </p:nvSpPr>
            <p:spPr bwMode="auto">
              <a:xfrm>
                <a:off x="785" y="2651"/>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01" name="Freeform 577"/>
              <p:cNvSpPr>
                <a:spLocks/>
              </p:cNvSpPr>
              <p:nvPr/>
            </p:nvSpPr>
            <p:spPr bwMode="auto">
              <a:xfrm>
                <a:off x="748" y="2651"/>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02" name="Freeform 578"/>
              <p:cNvSpPr>
                <a:spLocks/>
              </p:cNvSpPr>
              <p:nvPr/>
            </p:nvSpPr>
            <p:spPr bwMode="auto">
              <a:xfrm>
                <a:off x="785" y="2596"/>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03" name="Freeform 579"/>
              <p:cNvSpPr>
                <a:spLocks/>
              </p:cNvSpPr>
              <p:nvPr/>
            </p:nvSpPr>
            <p:spPr bwMode="auto">
              <a:xfrm>
                <a:off x="748" y="2596"/>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04" name="Freeform 580"/>
              <p:cNvSpPr>
                <a:spLocks/>
              </p:cNvSpPr>
              <p:nvPr/>
            </p:nvSpPr>
            <p:spPr bwMode="auto">
              <a:xfrm>
                <a:off x="860" y="2596"/>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605" name="Group 581"/>
            <p:cNvGrpSpPr>
              <a:grpSpLocks/>
            </p:cNvGrpSpPr>
            <p:nvPr/>
          </p:nvGrpSpPr>
          <p:grpSpPr bwMode="auto">
            <a:xfrm>
              <a:off x="186927" y="5919547"/>
              <a:ext cx="1794102" cy="524907"/>
              <a:chOff x="476" y="3513"/>
              <a:chExt cx="868" cy="271"/>
            </a:xfrm>
          </p:grpSpPr>
          <p:sp>
            <p:nvSpPr>
              <p:cNvPr id="769606" name="Freeform 582"/>
              <p:cNvSpPr>
                <a:spLocks/>
              </p:cNvSpPr>
              <p:nvPr/>
            </p:nvSpPr>
            <p:spPr bwMode="auto">
              <a:xfrm>
                <a:off x="1118" y="3513"/>
                <a:ext cx="39" cy="215"/>
              </a:xfrm>
              <a:custGeom>
                <a:avLst/>
                <a:gdLst>
                  <a:gd name="T0" fmla="*/ 8 w 39"/>
                  <a:gd name="T1" fmla="*/ 0 h 215"/>
                  <a:gd name="T2" fmla="*/ 8 w 39"/>
                  <a:gd name="T3" fmla="*/ 32 h 215"/>
                  <a:gd name="T4" fmla="*/ 8 w 39"/>
                  <a:gd name="T5" fmla="*/ 71 h 215"/>
                  <a:gd name="T6" fmla="*/ 8 w 39"/>
                  <a:gd name="T7" fmla="*/ 103 h 215"/>
                  <a:gd name="T8" fmla="*/ 0 w 39"/>
                  <a:gd name="T9" fmla="*/ 103 h 215"/>
                  <a:gd name="T10" fmla="*/ 0 w 39"/>
                  <a:gd name="T11" fmla="*/ 143 h 215"/>
                  <a:gd name="T12" fmla="*/ 0 w 39"/>
                  <a:gd name="T13" fmla="*/ 214 h 215"/>
                  <a:gd name="T14" fmla="*/ 23 w 39"/>
                  <a:gd name="T15" fmla="*/ 214 h 215"/>
                  <a:gd name="T16" fmla="*/ 38 w 39"/>
                  <a:gd name="T17" fmla="*/ 143 h 215"/>
                  <a:gd name="T18" fmla="*/ 38 w 39"/>
                  <a:gd name="T19" fmla="*/ 103 h 215"/>
                  <a:gd name="T20" fmla="*/ 30 w 39"/>
                  <a:gd name="T21" fmla="*/ 103 h 215"/>
                  <a:gd name="T22" fmla="*/ 30 w 39"/>
                  <a:gd name="T23" fmla="*/ 71 h 215"/>
                  <a:gd name="T24" fmla="*/ 30 w 39"/>
                  <a:gd name="T25" fmla="*/ 32 h 215"/>
                  <a:gd name="T26" fmla="*/ 30 w 39"/>
                  <a:gd name="T27" fmla="*/ 0 h 215"/>
                  <a:gd name="T28" fmla="*/ 8 w 39"/>
                  <a:gd name="T2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15">
                    <a:moveTo>
                      <a:pt x="8" y="0"/>
                    </a:moveTo>
                    <a:lnTo>
                      <a:pt x="8" y="32"/>
                    </a:lnTo>
                    <a:lnTo>
                      <a:pt x="8" y="71"/>
                    </a:lnTo>
                    <a:lnTo>
                      <a:pt x="8" y="103"/>
                    </a:lnTo>
                    <a:lnTo>
                      <a:pt x="0" y="103"/>
                    </a:lnTo>
                    <a:lnTo>
                      <a:pt x="0" y="143"/>
                    </a:lnTo>
                    <a:lnTo>
                      <a:pt x="0" y="214"/>
                    </a:lnTo>
                    <a:lnTo>
                      <a:pt x="23" y="214"/>
                    </a:lnTo>
                    <a:lnTo>
                      <a:pt x="38" y="143"/>
                    </a:lnTo>
                    <a:lnTo>
                      <a:pt x="38" y="103"/>
                    </a:lnTo>
                    <a:lnTo>
                      <a:pt x="30" y="103"/>
                    </a:lnTo>
                    <a:lnTo>
                      <a:pt x="30" y="71"/>
                    </a:lnTo>
                    <a:lnTo>
                      <a:pt x="30" y="32"/>
                    </a:lnTo>
                    <a:lnTo>
                      <a:pt x="30" y="0"/>
                    </a:lnTo>
                    <a:lnTo>
                      <a:pt x="8"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07" name="Freeform 583"/>
              <p:cNvSpPr>
                <a:spLocks/>
              </p:cNvSpPr>
              <p:nvPr/>
            </p:nvSpPr>
            <p:spPr bwMode="auto">
              <a:xfrm>
                <a:off x="1178" y="3513"/>
                <a:ext cx="39" cy="215"/>
              </a:xfrm>
              <a:custGeom>
                <a:avLst/>
                <a:gdLst>
                  <a:gd name="T0" fmla="*/ 8 w 39"/>
                  <a:gd name="T1" fmla="*/ 0 h 215"/>
                  <a:gd name="T2" fmla="*/ 8 w 39"/>
                  <a:gd name="T3" fmla="*/ 32 h 215"/>
                  <a:gd name="T4" fmla="*/ 8 w 39"/>
                  <a:gd name="T5" fmla="*/ 71 h 215"/>
                  <a:gd name="T6" fmla="*/ 0 w 39"/>
                  <a:gd name="T7" fmla="*/ 71 h 215"/>
                  <a:gd name="T8" fmla="*/ 0 w 39"/>
                  <a:gd name="T9" fmla="*/ 103 h 215"/>
                  <a:gd name="T10" fmla="*/ 0 w 39"/>
                  <a:gd name="T11" fmla="*/ 143 h 215"/>
                  <a:gd name="T12" fmla="*/ 0 w 39"/>
                  <a:gd name="T13" fmla="*/ 214 h 215"/>
                  <a:gd name="T14" fmla="*/ 38 w 39"/>
                  <a:gd name="T15" fmla="*/ 214 h 215"/>
                  <a:gd name="T16" fmla="*/ 38 w 39"/>
                  <a:gd name="T17" fmla="*/ 143 h 215"/>
                  <a:gd name="T18" fmla="*/ 38 w 39"/>
                  <a:gd name="T19" fmla="*/ 103 h 215"/>
                  <a:gd name="T20" fmla="*/ 30 w 39"/>
                  <a:gd name="T21" fmla="*/ 103 h 215"/>
                  <a:gd name="T22" fmla="*/ 30 w 39"/>
                  <a:gd name="T23" fmla="*/ 71 h 215"/>
                  <a:gd name="T24" fmla="*/ 30 w 39"/>
                  <a:gd name="T25" fmla="*/ 32 h 215"/>
                  <a:gd name="T26" fmla="*/ 30 w 39"/>
                  <a:gd name="T27" fmla="*/ 0 h 215"/>
                  <a:gd name="T28" fmla="*/ 8 w 39"/>
                  <a:gd name="T2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15">
                    <a:moveTo>
                      <a:pt x="8" y="0"/>
                    </a:moveTo>
                    <a:lnTo>
                      <a:pt x="8" y="32"/>
                    </a:lnTo>
                    <a:lnTo>
                      <a:pt x="8" y="71"/>
                    </a:lnTo>
                    <a:lnTo>
                      <a:pt x="0" y="71"/>
                    </a:lnTo>
                    <a:lnTo>
                      <a:pt x="0" y="103"/>
                    </a:lnTo>
                    <a:lnTo>
                      <a:pt x="0" y="143"/>
                    </a:lnTo>
                    <a:lnTo>
                      <a:pt x="0" y="214"/>
                    </a:lnTo>
                    <a:lnTo>
                      <a:pt x="38" y="214"/>
                    </a:lnTo>
                    <a:lnTo>
                      <a:pt x="38" y="143"/>
                    </a:lnTo>
                    <a:lnTo>
                      <a:pt x="38" y="103"/>
                    </a:lnTo>
                    <a:lnTo>
                      <a:pt x="30" y="103"/>
                    </a:lnTo>
                    <a:lnTo>
                      <a:pt x="30" y="71"/>
                    </a:lnTo>
                    <a:lnTo>
                      <a:pt x="30" y="32"/>
                    </a:lnTo>
                    <a:lnTo>
                      <a:pt x="30" y="0"/>
                    </a:lnTo>
                    <a:lnTo>
                      <a:pt x="8"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08" name="Freeform 584"/>
              <p:cNvSpPr>
                <a:spLocks/>
              </p:cNvSpPr>
              <p:nvPr/>
            </p:nvSpPr>
            <p:spPr bwMode="auto">
              <a:xfrm>
                <a:off x="1238" y="3688"/>
                <a:ext cx="31" cy="17"/>
              </a:xfrm>
              <a:custGeom>
                <a:avLst/>
                <a:gdLst>
                  <a:gd name="T0" fmla="*/ 0 w 31"/>
                  <a:gd name="T1" fmla="*/ 0 h 17"/>
                  <a:gd name="T2" fmla="*/ 0 w 31"/>
                  <a:gd name="T3" fmla="*/ 16 h 17"/>
                  <a:gd name="T4" fmla="*/ 30 w 31"/>
                  <a:gd name="T5" fmla="*/ 16 h 17"/>
                  <a:gd name="T6" fmla="*/ 30 w 31"/>
                  <a:gd name="T7" fmla="*/ 0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0" y="16"/>
                    </a:lnTo>
                    <a:lnTo>
                      <a:pt x="30" y="16"/>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09" name="Freeform 585"/>
              <p:cNvSpPr>
                <a:spLocks/>
              </p:cNvSpPr>
              <p:nvPr/>
            </p:nvSpPr>
            <p:spPr bwMode="auto">
              <a:xfrm>
                <a:off x="1231" y="3695"/>
                <a:ext cx="45" cy="33"/>
              </a:xfrm>
              <a:custGeom>
                <a:avLst/>
                <a:gdLst>
                  <a:gd name="T0" fmla="*/ 0 w 45"/>
                  <a:gd name="T1" fmla="*/ 0 h 33"/>
                  <a:gd name="T2" fmla="*/ 0 w 45"/>
                  <a:gd name="T3" fmla="*/ 32 h 33"/>
                  <a:gd name="T4" fmla="*/ 44 w 45"/>
                  <a:gd name="T5" fmla="*/ 32 h 33"/>
                  <a:gd name="T6" fmla="*/ 44 w 45"/>
                  <a:gd name="T7" fmla="*/ 0 h 33"/>
                  <a:gd name="T8" fmla="*/ 0 w 45"/>
                  <a:gd name="T9" fmla="*/ 0 h 33"/>
                </a:gdLst>
                <a:ahLst/>
                <a:cxnLst>
                  <a:cxn ang="0">
                    <a:pos x="T0" y="T1"/>
                  </a:cxn>
                  <a:cxn ang="0">
                    <a:pos x="T2" y="T3"/>
                  </a:cxn>
                  <a:cxn ang="0">
                    <a:pos x="T4" y="T5"/>
                  </a:cxn>
                  <a:cxn ang="0">
                    <a:pos x="T6" y="T7"/>
                  </a:cxn>
                  <a:cxn ang="0">
                    <a:pos x="T8" y="T9"/>
                  </a:cxn>
                </a:cxnLst>
                <a:rect l="0" t="0" r="r" b="b"/>
                <a:pathLst>
                  <a:path w="45" h="33">
                    <a:moveTo>
                      <a:pt x="0" y="0"/>
                    </a:moveTo>
                    <a:lnTo>
                      <a:pt x="0" y="32"/>
                    </a:lnTo>
                    <a:lnTo>
                      <a:pt x="44" y="32"/>
                    </a:lnTo>
                    <a:lnTo>
                      <a:pt x="44"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10" name="Freeform 586"/>
              <p:cNvSpPr>
                <a:spLocks/>
              </p:cNvSpPr>
              <p:nvPr/>
            </p:nvSpPr>
            <p:spPr bwMode="auto">
              <a:xfrm>
                <a:off x="1193" y="3735"/>
                <a:ext cx="151" cy="41"/>
              </a:xfrm>
              <a:custGeom>
                <a:avLst/>
                <a:gdLst>
                  <a:gd name="T0" fmla="*/ 0 w 151"/>
                  <a:gd name="T1" fmla="*/ 0 h 41"/>
                  <a:gd name="T2" fmla="*/ 0 w 151"/>
                  <a:gd name="T3" fmla="*/ 40 h 41"/>
                  <a:gd name="T4" fmla="*/ 150 w 151"/>
                  <a:gd name="T5" fmla="*/ 40 h 41"/>
                  <a:gd name="T6" fmla="*/ 150 w 151"/>
                  <a:gd name="T7" fmla="*/ 0 h 41"/>
                  <a:gd name="T8" fmla="*/ 0 w 151"/>
                  <a:gd name="T9" fmla="*/ 0 h 41"/>
                </a:gdLst>
                <a:ahLst/>
                <a:cxnLst>
                  <a:cxn ang="0">
                    <a:pos x="T0" y="T1"/>
                  </a:cxn>
                  <a:cxn ang="0">
                    <a:pos x="T2" y="T3"/>
                  </a:cxn>
                  <a:cxn ang="0">
                    <a:pos x="T4" y="T5"/>
                  </a:cxn>
                  <a:cxn ang="0">
                    <a:pos x="T6" y="T7"/>
                  </a:cxn>
                  <a:cxn ang="0">
                    <a:pos x="T8" y="T9"/>
                  </a:cxn>
                </a:cxnLst>
                <a:rect l="0" t="0" r="r" b="b"/>
                <a:pathLst>
                  <a:path w="151" h="41">
                    <a:moveTo>
                      <a:pt x="0" y="0"/>
                    </a:moveTo>
                    <a:lnTo>
                      <a:pt x="0" y="40"/>
                    </a:lnTo>
                    <a:lnTo>
                      <a:pt x="150" y="40"/>
                    </a:lnTo>
                    <a:lnTo>
                      <a:pt x="15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11" name="Freeform 587"/>
              <p:cNvSpPr>
                <a:spLocks/>
              </p:cNvSpPr>
              <p:nvPr/>
            </p:nvSpPr>
            <p:spPr bwMode="auto">
              <a:xfrm>
                <a:off x="1193" y="3727"/>
                <a:ext cx="151" cy="17"/>
              </a:xfrm>
              <a:custGeom>
                <a:avLst/>
                <a:gdLst>
                  <a:gd name="T0" fmla="*/ 0 w 151"/>
                  <a:gd name="T1" fmla="*/ 0 h 17"/>
                  <a:gd name="T2" fmla="*/ 0 w 151"/>
                  <a:gd name="T3" fmla="*/ 16 h 17"/>
                  <a:gd name="T4" fmla="*/ 150 w 151"/>
                  <a:gd name="T5" fmla="*/ 16 h 17"/>
                  <a:gd name="T6" fmla="*/ 150 w 151"/>
                  <a:gd name="T7" fmla="*/ 0 h 17"/>
                  <a:gd name="T8" fmla="*/ 0 w 151"/>
                  <a:gd name="T9" fmla="*/ 0 h 17"/>
                </a:gdLst>
                <a:ahLst/>
                <a:cxnLst>
                  <a:cxn ang="0">
                    <a:pos x="T0" y="T1"/>
                  </a:cxn>
                  <a:cxn ang="0">
                    <a:pos x="T2" y="T3"/>
                  </a:cxn>
                  <a:cxn ang="0">
                    <a:pos x="T4" y="T5"/>
                  </a:cxn>
                  <a:cxn ang="0">
                    <a:pos x="T6" y="T7"/>
                  </a:cxn>
                  <a:cxn ang="0">
                    <a:pos x="T8" y="T9"/>
                  </a:cxn>
                </a:cxnLst>
                <a:rect l="0" t="0" r="r" b="b"/>
                <a:pathLst>
                  <a:path w="151" h="17">
                    <a:moveTo>
                      <a:pt x="0" y="0"/>
                    </a:moveTo>
                    <a:lnTo>
                      <a:pt x="0" y="16"/>
                    </a:lnTo>
                    <a:lnTo>
                      <a:pt x="150" y="16"/>
                    </a:lnTo>
                    <a:lnTo>
                      <a:pt x="15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12" name="Freeform 588"/>
              <p:cNvSpPr>
                <a:spLocks/>
              </p:cNvSpPr>
              <p:nvPr/>
            </p:nvSpPr>
            <p:spPr bwMode="auto">
              <a:xfrm>
                <a:off x="1208" y="3743"/>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13" name="Freeform 589"/>
              <p:cNvSpPr>
                <a:spLocks/>
              </p:cNvSpPr>
              <p:nvPr/>
            </p:nvSpPr>
            <p:spPr bwMode="auto">
              <a:xfrm>
                <a:off x="1298" y="3743"/>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14" name="Freeform 590"/>
              <p:cNvSpPr>
                <a:spLocks/>
              </p:cNvSpPr>
              <p:nvPr/>
            </p:nvSpPr>
            <p:spPr bwMode="auto">
              <a:xfrm>
                <a:off x="1253" y="3743"/>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15" name="Freeform 591"/>
              <p:cNvSpPr>
                <a:spLocks/>
              </p:cNvSpPr>
              <p:nvPr/>
            </p:nvSpPr>
            <p:spPr bwMode="auto">
              <a:xfrm>
                <a:off x="565" y="3711"/>
                <a:ext cx="54" cy="17"/>
              </a:xfrm>
              <a:custGeom>
                <a:avLst/>
                <a:gdLst>
                  <a:gd name="T0" fmla="*/ 0 w 54"/>
                  <a:gd name="T1" fmla="*/ 0 h 17"/>
                  <a:gd name="T2" fmla="*/ 0 w 54"/>
                  <a:gd name="T3" fmla="*/ 16 h 17"/>
                  <a:gd name="T4" fmla="*/ 53 w 54"/>
                  <a:gd name="T5" fmla="*/ 16 h 17"/>
                  <a:gd name="T6" fmla="*/ 53 w 54"/>
                  <a:gd name="T7" fmla="*/ 0 h 17"/>
                  <a:gd name="T8" fmla="*/ 0 w 54"/>
                  <a:gd name="T9" fmla="*/ 0 h 17"/>
                </a:gdLst>
                <a:ahLst/>
                <a:cxnLst>
                  <a:cxn ang="0">
                    <a:pos x="T0" y="T1"/>
                  </a:cxn>
                  <a:cxn ang="0">
                    <a:pos x="T2" y="T3"/>
                  </a:cxn>
                  <a:cxn ang="0">
                    <a:pos x="T4" y="T5"/>
                  </a:cxn>
                  <a:cxn ang="0">
                    <a:pos x="T6" y="T7"/>
                  </a:cxn>
                  <a:cxn ang="0">
                    <a:pos x="T8" y="T9"/>
                  </a:cxn>
                </a:cxnLst>
                <a:rect l="0" t="0" r="r" b="b"/>
                <a:pathLst>
                  <a:path w="54" h="17">
                    <a:moveTo>
                      <a:pt x="0" y="0"/>
                    </a:moveTo>
                    <a:lnTo>
                      <a:pt x="0" y="16"/>
                    </a:lnTo>
                    <a:lnTo>
                      <a:pt x="53" y="16"/>
                    </a:lnTo>
                    <a:lnTo>
                      <a:pt x="5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16" name="Freeform 592"/>
              <p:cNvSpPr>
                <a:spLocks/>
              </p:cNvSpPr>
              <p:nvPr/>
            </p:nvSpPr>
            <p:spPr bwMode="auto">
              <a:xfrm>
                <a:off x="483" y="3735"/>
                <a:ext cx="143" cy="41"/>
              </a:xfrm>
              <a:custGeom>
                <a:avLst/>
                <a:gdLst>
                  <a:gd name="T0" fmla="*/ 0 w 143"/>
                  <a:gd name="T1" fmla="*/ 0 h 41"/>
                  <a:gd name="T2" fmla="*/ 0 w 143"/>
                  <a:gd name="T3" fmla="*/ 40 h 41"/>
                  <a:gd name="T4" fmla="*/ 142 w 143"/>
                  <a:gd name="T5" fmla="*/ 40 h 41"/>
                  <a:gd name="T6" fmla="*/ 142 w 143"/>
                  <a:gd name="T7" fmla="*/ 0 h 41"/>
                  <a:gd name="T8" fmla="*/ 0 w 143"/>
                  <a:gd name="T9" fmla="*/ 0 h 41"/>
                </a:gdLst>
                <a:ahLst/>
                <a:cxnLst>
                  <a:cxn ang="0">
                    <a:pos x="T0" y="T1"/>
                  </a:cxn>
                  <a:cxn ang="0">
                    <a:pos x="T2" y="T3"/>
                  </a:cxn>
                  <a:cxn ang="0">
                    <a:pos x="T4" y="T5"/>
                  </a:cxn>
                  <a:cxn ang="0">
                    <a:pos x="T6" y="T7"/>
                  </a:cxn>
                  <a:cxn ang="0">
                    <a:pos x="T8" y="T9"/>
                  </a:cxn>
                </a:cxnLst>
                <a:rect l="0" t="0" r="r" b="b"/>
                <a:pathLst>
                  <a:path w="143" h="41">
                    <a:moveTo>
                      <a:pt x="0" y="0"/>
                    </a:moveTo>
                    <a:lnTo>
                      <a:pt x="0" y="40"/>
                    </a:lnTo>
                    <a:lnTo>
                      <a:pt x="142" y="40"/>
                    </a:lnTo>
                    <a:lnTo>
                      <a:pt x="1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17" name="Freeform 593"/>
              <p:cNvSpPr>
                <a:spLocks/>
              </p:cNvSpPr>
              <p:nvPr/>
            </p:nvSpPr>
            <p:spPr bwMode="auto">
              <a:xfrm>
                <a:off x="476" y="3727"/>
                <a:ext cx="158" cy="17"/>
              </a:xfrm>
              <a:custGeom>
                <a:avLst/>
                <a:gdLst>
                  <a:gd name="T0" fmla="*/ 0 w 158"/>
                  <a:gd name="T1" fmla="*/ 0 h 17"/>
                  <a:gd name="T2" fmla="*/ 0 w 158"/>
                  <a:gd name="T3" fmla="*/ 16 h 17"/>
                  <a:gd name="T4" fmla="*/ 157 w 158"/>
                  <a:gd name="T5" fmla="*/ 16 h 17"/>
                  <a:gd name="T6" fmla="*/ 157 w 158"/>
                  <a:gd name="T7" fmla="*/ 0 h 17"/>
                  <a:gd name="T8" fmla="*/ 0 w 158"/>
                  <a:gd name="T9" fmla="*/ 0 h 17"/>
                </a:gdLst>
                <a:ahLst/>
                <a:cxnLst>
                  <a:cxn ang="0">
                    <a:pos x="T0" y="T1"/>
                  </a:cxn>
                  <a:cxn ang="0">
                    <a:pos x="T2" y="T3"/>
                  </a:cxn>
                  <a:cxn ang="0">
                    <a:pos x="T4" y="T5"/>
                  </a:cxn>
                  <a:cxn ang="0">
                    <a:pos x="T6" y="T7"/>
                  </a:cxn>
                  <a:cxn ang="0">
                    <a:pos x="T8" y="T9"/>
                  </a:cxn>
                </a:cxnLst>
                <a:rect l="0" t="0" r="r" b="b"/>
                <a:pathLst>
                  <a:path w="158" h="17">
                    <a:moveTo>
                      <a:pt x="0" y="0"/>
                    </a:moveTo>
                    <a:lnTo>
                      <a:pt x="0" y="16"/>
                    </a:lnTo>
                    <a:lnTo>
                      <a:pt x="157" y="16"/>
                    </a:lnTo>
                    <a:lnTo>
                      <a:pt x="15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18" name="Freeform 594"/>
              <p:cNvSpPr>
                <a:spLocks/>
              </p:cNvSpPr>
              <p:nvPr/>
            </p:nvSpPr>
            <p:spPr bwMode="auto">
              <a:xfrm>
                <a:off x="580" y="3743"/>
                <a:ext cx="39" cy="25"/>
              </a:xfrm>
              <a:custGeom>
                <a:avLst/>
                <a:gdLst>
                  <a:gd name="T0" fmla="*/ 0 w 39"/>
                  <a:gd name="T1" fmla="*/ 0 h 25"/>
                  <a:gd name="T2" fmla="*/ 0 w 39"/>
                  <a:gd name="T3" fmla="*/ 24 h 25"/>
                  <a:gd name="T4" fmla="*/ 38 w 39"/>
                  <a:gd name="T5" fmla="*/ 24 h 25"/>
                  <a:gd name="T6" fmla="*/ 38 w 39"/>
                  <a:gd name="T7" fmla="*/ 0 h 25"/>
                  <a:gd name="T8" fmla="*/ 0 w 39"/>
                  <a:gd name="T9" fmla="*/ 0 h 25"/>
                </a:gdLst>
                <a:ahLst/>
                <a:cxnLst>
                  <a:cxn ang="0">
                    <a:pos x="T0" y="T1"/>
                  </a:cxn>
                  <a:cxn ang="0">
                    <a:pos x="T2" y="T3"/>
                  </a:cxn>
                  <a:cxn ang="0">
                    <a:pos x="T4" y="T5"/>
                  </a:cxn>
                  <a:cxn ang="0">
                    <a:pos x="T6" y="T7"/>
                  </a:cxn>
                  <a:cxn ang="0">
                    <a:pos x="T8" y="T9"/>
                  </a:cxn>
                </a:cxnLst>
                <a:rect l="0" t="0" r="r" b="b"/>
                <a:pathLst>
                  <a:path w="39" h="25">
                    <a:moveTo>
                      <a:pt x="0" y="0"/>
                    </a:moveTo>
                    <a:lnTo>
                      <a:pt x="0" y="24"/>
                    </a:lnTo>
                    <a:lnTo>
                      <a:pt x="38" y="24"/>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19" name="Freeform 595"/>
              <p:cNvSpPr>
                <a:spLocks/>
              </p:cNvSpPr>
              <p:nvPr/>
            </p:nvSpPr>
            <p:spPr bwMode="auto">
              <a:xfrm>
                <a:off x="491" y="3743"/>
                <a:ext cx="38" cy="25"/>
              </a:xfrm>
              <a:custGeom>
                <a:avLst/>
                <a:gdLst>
                  <a:gd name="T0" fmla="*/ 0 w 38"/>
                  <a:gd name="T1" fmla="*/ 0 h 25"/>
                  <a:gd name="T2" fmla="*/ 0 w 38"/>
                  <a:gd name="T3" fmla="*/ 24 h 25"/>
                  <a:gd name="T4" fmla="*/ 37 w 38"/>
                  <a:gd name="T5" fmla="*/ 24 h 25"/>
                  <a:gd name="T6" fmla="*/ 37 w 38"/>
                  <a:gd name="T7" fmla="*/ 0 h 25"/>
                  <a:gd name="T8" fmla="*/ 0 w 38"/>
                  <a:gd name="T9" fmla="*/ 0 h 25"/>
                </a:gdLst>
                <a:ahLst/>
                <a:cxnLst>
                  <a:cxn ang="0">
                    <a:pos x="T0" y="T1"/>
                  </a:cxn>
                  <a:cxn ang="0">
                    <a:pos x="T2" y="T3"/>
                  </a:cxn>
                  <a:cxn ang="0">
                    <a:pos x="T4" y="T5"/>
                  </a:cxn>
                  <a:cxn ang="0">
                    <a:pos x="T6" y="T7"/>
                  </a:cxn>
                  <a:cxn ang="0">
                    <a:pos x="T8" y="T9"/>
                  </a:cxn>
                </a:cxnLst>
                <a:rect l="0" t="0" r="r" b="b"/>
                <a:pathLst>
                  <a:path w="38" h="25">
                    <a:moveTo>
                      <a:pt x="0" y="0"/>
                    </a:moveTo>
                    <a:lnTo>
                      <a:pt x="0" y="24"/>
                    </a:lnTo>
                    <a:lnTo>
                      <a:pt x="37" y="24"/>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20" name="Freeform 596"/>
              <p:cNvSpPr>
                <a:spLocks/>
              </p:cNvSpPr>
              <p:nvPr/>
            </p:nvSpPr>
            <p:spPr bwMode="auto">
              <a:xfrm>
                <a:off x="536" y="3743"/>
                <a:ext cx="38" cy="25"/>
              </a:xfrm>
              <a:custGeom>
                <a:avLst/>
                <a:gdLst>
                  <a:gd name="T0" fmla="*/ 0 w 38"/>
                  <a:gd name="T1" fmla="*/ 0 h 25"/>
                  <a:gd name="T2" fmla="*/ 0 w 38"/>
                  <a:gd name="T3" fmla="*/ 24 h 25"/>
                  <a:gd name="T4" fmla="*/ 37 w 38"/>
                  <a:gd name="T5" fmla="*/ 24 h 25"/>
                  <a:gd name="T6" fmla="*/ 37 w 38"/>
                  <a:gd name="T7" fmla="*/ 0 h 25"/>
                  <a:gd name="T8" fmla="*/ 0 w 38"/>
                  <a:gd name="T9" fmla="*/ 0 h 25"/>
                </a:gdLst>
                <a:ahLst/>
                <a:cxnLst>
                  <a:cxn ang="0">
                    <a:pos x="T0" y="T1"/>
                  </a:cxn>
                  <a:cxn ang="0">
                    <a:pos x="T2" y="T3"/>
                  </a:cxn>
                  <a:cxn ang="0">
                    <a:pos x="T4" y="T5"/>
                  </a:cxn>
                  <a:cxn ang="0">
                    <a:pos x="T6" y="T7"/>
                  </a:cxn>
                  <a:cxn ang="0">
                    <a:pos x="T8" y="T9"/>
                  </a:cxn>
                </a:cxnLst>
                <a:rect l="0" t="0" r="r" b="b"/>
                <a:pathLst>
                  <a:path w="38" h="25">
                    <a:moveTo>
                      <a:pt x="0" y="0"/>
                    </a:moveTo>
                    <a:lnTo>
                      <a:pt x="0" y="24"/>
                    </a:lnTo>
                    <a:lnTo>
                      <a:pt x="37" y="24"/>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21" name="Freeform 597"/>
              <p:cNvSpPr>
                <a:spLocks/>
              </p:cNvSpPr>
              <p:nvPr/>
            </p:nvSpPr>
            <p:spPr bwMode="auto">
              <a:xfrm>
                <a:off x="618" y="3656"/>
                <a:ext cx="584" cy="128"/>
              </a:xfrm>
              <a:custGeom>
                <a:avLst/>
                <a:gdLst>
                  <a:gd name="T0" fmla="*/ 0 w 584"/>
                  <a:gd name="T1" fmla="*/ 0 h 128"/>
                  <a:gd name="T2" fmla="*/ 0 w 584"/>
                  <a:gd name="T3" fmla="*/ 127 h 128"/>
                  <a:gd name="T4" fmla="*/ 583 w 584"/>
                  <a:gd name="T5" fmla="*/ 127 h 128"/>
                  <a:gd name="T6" fmla="*/ 583 w 584"/>
                  <a:gd name="T7" fmla="*/ 0 h 128"/>
                  <a:gd name="T8" fmla="*/ 0 w 584"/>
                  <a:gd name="T9" fmla="*/ 0 h 128"/>
                </a:gdLst>
                <a:ahLst/>
                <a:cxnLst>
                  <a:cxn ang="0">
                    <a:pos x="T0" y="T1"/>
                  </a:cxn>
                  <a:cxn ang="0">
                    <a:pos x="T2" y="T3"/>
                  </a:cxn>
                  <a:cxn ang="0">
                    <a:pos x="T4" y="T5"/>
                  </a:cxn>
                  <a:cxn ang="0">
                    <a:pos x="T6" y="T7"/>
                  </a:cxn>
                  <a:cxn ang="0">
                    <a:pos x="T8" y="T9"/>
                  </a:cxn>
                </a:cxnLst>
                <a:rect l="0" t="0" r="r" b="b"/>
                <a:pathLst>
                  <a:path w="584" h="128">
                    <a:moveTo>
                      <a:pt x="0" y="0"/>
                    </a:moveTo>
                    <a:lnTo>
                      <a:pt x="0" y="127"/>
                    </a:lnTo>
                    <a:lnTo>
                      <a:pt x="583" y="127"/>
                    </a:lnTo>
                    <a:lnTo>
                      <a:pt x="58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22" name="Freeform 598"/>
              <p:cNvSpPr>
                <a:spLocks/>
              </p:cNvSpPr>
              <p:nvPr/>
            </p:nvSpPr>
            <p:spPr bwMode="auto">
              <a:xfrm>
                <a:off x="768" y="3632"/>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23" name="Freeform 599"/>
              <p:cNvSpPr>
                <a:spLocks/>
              </p:cNvSpPr>
              <p:nvPr/>
            </p:nvSpPr>
            <p:spPr bwMode="auto">
              <a:xfrm>
                <a:off x="865" y="3632"/>
                <a:ext cx="61" cy="17"/>
              </a:xfrm>
              <a:custGeom>
                <a:avLst/>
                <a:gdLst>
                  <a:gd name="T0" fmla="*/ 0 w 61"/>
                  <a:gd name="T1" fmla="*/ 0 h 17"/>
                  <a:gd name="T2" fmla="*/ 0 w 61"/>
                  <a:gd name="T3" fmla="*/ 16 h 17"/>
                  <a:gd name="T4" fmla="*/ 60 w 61"/>
                  <a:gd name="T5" fmla="*/ 16 h 17"/>
                  <a:gd name="T6" fmla="*/ 60 w 61"/>
                  <a:gd name="T7" fmla="*/ 0 h 17"/>
                  <a:gd name="T8" fmla="*/ 0 w 61"/>
                  <a:gd name="T9" fmla="*/ 0 h 17"/>
                </a:gdLst>
                <a:ahLst/>
                <a:cxnLst>
                  <a:cxn ang="0">
                    <a:pos x="T0" y="T1"/>
                  </a:cxn>
                  <a:cxn ang="0">
                    <a:pos x="T2" y="T3"/>
                  </a:cxn>
                  <a:cxn ang="0">
                    <a:pos x="T4" y="T5"/>
                  </a:cxn>
                  <a:cxn ang="0">
                    <a:pos x="T6" y="T7"/>
                  </a:cxn>
                  <a:cxn ang="0">
                    <a:pos x="T8" y="T9"/>
                  </a:cxn>
                </a:cxnLst>
                <a:rect l="0" t="0" r="r" b="b"/>
                <a:pathLst>
                  <a:path w="61" h="17">
                    <a:moveTo>
                      <a:pt x="0" y="0"/>
                    </a:moveTo>
                    <a:lnTo>
                      <a:pt x="0" y="16"/>
                    </a:lnTo>
                    <a:lnTo>
                      <a:pt x="60" y="16"/>
                    </a:lnTo>
                    <a:lnTo>
                      <a:pt x="6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24" name="Freeform 600"/>
              <p:cNvSpPr>
                <a:spLocks/>
              </p:cNvSpPr>
              <p:nvPr/>
            </p:nvSpPr>
            <p:spPr bwMode="auto">
              <a:xfrm>
                <a:off x="610" y="3648"/>
                <a:ext cx="599" cy="17"/>
              </a:xfrm>
              <a:custGeom>
                <a:avLst/>
                <a:gdLst>
                  <a:gd name="T0" fmla="*/ 0 w 599"/>
                  <a:gd name="T1" fmla="*/ 0 h 17"/>
                  <a:gd name="T2" fmla="*/ 0 w 599"/>
                  <a:gd name="T3" fmla="*/ 16 h 17"/>
                  <a:gd name="T4" fmla="*/ 598 w 599"/>
                  <a:gd name="T5" fmla="*/ 16 h 17"/>
                  <a:gd name="T6" fmla="*/ 598 w 599"/>
                  <a:gd name="T7" fmla="*/ 0 h 17"/>
                  <a:gd name="T8" fmla="*/ 0 w 599"/>
                  <a:gd name="T9" fmla="*/ 0 h 17"/>
                </a:gdLst>
                <a:ahLst/>
                <a:cxnLst>
                  <a:cxn ang="0">
                    <a:pos x="T0" y="T1"/>
                  </a:cxn>
                  <a:cxn ang="0">
                    <a:pos x="T2" y="T3"/>
                  </a:cxn>
                  <a:cxn ang="0">
                    <a:pos x="T4" y="T5"/>
                  </a:cxn>
                  <a:cxn ang="0">
                    <a:pos x="T6" y="T7"/>
                  </a:cxn>
                  <a:cxn ang="0">
                    <a:pos x="T8" y="T9"/>
                  </a:cxn>
                </a:cxnLst>
                <a:rect l="0" t="0" r="r" b="b"/>
                <a:pathLst>
                  <a:path w="599" h="17">
                    <a:moveTo>
                      <a:pt x="0" y="0"/>
                    </a:moveTo>
                    <a:lnTo>
                      <a:pt x="0" y="16"/>
                    </a:lnTo>
                    <a:lnTo>
                      <a:pt x="598" y="16"/>
                    </a:lnTo>
                    <a:lnTo>
                      <a:pt x="59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25" name="Freeform 601"/>
              <p:cNvSpPr>
                <a:spLocks/>
              </p:cNvSpPr>
              <p:nvPr/>
            </p:nvSpPr>
            <p:spPr bwMode="auto">
              <a:xfrm>
                <a:off x="618" y="3719"/>
                <a:ext cx="584" cy="17"/>
              </a:xfrm>
              <a:custGeom>
                <a:avLst/>
                <a:gdLst>
                  <a:gd name="T0" fmla="*/ 0 w 584"/>
                  <a:gd name="T1" fmla="*/ 0 h 17"/>
                  <a:gd name="T2" fmla="*/ 0 w 584"/>
                  <a:gd name="T3" fmla="*/ 16 h 17"/>
                  <a:gd name="T4" fmla="*/ 583 w 584"/>
                  <a:gd name="T5" fmla="*/ 16 h 17"/>
                  <a:gd name="T6" fmla="*/ 583 w 584"/>
                  <a:gd name="T7" fmla="*/ 0 h 17"/>
                  <a:gd name="T8" fmla="*/ 0 w 584"/>
                  <a:gd name="T9" fmla="*/ 0 h 17"/>
                </a:gdLst>
                <a:ahLst/>
                <a:cxnLst>
                  <a:cxn ang="0">
                    <a:pos x="T0" y="T1"/>
                  </a:cxn>
                  <a:cxn ang="0">
                    <a:pos x="T2" y="T3"/>
                  </a:cxn>
                  <a:cxn ang="0">
                    <a:pos x="T4" y="T5"/>
                  </a:cxn>
                  <a:cxn ang="0">
                    <a:pos x="T6" y="T7"/>
                  </a:cxn>
                  <a:cxn ang="0">
                    <a:pos x="T8" y="T9"/>
                  </a:cxn>
                </a:cxnLst>
                <a:rect l="0" t="0" r="r" b="b"/>
                <a:pathLst>
                  <a:path w="584" h="17">
                    <a:moveTo>
                      <a:pt x="0" y="0"/>
                    </a:moveTo>
                    <a:lnTo>
                      <a:pt x="0" y="16"/>
                    </a:lnTo>
                    <a:lnTo>
                      <a:pt x="583" y="16"/>
                    </a:lnTo>
                    <a:lnTo>
                      <a:pt x="58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26" name="Freeform 602"/>
              <p:cNvSpPr>
                <a:spLocks/>
              </p:cNvSpPr>
              <p:nvPr/>
            </p:nvSpPr>
            <p:spPr bwMode="auto">
              <a:xfrm>
                <a:off x="715" y="3727"/>
                <a:ext cx="61" cy="41"/>
              </a:xfrm>
              <a:custGeom>
                <a:avLst/>
                <a:gdLst>
                  <a:gd name="T0" fmla="*/ 0 w 61"/>
                  <a:gd name="T1" fmla="*/ 0 h 41"/>
                  <a:gd name="T2" fmla="*/ 0 w 61"/>
                  <a:gd name="T3" fmla="*/ 40 h 41"/>
                  <a:gd name="T4" fmla="*/ 60 w 61"/>
                  <a:gd name="T5" fmla="*/ 40 h 41"/>
                  <a:gd name="T6" fmla="*/ 60 w 61"/>
                  <a:gd name="T7" fmla="*/ 0 h 41"/>
                  <a:gd name="T8" fmla="*/ 0 w 61"/>
                  <a:gd name="T9" fmla="*/ 0 h 41"/>
                </a:gdLst>
                <a:ahLst/>
                <a:cxnLst>
                  <a:cxn ang="0">
                    <a:pos x="T0" y="T1"/>
                  </a:cxn>
                  <a:cxn ang="0">
                    <a:pos x="T2" y="T3"/>
                  </a:cxn>
                  <a:cxn ang="0">
                    <a:pos x="T4" y="T5"/>
                  </a:cxn>
                  <a:cxn ang="0">
                    <a:pos x="T6" y="T7"/>
                  </a:cxn>
                  <a:cxn ang="0">
                    <a:pos x="T8" y="T9"/>
                  </a:cxn>
                </a:cxnLst>
                <a:rect l="0" t="0" r="r" b="b"/>
                <a:pathLst>
                  <a:path w="61" h="41">
                    <a:moveTo>
                      <a:pt x="0" y="0"/>
                    </a:moveTo>
                    <a:lnTo>
                      <a:pt x="0" y="40"/>
                    </a:lnTo>
                    <a:lnTo>
                      <a:pt x="60" y="40"/>
                    </a:lnTo>
                    <a:lnTo>
                      <a:pt x="60"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27" name="Freeform 603"/>
              <p:cNvSpPr>
                <a:spLocks/>
              </p:cNvSpPr>
              <p:nvPr/>
            </p:nvSpPr>
            <p:spPr bwMode="auto">
              <a:xfrm>
                <a:off x="708" y="3767"/>
                <a:ext cx="75" cy="17"/>
              </a:xfrm>
              <a:custGeom>
                <a:avLst/>
                <a:gdLst>
                  <a:gd name="T0" fmla="*/ 0 w 75"/>
                  <a:gd name="T1" fmla="*/ 0 h 17"/>
                  <a:gd name="T2" fmla="*/ 0 w 75"/>
                  <a:gd name="T3" fmla="*/ 16 h 17"/>
                  <a:gd name="T4" fmla="*/ 74 w 75"/>
                  <a:gd name="T5" fmla="*/ 16 h 17"/>
                  <a:gd name="T6" fmla="*/ 74 w 75"/>
                  <a:gd name="T7" fmla="*/ 0 h 17"/>
                  <a:gd name="T8" fmla="*/ 0 w 75"/>
                  <a:gd name="T9" fmla="*/ 0 h 17"/>
                </a:gdLst>
                <a:ahLst/>
                <a:cxnLst>
                  <a:cxn ang="0">
                    <a:pos x="T0" y="T1"/>
                  </a:cxn>
                  <a:cxn ang="0">
                    <a:pos x="T2" y="T3"/>
                  </a:cxn>
                  <a:cxn ang="0">
                    <a:pos x="T4" y="T5"/>
                  </a:cxn>
                  <a:cxn ang="0">
                    <a:pos x="T6" y="T7"/>
                  </a:cxn>
                  <a:cxn ang="0">
                    <a:pos x="T8" y="T9"/>
                  </a:cxn>
                </a:cxnLst>
                <a:rect l="0" t="0" r="r" b="b"/>
                <a:pathLst>
                  <a:path w="75" h="17">
                    <a:moveTo>
                      <a:pt x="0" y="0"/>
                    </a:moveTo>
                    <a:lnTo>
                      <a:pt x="0" y="16"/>
                    </a:lnTo>
                    <a:lnTo>
                      <a:pt x="74" y="16"/>
                    </a:lnTo>
                    <a:lnTo>
                      <a:pt x="74"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28" name="Line 604"/>
              <p:cNvSpPr>
                <a:spLocks noChangeShapeType="1"/>
              </p:cNvSpPr>
              <p:nvPr/>
            </p:nvSpPr>
            <p:spPr bwMode="auto">
              <a:xfrm>
                <a:off x="745"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29" name="Line 605"/>
              <p:cNvSpPr>
                <a:spLocks noChangeShapeType="1"/>
              </p:cNvSpPr>
              <p:nvPr/>
            </p:nvSpPr>
            <p:spPr bwMode="auto">
              <a:xfrm>
                <a:off x="719" y="3751"/>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30" name="Freeform 606"/>
              <p:cNvSpPr>
                <a:spLocks/>
              </p:cNvSpPr>
              <p:nvPr/>
            </p:nvSpPr>
            <p:spPr bwMode="auto">
              <a:xfrm>
                <a:off x="790" y="3727"/>
                <a:ext cx="68" cy="41"/>
              </a:xfrm>
              <a:custGeom>
                <a:avLst/>
                <a:gdLst>
                  <a:gd name="T0" fmla="*/ 0 w 68"/>
                  <a:gd name="T1" fmla="*/ 0 h 41"/>
                  <a:gd name="T2" fmla="*/ 0 w 68"/>
                  <a:gd name="T3" fmla="*/ 40 h 41"/>
                  <a:gd name="T4" fmla="*/ 67 w 68"/>
                  <a:gd name="T5" fmla="*/ 40 h 41"/>
                  <a:gd name="T6" fmla="*/ 67 w 68"/>
                  <a:gd name="T7" fmla="*/ 0 h 41"/>
                  <a:gd name="T8" fmla="*/ 0 w 68"/>
                  <a:gd name="T9" fmla="*/ 0 h 41"/>
                </a:gdLst>
                <a:ahLst/>
                <a:cxnLst>
                  <a:cxn ang="0">
                    <a:pos x="T0" y="T1"/>
                  </a:cxn>
                  <a:cxn ang="0">
                    <a:pos x="T2" y="T3"/>
                  </a:cxn>
                  <a:cxn ang="0">
                    <a:pos x="T4" y="T5"/>
                  </a:cxn>
                  <a:cxn ang="0">
                    <a:pos x="T6" y="T7"/>
                  </a:cxn>
                  <a:cxn ang="0">
                    <a:pos x="T8" y="T9"/>
                  </a:cxn>
                </a:cxnLst>
                <a:rect l="0" t="0" r="r" b="b"/>
                <a:pathLst>
                  <a:path w="68" h="41">
                    <a:moveTo>
                      <a:pt x="0" y="0"/>
                    </a:moveTo>
                    <a:lnTo>
                      <a:pt x="0" y="40"/>
                    </a:lnTo>
                    <a:lnTo>
                      <a:pt x="67" y="40"/>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31" name="Freeform 607"/>
              <p:cNvSpPr>
                <a:spLocks/>
              </p:cNvSpPr>
              <p:nvPr/>
            </p:nvSpPr>
            <p:spPr bwMode="auto">
              <a:xfrm>
                <a:off x="790" y="3767"/>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32" name="Line 608"/>
              <p:cNvSpPr>
                <a:spLocks noChangeShapeType="1"/>
              </p:cNvSpPr>
              <p:nvPr/>
            </p:nvSpPr>
            <p:spPr bwMode="auto">
              <a:xfrm>
                <a:off x="827"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33" name="Line 609"/>
              <p:cNvSpPr>
                <a:spLocks noChangeShapeType="1"/>
              </p:cNvSpPr>
              <p:nvPr/>
            </p:nvSpPr>
            <p:spPr bwMode="auto">
              <a:xfrm>
                <a:off x="794" y="3751"/>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34" name="Freeform 610"/>
              <p:cNvSpPr>
                <a:spLocks/>
              </p:cNvSpPr>
              <p:nvPr/>
            </p:nvSpPr>
            <p:spPr bwMode="auto">
              <a:xfrm>
                <a:off x="1111" y="3727"/>
                <a:ext cx="68" cy="41"/>
              </a:xfrm>
              <a:custGeom>
                <a:avLst/>
                <a:gdLst>
                  <a:gd name="T0" fmla="*/ 0 w 68"/>
                  <a:gd name="T1" fmla="*/ 0 h 41"/>
                  <a:gd name="T2" fmla="*/ 0 w 68"/>
                  <a:gd name="T3" fmla="*/ 40 h 41"/>
                  <a:gd name="T4" fmla="*/ 67 w 68"/>
                  <a:gd name="T5" fmla="*/ 40 h 41"/>
                  <a:gd name="T6" fmla="*/ 67 w 68"/>
                  <a:gd name="T7" fmla="*/ 0 h 41"/>
                  <a:gd name="T8" fmla="*/ 0 w 68"/>
                  <a:gd name="T9" fmla="*/ 0 h 41"/>
                </a:gdLst>
                <a:ahLst/>
                <a:cxnLst>
                  <a:cxn ang="0">
                    <a:pos x="T0" y="T1"/>
                  </a:cxn>
                  <a:cxn ang="0">
                    <a:pos x="T2" y="T3"/>
                  </a:cxn>
                  <a:cxn ang="0">
                    <a:pos x="T4" y="T5"/>
                  </a:cxn>
                  <a:cxn ang="0">
                    <a:pos x="T6" y="T7"/>
                  </a:cxn>
                  <a:cxn ang="0">
                    <a:pos x="T8" y="T9"/>
                  </a:cxn>
                </a:cxnLst>
                <a:rect l="0" t="0" r="r" b="b"/>
                <a:pathLst>
                  <a:path w="68" h="41">
                    <a:moveTo>
                      <a:pt x="0" y="0"/>
                    </a:moveTo>
                    <a:lnTo>
                      <a:pt x="0" y="40"/>
                    </a:lnTo>
                    <a:lnTo>
                      <a:pt x="67" y="40"/>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35" name="Freeform 611"/>
              <p:cNvSpPr>
                <a:spLocks/>
              </p:cNvSpPr>
              <p:nvPr/>
            </p:nvSpPr>
            <p:spPr bwMode="auto">
              <a:xfrm>
                <a:off x="1103" y="3767"/>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36" name="Line 612"/>
              <p:cNvSpPr>
                <a:spLocks noChangeShapeType="1"/>
              </p:cNvSpPr>
              <p:nvPr/>
            </p:nvSpPr>
            <p:spPr bwMode="auto">
              <a:xfrm>
                <a:off x="1141"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37" name="Line 613"/>
              <p:cNvSpPr>
                <a:spLocks noChangeShapeType="1"/>
              </p:cNvSpPr>
              <p:nvPr/>
            </p:nvSpPr>
            <p:spPr bwMode="auto">
              <a:xfrm>
                <a:off x="1115" y="3751"/>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38" name="Freeform 614"/>
              <p:cNvSpPr>
                <a:spLocks/>
              </p:cNvSpPr>
              <p:nvPr/>
            </p:nvSpPr>
            <p:spPr bwMode="auto">
              <a:xfrm>
                <a:off x="633" y="3727"/>
                <a:ext cx="68" cy="41"/>
              </a:xfrm>
              <a:custGeom>
                <a:avLst/>
                <a:gdLst>
                  <a:gd name="T0" fmla="*/ 0 w 68"/>
                  <a:gd name="T1" fmla="*/ 0 h 41"/>
                  <a:gd name="T2" fmla="*/ 0 w 68"/>
                  <a:gd name="T3" fmla="*/ 40 h 41"/>
                  <a:gd name="T4" fmla="*/ 67 w 68"/>
                  <a:gd name="T5" fmla="*/ 40 h 41"/>
                  <a:gd name="T6" fmla="*/ 67 w 68"/>
                  <a:gd name="T7" fmla="*/ 0 h 41"/>
                  <a:gd name="T8" fmla="*/ 0 w 68"/>
                  <a:gd name="T9" fmla="*/ 0 h 41"/>
                </a:gdLst>
                <a:ahLst/>
                <a:cxnLst>
                  <a:cxn ang="0">
                    <a:pos x="T0" y="T1"/>
                  </a:cxn>
                  <a:cxn ang="0">
                    <a:pos x="T2" y="T3"/>
                  </a:cxn>
                  <a:cxn ang="0">
                    <a:pos x="T4" y="T5"/>
                  </a:cxn>
                  <a:cxn ang="0">
                    <a:pos x="T6" y="T7"/>
                  </a:cxn>
                  <a:cxn ang="0">
                    <a:pos x="T8" y="T9"/>
                  </a:cxn>
                </a:cxnLst>
                <a:rect l="0" t="0" r="r" b="b"/>
                <a:pathLst>
                  <a:path w="68" h="41">
                    <a:moveTo>
                      <a:pt x="0" y="0"/>
                    </a:moveTo>
                    <a:lnTo>
                      <a:pt x="0" y="40"/>
                    </a:lnTo>
                    <a:lnTo>
                      <a:pt x="67" y="40"/>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39" name="Freeform 615"/>
              <p:cNvSpPr>
                <a:spLocks/>
              </p:cNvSpPr>
              <p:nvPr/>
            </p:nvSpPr>
            <p:spPr bwMode="auto">
              <a:xfrm>
                <a:off x="633" y="3767"/>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40" name="Line 616"/>
              <p:cNvSpPr>
                <a:spLocks noChangeShapeType="1"/>
              </p:cNvSpPr>
              <p:nvPr/>
            </p:nvSpPr>
            <p:spPr bwMode="auto">
              <a:xfrm>
                <a:off x="663"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41" name="Line 617"/>
              <p:cNvSpPr>
                <a:spLocks noChangeShapeType="1"/>
              </p:cNvSpPr>
              <p:nvPr/>
            </p:nvSpPr>
            <p:spPr bwMode="auto">
              <a:xfrm>
                <a:off x="637" y="3751"/>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42" name="Freeform 618"/>
              <p:cNvSpPr>
                <a:spLocks/>
              </p:cNvSpPr>
              <p:nvPr/>
            </p:nvSpPr>
            <p:spPr bwMode="auto">
              <a:xfrm>
                <a:off x="872" y="3664"/>
                <a:ext cx="69" cy="40"/>
              </a:xfrm>
              <a:custGeom>
                <a:avLst/>
                <a:gdLst>
                  <a:gd name="T0" fmla="*/ 0 w 69"/>
                  <a:gd name="T1" fmla="*/ 0 h 40"/>
                  <a:gd name="T2" fmla="*/ 0 w 69"/>
                  <a:gd name="T3" fmla="*/ 39 h 40"/>
                  <a:gd name="T4" fmla="*/ 68 w 69"/>
                  <a:gd name="T5" fmla="*/ 39 h 40"/>
                  <a:gd name="T6" fmla="*/ 68 w 69"/>
                  <a:gd name="T7" fmla="*/ 0 h 40"/>
                  <a:gd name="T8" fmla="*/ 0 w 69"/>
                  <a:gd name="T9" fmla="*/ 0 h 40"/>
                </a:gdLst>
                <a:ahLst/>
                <a:cxnLst>
                  <a:cxn ang="0">
                    <a:pos x="T0" y="T1"/>
                  </a:cxn>
                  <a:cxn ang="0">
                    <a:pos x="T2" y="T3"/>
                  </a:cxn>
                  <a:cxn ang="0">
                    <a:pos x="T4" y="T5"/>
                  </a:cxn>
                  <a:cxn ang="0">
                    <a:pos x="T6" y="T7"/>
                  </a:cxn>
                  <a:cxn ang="0">
                    <a:pos x="T8" y="T9"/>
                  </a:cxn>
                </a:cxnLst>
                <a:rect l="0" t="0" r="r" b="b"/>
                <a:pathLst>
                  <a:path w="69" h="40">
                    <a:moveTo>
                      <a:pt x="0" y="0"/>
                    </a:moveTo>
                    <a:lnTo>
                      <a:pt x="0" y="39"/>
                    </a:lnTo>
                    <a:lnTo>
                      <a:pt x="68" y="39"/>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43" name="Freeform 619"/>
              <p:cNvSpPr>
                <a:spLocks/>
              </p:cNvSpPr>
              <p:nvPr/>
            </p:nvSpPr>
            <p:spPr bwMode="auto">
              <a:xfrm>
                <a:off x="872"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44" name="Line 620"/>
              <p:cNvSpPr>
                <a:spLocks noChangeShapeType="1"/>
              </p:cNvSpPr>
              <p:nvPr/>
            </p:nvSpPr>
            <p:spPr bwMode="auto">
              <a:xfrm>
                <a:off x="910"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45" name="Line 621"/>
              <p:cNvSpPr>
                <a:spLocks noChangeShapeType="1"/>
              </p:cNvSpPr>
              <p:nvPr/>
            </p:nvSpPr>
            <p:spPr bwMode="auto">
              <a:xfrm>
                <a:off x="876" y="3688"/>
                <a:ext cx="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46" name="Freeform 622"/>
              <p:cNvSpPr>
                <a:spLocks/>
              </p:cNvSpPr>
              <p:nvPr/>
            </p:nvSpPr>
            <p:spPr bwMode="auto">
              <a:xfrm>
                <a:off x="955" y="3727"/>
                <a:ext cx="60" cy="41"/>
              </a:xfrm>
              <a:custGeom>
                <a:avLst/>
                <a:gdLst>
                  <a:gd name="T0" fmla="*/ 0 w 60"/>
                  <a:gd name="T1" fmla="*/ 0 h 41"/>
                  <a:gd name="T2" fmla="*/ 0 w 60"/>
                  <a:gd name="T3" fmla="*/ 40 h 41"/>
                  <a:gd name="T4" fmla="*/ 59 w 60"/>
                  <a:gd name="T5" fmla="*/ 40 h 41"/>
                  <a:gd name="T6" fmla="*/ 59 w 60"/>
                  <a:gd name="T7" fmla="*/ 0 h 41"/>
                  <a:gd name="T8" fmla="*/ 0 w 60"/>
                  <a:gd name="T9" fmla="*/ 0 h 41"/>
                </a:gdLst>
                <a:ahLst/>
                <a:cxnLst>
                  <a:cxn ang="0">
                    <a:pos x="T0" y="T1"/>
                  </a:cxn>
                  <a:cxn ang="0">
                    <a:pos x="T2" y="T3"/>
                  </a:cxn>
                  <a:cxn ang="0">
                    <a:pos x="T4" y="T5"/>
                  </a:cxn>
                  <a:cxn ang="0">
                    <a:pos x="T6" y="T7"/>
                  </a:cxn>
                  <a:cxn ang="0">
                    <a:pos x="T8" y="T9"/>
                  </a:cxn>
                </a:cxnLst>
                <a:rect l="0" t="0" r="r" b="b"/>
                <a:pathLst>
                  <a:path w="60" h="41">
                    <a:moveTo>
                      <a:pt x="0" y="0"/>
                    </a:moveTo>
                    <a:lnTo>
                      <a:pt x="0" y="40"/>
                    </a:lnTo>
                    <a:lnTo>
                      <a:pt x="59" y="40"/>
                    </a:lnTo>
                    <a:lnTo>
                      <a:pt x="59"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47" name="Freeform 623"/>
              <p:cNvSpPr>
                <a:spLocks/>
              </p:cNvSpPr>
              <p:nvPr/>
            </p:nvSpPr>
            <p:spPr bwMode="auto">
              <a:xfrm>
                <a:off x="947" y="3767"/>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48" name="Line 624"/>
              <p:cNvSpPr>
                <a:spLocks noChangeShapeType="1"/>
              </p:cNvSpPr>
              <p:nvPr/>
            </p:nvSpPr>
            <p:spPr bwMode="auto">
              <a:xfrm>
                <a:off x="985"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49" name="Line 625"/>
              <p:cNvSpPr>
                <a:spLocks noChangeShapeType="1"/>
              </p:cNvSpPr>
              <p:nvPr/>
            </p:nvSpPr>
            <p:spPr bwMode="auto">
              <a:xfrm>
                <a:off x="959" y="3751"/>
                <a:ext cx="5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50" name="Freeform 626"/>
              <p:cNvSpPr>
                <a:spLocks/>
              </p:cNvSpPr>
              <p:nvPr/>
            </p:nvSpPr>
            <p:spPr bwMode="auto">
              <a:xfrm>
                <a:off x="1029" y="3727"/>
                <a:ext cx="68" cy="41"/>
              </a:xfrm>
              <a:custGeom>
                <a:avLst/>
                <a:gdLst>
                  <a:gd name="T0" fmla="*/ 0 w 68"/>
                  <a:gd name="T1" fmla="*/ 0 h 41"/>
                  <a:gd name="T2" fmla="*/ 0 w 68"/>
                  <a:gd name="T3" fmla="*/ 40 h 41"/>
                  <a:gd name="T4" fmla="*/ 67 w 68"/>
                  <a:gd name="T5" fmla="*/ 40 h 41"/>
                  <a:gd name="T6" fmla="*/ 67 w 68"/>
                  <a:gd name="T7" fmla="*/ 0 h 41"/>
                  <a:gd name="T8" fmla="*/ 0 w 68"/>
                  <a:gd name="T9" fmla="*/ 0 h 41"/>
                </a:gdLst>
                <a:ahLst/>
                <a:cxnLst>
                  <a:cxn ang="0">
                    <a:pos x="T0" y="T1"/>
                  </a:cxn>
                  <a:cxn ang="0">
                    <a:pos x="T2" y="T3"/>
                  </a:cxn>
                  <a:cxn ang="0">
                    <a:pos x="T4" y="T5"/>
                  </a:cxn>
                  <a:cxn ang="0">
                    <a:pos x="T6" y="T7"/>
                  </a:cxn>
                  <a:cxn ang="0">
                    <a:pos x="T8" y="T9"/>
                  </a:cxn>
                </a:cxnLst>
                <a:rect l="0" t="0" r="r" b="b"/>
                <a:pathLst>
                  <a:path w="68" h="41">
                    <a:moveTo>
                      <a:pt x="0" y="0"/>
                    </a:moveTo>
                    <a:lnTo>
                      <a:pt x="0" y="40"/>
                    </a:lnTo>
                    <a:lnTo>
                      <a:pt x="67" y="40"/>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51" name="Freeform 627"/>
              <p:cNvSpPr>
                <a:spLocks/>
              </p:cNvSpPr>
              <p:nvPr/>
            </p:nvSpPr>
            <p:spPr bwMode="auto">
              <a:xfrm>
                <a:off x="1029" y="3767"/>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52" name="Line 628"/>
              <p:cNvSpPr>
                <a:spLocks noChangeShapeType="1"/>
              </p:cNvSpPr>
              <p:nvPr/>
            </p:nvSpPr>
            <p:spPr bwMode="auto">
              <a:xfrm>
                <a:off x="1066"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53" name="Line 629"/>
              <p:cNvSpPr>
                <a:spLocks noChangeShapeType="1"/>
              </p:cNvSpPr>
              <p:nvPr/>
            </p:nvSpPr>
            <p:spPr bwMode="auto">
              <a:xfrm>
                <a:off x="1033" y="3751"/>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54" name="Freeform 630"/>
              <p:cNvSpPr>
                <a:spLocks/>
              </p:cNvSpPr>
              <p:nvPr/>
            </p:nvSpPr>
            <p:spPr bwMode="auto">
              <a:xfrm>
                <a:off x="715" y="3664"/>
                <a:ext cx="61" cy="40"/>
              </a:xfrm>
              <a:custGeom>
                <a:avLst/>
                <a:gdLst>
                  <a:gd name="T0" fmla="*/ 0 w 61"/>
                  <a:gd name="T1" fmla="*/ 0 h 40"/>
                  <a:gd name="T2" fmla="*/ 0 w 61"/>
                  <a:gd name="T3" fmla="*/ 39 h 40"/>
                  <a:gd name="T4" fmla="*/ 60 w 61"/>
                  <a:gd name="T5" fmla="*/ 39 h 40"/>
                  <a:gd name="T6" fmla="*/ 60 w 61"/>
                  <a:gd name="T7" fmla="*/ 0 h 40"/>
                  <a:gd name="T8" fmla="*/ 0 w 61"/>
                  <a:gd name="T9" fmla="*/ 0 h 40"/>
                </a:gdLst>
                <a:ahLst/>
                <a:cxnLst>
                  <a:cxn ang="0">
                    <a:pos x="T0" y="T1"/>
                  </a:cxn>
                  <a:cxn ang="0">
                    <a:pos x="T2" y="T3"/>
                  </a:cxn>
                  <a:cxn ang="0">
                    <a:pos x="T4" y="T5"/>
                  </a:cxn>
                  <a:cxn ang="0">
                    <a:pos x="T6" y="T7"/>
                  </a:cxn>
                  <a:cxn ang="0">
                    <a:pos x="T8" y="T9"/>
                  </a:cxn>
                </a:cxnLst>
                <a:rect l="0" t="0" r="r" b="b"/>
                <a:pathLst>
                  <a:path w="61" h="40">
                    <a:moveTo>
                      <a:pt x="0" y="0"/>
                    </a:moveTo>
                    <a:lnTo>
                      <a:pt x="0" y="39"/>
                    </a:lnTo>
                    <a:lnTo>
                      <a:pt x="60" y="39"/>
                    </a:lnTo>
                    <a:lnTo>
                      <a:pt x="60"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55" name="Freeform 631"/>
              <p:cNvSpPr>
                <a:spLocks/>
              </p:cNvSpPr>
              <p:nvPr/>
            </p:nvSpPr>
            <p:spPr bwMode="auto">
              <a:xfrm>
                <a:off x="708" y="3703"/>
                <a:ext cx="75" cy="17"/>
              </a:xfrm>
              <a:custGeom>
                <a:avLst/>
                <a:gdLst>
                  <a:gd name="T0" fmla="*/ 0 w 75"/>
                  <a:gd name="T1" fmla="*/ 0 h 17"/>
                  <a:gd name="T2" fmla="*/ 0 w 75"/>
                  <a:gd name="T3" fmla="*/ 16 h 17"/>
                  <a:gd name="T4" fmla="*/ 74 w 75"/>
                  <a:gd name="T5" fmla="*/ 16 h 17"/>
                  <a:gd name="T6" fmla="*/ 74 w 75"/>
                  <a:gd name="T7" fmla="*/ 0 h 17"/>
                  <a:gd name="T8" fmla="*/ 0 w 75"/>
                  <a:gd name="T9" fmla="*/ 0 h 17"/>
                </a:gdLst>
                <a:ahLst/>
                <a:cxnLst>
                  <a:cxn ang="0">
                    <a:pos x="T0" y="T1"/>
                  </a:cxn>
                  <a:cxn ang="0">
                    <a:pos x="T2" y="T3"/>
                  </a:cxn>
                  <a:cxn ang="0">
                    <a:pos x="T4" y="T5"/>
                  </a:cxn>
                  <a:cxn ang="0">
                    <a:pos x="T6" y="T7"/>
                  </a:cxn>
                  <a:cxn ang="0">
                    <a:pos x="T8" y="T9"/>
                  </a:cxn>
                </a:cxnLst>
                <a:rect l="0" t="0" r="r" b="b"/>
                <a:pathLst>
                  <a:path w="75" h="17">
                    <a:moveTo>
                      <a:pt x="0" y="0"/>
                    </a:moveTo>
                    <a:lnTo>
                      <a:pt x="0" y="16"/>
                    </a:lnTo>
                    <a:lnTo>
                      <a:pt x="74" y="16"/>
                    </a:lnTo>
                    <a:lnTo>
                      <a:pt x="74"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56" name="Line 632"/>
              <p:cNvSpPr>
                <a:spLocks noChangeShapeType="1"/>
              </p:cNvSpPr>
              <p:nvPr/>
            </p:nvSpPr>
            <p:spPr bwMode="auto">
              <a:xfrm>
                <a:off x="745"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57" name="Line 633"/>
              <p:cNvSpPr>
                <a:spLocks noChangeShapeType="1"/>
              </p:cNvSpPr>
              <p:nvPr/>
            </p:nvSpPr>
            <p:spPr bwMode="auto">
              <a:xfrm>
                <a:off x="719" y="3688"/>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58" name="Freeform 634"/>
              <p:cNvSpPr>
                <a:spLocks/>
              </p:cNvSpPr>
              <p:nvPr/>
            </p:nvSpPr>
            <p:spPr bwMode="auto">
              <a:xfrm>
                <a:off x="790" y="3664"/>
                <a:ext cx="68" cy="40"/>
              </a:xfrm>
              <a:custGeom>
                <a:avLst/>
                <a:gdLst>
                  <a:gd name="T0" fmla="*/ 0 w 68"/>
                  <a:gd name="T1" fmla="*/ 0 h 40"/>
                  <a:gd name="T2" fmla="*/ 0 w 68"/>
                  <a:gd name="T3" fmla="*/ 39 h 40"/>
                  <a:gd name="T4" fmla="*/ 67 w 68"/>
                  <a:gd name="T5" fmla="*/ 39 h 40"/>
                  <a:gd name="T6" fmla="*/ 67 w 68"/>
                  <a:gd name="T7" fmla="*/ 0 h 40"/>
                  <a:gd name="T8" fmla="*/ 0 w 68"/>
                  <a:gd name="T9" fmla="*/ 0 h 40"/>
                </a:gdLst>
                <a:ahLst/>
                <a:cxnLst>
                  <a:cxn ang="0">
                    <a:pos x="T0" y="T1"/>
                  </a:cxn>
                  <a:cxn ang="0">
                    <a:pos x="T2" y="T3"/>
                  </a:cxn>
                  <a:cxn ang="0">
                    <a:pos x="T4" y="T5"/>
                  </a:cxn>
                  <a:cxn ang="0">
                    <a:pos x="T6" y="T7"/>
                  </a:cxn>
                  <a:cxn ang="0">
                    <a:pos x="T8" y="T9"/>
                  </a:cxn>
                </a:cxnLst>
                <a:rect l="0" t="0" r="r" b="b"/>
                <a:pathLst>
                  <a:path w="68" h="40">
                    <a:moveTo>
                      <a:pt x="0" y="0"/>
                    </a:moveTo>
                    <a:lnTo>
                      <a:pt x="0" y="39"/>
                    </a:lnTo>
                    <a:lnTo>
                      <a:pt x="67" y="39"/>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59" name="Freeform 635"/>
              <p:cNvSpPr>
                <a:spLocks/>
              </p:cNvSpPr>
              <p:nvPr/>
            </p:nvSpPr>
            <p:spPr bwMode="auto">
              <a:xfrm>
                <a:off x="790"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60" name="Line 636"/>
              <p:cNvSpPr>
                <a:spLocks noChangeShapeType="1"/>
              </p:cNvSpPr>
              <p:nvPr/>
            </p:nvSpPr>
            <p:spPr bwMode="auto">
              <a:xfrm>
                <a:off x="827"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61" name="Line 637"/>
              <p:cNvSpPr>
                <a:spLocks noChangeShapeType="1"/>
              </p:cNvSpPr>
              <p:nvPr/>
            </p:nvSpPr>
            <p:spPr bwMode="auto">
              <a:xfrm>
                <a:off x="801" y="3688"/>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62" name="Freeform 638"/>
              <p:cNvSpPr>
                <a:spLocks/>
              </p:cNvSpPr>
              <p:nvPr/>
            </p:nvSpPr>
            <p:spPr bwMode="auto">
              <a:xfrm>
                <a:off x="1111" y="3664"/>
                <a:ext cx="68" cy="40"/>
              </a:xfrm>
              <a:custGeom>
                <a:avLst/>
                <a:gdLst>
                  <a:gd name="T0" fmla="*/ 0 w 68"/>
                  <a:gd name="T1" fmla="*/ 0 h 40"/>
                  <a:gd name="T2" fmla="*/ 0 w 68"/>
                  <a:gd name="T3" fmla="*/ 39 h 40"/>
                  <a:gd name="T4" fmla="*/ 67 w 68"/>
                  <a:gd name="T5" fmla="*/ 39 h 40"/>
                  <a:gd name="T6" fmla="*/ 67 w 68"/>
                  <a:gd name="T7" fmla="*/ 0 h 40"/>
                  <a:gd name="T8" fmla="*/ 0 w 68"/>
                  <a:gd name="T9" fmla="*/ 0 h 40"/>
                </a:gdLst>
                <a:ahLst/>
                <a:cxnLst>
                  <a:cxn ang="0">
                    <a:pos x="T0" y="T1"/>
                  </a:cxn>
                  <a:cxn ang="0">
                    <a:pos x="T2" y="T3"/>
                  </a:cxn>
                  <a:cxn ang="0">
                    <a:pos x="T4" y="T5"/>
                  </a:cxn>
                  <a:cxn ang="0">
                    <a:pos x="T6" y="T7"/>
                  </a:cxn>
                  <a:cxn ang="0">
                    <a:pos x="T8" y="T9"/>
                  </a:cxn>
                </a:cxnLst>
                <a:rect l="0" t="0" r="r" b="b"/>
                <a:pathLst>
                  <a:path w="68" h="40">
                    <a:moveTo>
                      <a:pt x="0" y="0"/>
                    </a:moveTo>
                    <a:lnTo>
                      <a:pt x="0" y="39"/>
                    </a:lnTo>
                    <a:lnTo>
                      <a:pt x="67" y="39"/>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63" name="Freeform 639"/>
              <p:cNvSpPr>
                <a:spLocks/>
              </p:cNvSpPr>
              <p:nvPr/>
            </p:nvSpPr>
            <p:spPr bwMode="auto">
              <a:xfrm>
                <a:off x="1103"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64" name="Line 640"/>
              <p:cNvSpPr>
                <a:spLocks noChangeShapeType="1"/>
              </p:cNvSpPr>
              <p:nvPr/>
            </p:nvSpPr>
            <p:spPr bwMode="auto">
              <a:xfrm>
                <a:off x="1141"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65" name="Line 641"/>
              <p:cNvSpPr>
                <a:spLocks noChangeShapeType="1"/>
              </p:cNvSpPr>
              <p:nvPr/>
            </p:nvSpPr>
            <p:spPr bwMode="auto">
              <a:xfrm>
                <a:off x="1115" y="3688"/>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66" name="Freeform 642"/>
              <p:cNvSpPr>
                <a:spLocks/>
              </p:cNvSpPr>
              <p:nvPr/>
            </p:nvSpPr>
            <p:spPr bwMode="auto">
              <a:xfrm>
                <a:off x="633" y="3664"/>
                <a:ext cx="68" cy="40"/>
              </a:xfrm>
              <a:custGeom>
                <a:avLst/>
                <a:gdLst>
                  <a:gd name="T0" fmla="*/ 0 w 68"/>
                  <a:gd name="T1" fmla="*/ 0 h 40"/>
                  <a:gd name="T2" fmla="*/ 0 w 68"/>
                  <a:gd name="T3" fmla="*/ 39 h 40"/>
                  <a:gd name="T4" fmla="*/ 67 w 68"/>
                  <a:gd name="T5" fmla="*/ 39 h 40"/>
                  <a:gd name="T6" fmla="*/ 67 w 68"/>
                  <a:gd name="T7" fmla="*/ 0 h 40"/>
                  <a:gd name="T8" fmla="*/ 0 w 68"/>
                  <a:gd name="T9" fmla="*/ 0 h 40"/>
                </a:gdLst>
                <a:ahLst/>
                <a:cxnLst>
                  <a:cxn ang="0">
                    <a:pos x="T0" y="T1"/>
                  </a:cxn>
                  <a:cxn ang="0">
                    <a:pos x="T2" y="T3"/>
                  </a:cxn>
                  <a:cxn ang="0">
                    <a:pos x="T4" y="T5"/>
                  </a:cxn>
                  <a:cxn ang="0">
                    <a:pos x="T6" y="T7"/>
                  </a:cxn>
                  <a:cxn ang="0">
                    <a:pos x="T8" y="T9"/>
                  </a:cxn>
                </a:cxnLst>
                <a:rect l="0" t="0" r="r" b="b"/>
                <a:pathLst>
                  <a:path w="68" h="40">
                    <a:moveTo>
                      <a:pt x="0" y="0"/>
                    </a:moveTo>
                    <a:lnTo>
                      <a:pt x="0" y="39"/>
                    </a:lnTo>
                    <a:lnTo>
                      <a:pt x="67" y="39"/>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67" name="Freeform 643"/>
              <p:cNvSpPr>
                <a:spLocks/>
              </p:cNvSpPr>
              <p:nvPr/>
            </p:nvSpPr>
            <p:spPr bwMode="auto">
              <a:xfrm>
                <a:off x="633" y="3703"/>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68" name="Line 644"/>
              <p:cNvSpPr>
                <a:spLocks noChangeShapeType="1"/>
              </p:cNvSpPr>
              <p:nvPr/>
            </p:nvSpPr>
            <p:spPr bwMode="auto">
              <a:xfrm>
                <a:off x="670"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69" name="Line 645"/>
              <p:cNvSpPr>
                <a:spLocks noChangeShapeType="1"/>
              </p:cNvSpPr>
              <p:nvPr/>
            </p:nvSpPr>
            <p:spPr bwMode="auto">
              <a:xfrm>
                <a:off x="637" y="3688"/>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70" name="Freeform 646"/>
              <p:cNvSpPr>
                <a:spLocks/>
              </p:cNvSpPr>
              <p:nvPr/>
            </p:nvSpPr>
            <p:spPr bwMode="auto">
              <a:xfrm>
                <a:off x="955" y="3664"/>
                <a:ext cx="60" cy="40"/>
              </a:xfrm>
              <a:custGeom>
                <a:avLst/>
                <a:gdLst>
                  <a:gd name="T0" fmla="*/ 0 w 60"/>
                  <a:gd name="T1" fmla="*/ 0 h 40"/>
                  <a:gd name="T2" fmla="*/ 0 w 60"/>
                  <a:gd name="T3" fmla="*/ 39 h 40"/>
                  <a:gd name="T4" fmla="*/ 59 w 60"/>
                  <a:gd name="T5" fmla="*/ 39 h 40"/>
                  <a:gd name="T6" fmla="*/ 59 w 60"/>
                  <a:gd name="T7" fmla="*/ 0 h 40"/>
                  <a:gd name="T8" fmla="*/ 0 w 60"/>
                  <a:gd name="T9" fmla="*/ 0 h 40"/>
                </a:gdLst>
                <a:ahLst/>
                <a:cxnLst>
                  <a:cxn ang="0">
                    <a:pos x="T0" y="T1"/>
                  </a:cxn>
                  <a:cxn ang="0">
                    <a:pos x="T2" y="T3"/>
                  </a:cxn>
                  <a:cxn ang="0">
                    <a:pos x="T4" y="T5"/>
                  </a:cxn>
                  <a:cxn ang="0">
                    <a:pos x="T6" y="T7"/>
                  </a:cxn>
                  <a:cxn ang="0">
                    <a:pos x="T8" y="T9"/>
                  </a:cxn>
                </a:cxnLst>
                <a:rect l="0" t="0" r="r" b="b"/>
                <a:pathLst>
                  <a:path w="60" h="40">
                    <a:moveTo>
                      <a:pt x="0" y="0"/>
                    </a:moveTo>
                    <a:lnTo>
                      <a:pt x="0" y="39"/>
                    </a:lnTo>
                    <a:lnTo>
                      <a:pt x="59" y="39"/>
                    </a:lnTo>
                    <a:lnTo>
                      <a:pt x="59"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71" name="Freeform 647"/>
              <p:cNvSpPr>
                <a:spLocks/>
              </p:cNvSpPr>
              <p:nvPr/>
            </p:nvSpPr>
            <p:spPr bwMode="auto">
              <a:xfrm>
                <a:off x="947"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72" name="Line 648"/>
              <p:cNvSpPr>
                <a:spLocks noChangeShapeType="1"/>
              </p:cNvSpPr>
              <p:nvPr/>
            </p:nvSpPr>
            <p:spPr bwMode="auto">
              <a:xfrm>
                <a:off x="985"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73" name="Line 649"/>
              <p:cNvSpPr>
                <a:spLocks noChangeShapeType="1"/>
              </p:cNvSpPr>
              <p:nvPr/>
            </p:nvSpPr>
            <p:spPr bwMode="auto">
              <a:xfrm>
                <a:off x="959" y="3688"/>
                <a:ext cx="5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74" name="Freeform 650"/>
              <p:cNvSpPr>
                <a:spLocks/>
              </p:cNvSpPr>
              <p:nvPr/>
            </p:nvSpPr>
            <p:spPr bwMode="auto">
              <a:xfrm>
                <a:off x="1029" y="3664"/>
                <a:ext cx="68" cy="40"/>
              </a:xfrm>
              <a:custGeom>
                <a:avLst/>
                <a:gdLst>
                  <a:gd name="T0" fmla="*/ 0 w 68"/>
                  <a:gd name="T1" fmla="*/ 0 h 40"/>
                  <a:gd name="T2" fmla="*/ 0 w 68"/>
                  <a:gd name="T3" fmla="*/ 39 h 40"/>
                  <a:gd name="T4" fmla="*/ 67 w 68"/>
                  <a:gd name="T5" fmla="*/ 39 h 40"/>
                  <a:gd name="T6" fmla="*/ 67 w 68"/>
                  <a:gd name="T7" fmla="*/ 0 h 40"/>
                  <a:gd name="T8" fmla="*/ 0 w 68"/>
                  <a:gd name="T9" fmla="*/ 0 h 40"/>
                </a:gdLst>
                <a:ahLst/>
                <a:cxnLst>
                  <a:cxn ang="0">
                    <a:pos x="T0" y="T1"/>
                  </a:cxn>
                  <a:cxn ang="0">
                    <a:pos x="T2" y="T3"/>
                  </a:cxn>
                  <a:cxn ang="0">
                    <a:pos x="T4" y="T5"/>
                  </a:cxn>
                  <a:cxn ang="0">
                    <a:pos x="T6" y="T7"/>
                  </a:cxn>
                  <a:cxn ang="0">
                    <a:pos x="T8" y="T9"/>
                  </a:cxn>
                </a:cxnLst>
                <a:rect l="0" t="0" r="r" b="b"/>
                <a:pathLst>
                  <a:path w="68" h="40">
                    <a:moveTo>
                      <a:pt x="0" y="0"/>
                    </a:moveTo>
                    <a:lnTo>
                      <a:pt x="0" y="39"/>
                    </a:lnTo>
                    <a:lnTo>
                      <a:pt x="67" y="39"/>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75" name="Freeform 651"/>
              <p:cNvSpPr>
                <a:spLocks/>
              </p:cNvSpPr>
              <p:nvPr/>
            </p:nvSpPr>
            <p:spPr bwMode="auto">
              <a:xfrm>
                <a:off x="1029" y="3703"/>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76" name="Line 652"/>
              <p:cNvSpPr>
                <a:spLocks noChangeShapeType="1"/>
              </p:cNvSpPr>
              <p:nvPr/>
            </p:nvSpPr>
            <p:spPr bwMode="auto">
              <a:xfrm>
                <a:off x="1066"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77" name="Line 653"/>
              <p:cNvSpPr>
                <a:spLocks noChangeShapeType="1"/>
              </p:cNvSpPr>
              <p:nvPr/>
            </p:nvSpPr>
            <p:spPr bwMode="auto">
              <a:xfrm>
                <a:off x="1040" y="3688"/>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78" name="Freeform 654"/>
              <p:cNvSpPr>
                <a:spLocks/>
              </p:cNvSpPr>
              <p:nvPr/>
            </p:nvSpPr>
            <p:spPr bwMode="auto">
              <a:xfrm>
                <a:off x="872" y="3727"/>
                <a:ext cx="69" cy="57"/>
              </a:xfrm>
              <a:custGeom>
                <a:avLst/>
                <a:gdLst>
                  <a:gd name="T0" fmla="*/ 0 w 69"/>
                  <a:gd name="T1" fmla="*/ 0 h 57"/>
                  <a:gd name="T2" fmla="*/ 0 w 69"/>
                  <a:gd name="T3" fmla="*/ 56 h 57"/>
                  <a:gd name="T4" fmla="*/ 68 w 69"/>
                  <a:gd name="T5" fmla="*/ 56 h 57"/>
                  <a:gd name="T6" fmla="*/ 68 w 69"/>
                  <a:gd name="T7" fmla="*/ 0 h 57"/>
                  <a:gd name="T8" fmla="*/ 0 w 69"/>
                  <a:gd name="T9" fmla="*/ 0 h 57"/>
                </a:gdLst>
                <a:ahLst/>
                <a:cxnLst>
                  <a:cxn ang="0">
                    <a:pos x="T0" y="T1"/>
                  </a:cxn>
                  <a:cxn ang="0">
                    <a:pos x="T2" y="T3"/>
                  </a:cxn>
                  <a:cxn ang="0">
                    <a:pos x="T4" y="T5"/>
                  </a:cxn>
                  <a:cxn ang="0">
                    <a:pos x="T6" y="T7"/>
                  </a:cxn>
                  <a:cxn ang="0">
                    <a:pos x="T8" y="T9"/>
                  </a:cxn>
                </a:cxnLst>
                <a:rect l="0" t="0" r="r" b="b"/>
                <a:pathLst>
                  <a:path w="69" h="57">
                    <a:moveTo>
                      <a:pt x="0" y="0"/>
                    </a:moveTo>
                    <a:lnTo>
                      <a:pt x="0" y="56"/>
                    </a:lnTo>
                    <a:lnTo>
                      <a:pt x="68" y="56"/>
                    </a:lnTo>
                    <a:lnTo>
                      <a:pt x="6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79" name="Freeform 655"/>
              <p:cNvSpPr>
                <a:spLocks/>
              </p:cNvSpPr>
              <p:nvPr/>
            </p:nvSpPr>
            <p:spPr bwMode="auto">
              <a:xfrm>
                <a:off x="880" y="3735"/>
                <a:ext cx="53" cy="49"/>
              </a:xfrm>
              <a:custGeom>
                <a:avLst/>
                <a:gdLst>
                  <a:gd name="T0" fmla="*/ 0 w 53"/>
                  <a:gd name="T1" fmla="*/ 0 h 49"/>
                  <a:gd name="T2" fmla="*/ 0 w 53"/>
                  <a:gd name="T3" fmla="*/ 48 h 49"/>
                  <a:gd name="T4" fmla="*/ 52 w 53"/>
                  <a:gd name="T5" fmla="*/ 48 h 49"/>
                  <a:gd name="T6" fmla="*/ 52 w 53"/>
                  <a:gd name="T7" fmla="*/ 0 h 49"/>
                  <a:gd name="T8" fmla="*/ 0 w 53"/>
                  <a:gd name="T9" fmla="*/ 0 h 49"/>
                </a:gdLst>
                <a:ahLst/>
                <a:cxnLst>
                  <a:cxn ang="0">
                    <a:pos x="T0" y="T1"/>
                  </a:cxn>
                  <a:cxn ang="0">
                    <a:pos x="T2" y="T3"/>
                  </a:cxn>
                  <a:cxn ang="0">
                    <a:pos x="T4" y="T5"/>
                  </a:cxn>
                  <a:cxn ang="0">
                    <a:pos x="T6" y="T7"/>
                  </a:cxn>
                  <a:cxn ang="0">
                    <a:pos x="T8" y="T9"/>
                  </a:cxn>
                </a:cxnLst>
                <a:rect l="0" t="0" r="r" b="b"/>
                <a:pathLst>
                  <a:path w="53" h="49">
                    <a:moveTo>
                      <a:pt x="0" y="0"/>
                    </a:moveTo>
                    <a:lnTo>
                      <a:pt x="0" y="48"/>
                    </a:lnTo>
                    <a:lnTo>
                      <a:pt x="52" y="48"/>
                    </a:lnTo>
                    <a:lnTo>
                      <a:pt x="5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80" name="Oval 656"/>
              <p:cNvSpPr>
                <a:spLocks noChangeArrowheads="1"/>
              </p:cNvSpPr>
              <p:nvPr/>
            </p:nvSpPr>
            <p:spPr bwMode="auto">
              <a:xfrm>
                <a:off x="921" y="3755"/>
                <a:ext cx="8" cy="8"/>
              </a:xfrm>
              <a:prstGeom prst="ellipse">
                <a:avLst/>
              </a:prstGeom>
              <a:solidFill>
                <a:srgbClr val="00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9681" name="Line 657"/>
            <p:cNvSpPr>
              <a:spLocks noChangeShapeType="1"/>
            </p:cNvSpPr>
            <p:nvPr/>
          </p:nvSpPr>
          <p:spPr bwMode="auto">
            <a:xfrm flipH="1">
              <a:off x="1793724" y="5768303"/>
              <a:ext cx="558819" cy="35290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82" name="Line 658"/>
            <p:cNvSpPr>
              <a:spLocks noChangeShapeType="1"/>
            </p:cNvSpPr>
            <p:nvPr/>
          </p:nvSpPr>
          <p:spPr bwMode="auto">
            <a:xfrm>
              <a:off x="2352543" y="5768303"/>
              <a:ext cx="523215" cy="3425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83" name="Line 659"/>
            <p:cNvSpPr>
              <a:spLocks noChangeShapeType="1"/>
            </p:cNvSpPr>
            <p:nvPr/>
          </p:nvSpPr>
          <p:spPr bwMode="auto">
            <a:xfrm>
              <a:off x="2352543" y="4002304"/>
              <a:ext cx="523215" cy="2491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84" name="Line 660"/>
            <p:cNvSpPr>
              <a:spLocks noChangeShapeType="1"/>
            </p:cNvSpPr>
            <p:nvPr/>
          </p:nvSpPr>
          <p:spPr bwMode="auto">
            <a:xfrm flipV="1">
              <a:off x="2352543" y="5087704"/>
              <a:ext cx="1082034" cy="68059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85" name="Line 661"/>
            <p:cNvSpPr>
              <a:spLocks noChangeShapeType="1"/>
            </p:cNvSpPr>
            <p:nvPr/>
          </p:nvSpPr>
          <p:spPr bwMode="auto">
            <a:xfrm flipH="1">
              <a:off x="1073916" y="4467899"/>
              <a:ext cx="1278627" cy="3395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86" name="Line 662"/>
            <p:cNvSpPr>
              <a:spLocks noChangeShapeType="1"/>
            </p:cNvSpPr>
            <p:nvPr/>
          </p:nvSpPr>
          <p:spPr bwMode="auto">
            <a:xfrm flipV="1">
              <a:off x="1052245" y="4457520"/>
              <a:ext cx="18576" cy="38255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87" name="Line 663"/>
            <p:cNvSpPr>
              <a:spLocks noChangeShapeType="1"/>
            </p:cNvSpPr>
            <p:nvPr/>
          </p:nvSpPr>
          <p:spPr bwMode="auto">
            <a:xfrm flipH="1">
              <a:off x="1434594" y="4727387"/>
              <a:ext cx="3096" cy="36031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88" name="Line 664"/>
            <p:cNvSpPr>
              <a:spLocks noChangeShapeType="1"/>
            </p:cNvSpPr>
            <p:nvPr/>
          </p:nvSpPr>
          <p:spPr bwMode="auto">
            <a:xfrm>
              <a:off x="3416001" y="5098084"/>
              <a:ext cx="297211" cy="8155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89" name="Line 665"/>
            <p:cNvSpPr>
              <a:spLocks noChangeShapeType="1"/>
            </p:cNvSpPr>
            <p:nvPr/>
          </p:nvSpPr>
          <p:spPr bwMode="auto">
            <a:xfrm>
              <a:off x="3450056" y="5117360"/>
              <a:ext cx="0" cy="3425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90" name="Line 666"/>
            <p:cNvSpPr>
              <a:spLocks noChangeShapeType="1"/>
            </p:cNvSpPr>
            <p:nvPr/>
          </p:nvSpPr>
          <p:spPr bwMode="auto">
            <a:xfrm flipH="1">
              <a:off x="846364" y="4819320"/>
              <a:ext cx="227552" cy="25503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91" name="Freeform 667"/>
            <p:cNvSpPr>
              <a:spLocks/>
            </p:cNvSpPr>
            <p:nvPr/>
          </p:nvSpPr>
          <p:spPr bwMode="auto">
            <a:xfrm>
              <a:off x="2041400" y="3493708"/>
              <a:ext cx="280183" cy="478940"/>
            </a:xfrm>
            <a:custGeom>
              <a:avLst/>
              <a:gdLst>
                <a:gd name="T0" fmla="*/ 89 w 120"/>
                <a:gd name="T1" fmla="*/ 0 h 191"/>
                <a:gd name="T2" fmla="*/ 89 w 120"/>
                <a:gd name="T3" fmla="*/ 127 h 191"/>
                <a:gd name="T4" fmla="*/ 119 w 120"/>
                <a:gd name="T5" fmla="*/ 127 h 191"/>
                <a:gd name="T6" fmla="*/ 60 w 120"/>
                <a:gd name="T7" fmla="*/ 190 h 191"/>
                <a:gd name="T8" fmla="*/ 0 w 120"/>
                <a:gd name="T9" fmla="*/ 127 h 191"/>
                <a:gd name="T10" fmla="*/ 30 w 120"/>
                <a:gd name="T11" fmla="*/ 127 h 191"/>
                <a:gd name="T12" fmla="*/ 30 w 120"/>
                <a:gd name="T13" fmla="*/ 0 h 191"/>
                <a:gd name="T14" fmla="*/ 60 w 120"/>
                <a:gd name="T15" fmla="*/ 24 h 191"/>
                <a:gd name="T16" fmla="*/ 89 w 120"/>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91">
                  <a:moveTo>
                    <a:pt x="89" y="0"/>
                  </a:moveTo>
                  <a:lnTo>
                    <a:pt x="89" y="127"/>
                  </a:lnTo>
                  <a:lnTo>
                    <a:pt x="119" y="127"/>
                  </a:lnTo>
                  <a:lnTo>
                    <a:pt x="60" y="190"/>
                  </a:lnTo>
                  <a:lnTo>
                    <a:pt x="0" y="127"/>
                  </a:lnTo>
                  <a:lnTo>
                    <a:pt x="30" y="127"/>
                  </a:lnTo>
                  <a:lnTo>
                    <a:pt x="30" y="0"/>
                  </a:lnTo>
                  <a:lnTo>
                    <a:pt x="60" y="24"/>
                  </a:lnTo>
                  <a:lnTo>
                    <a:pt x="89" y="0"/>
                  </a:lnTo>
                </a:path>
              </a:pathLst>
            </a:custGeom>
            <a:solidFill>
              <a:srgbClr val="FFFF4D"/>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92" name="Oval 668"/>
            <p:cNvSpPr>
              <a:spLocks noChangeArrowheads="1"/>
            </p:cNvSpPr>
            <p:nvPr/>
          </p:nvSpPr>
          <p:spPr bwMode="auto">
            <a:xfrm>
              <a:off x="7914414" y="4128341"/>
              <a:ext cx="1548" cy="1483"/>
            </a:xfrm>
            <a:prstGeom prst="ellipse">
              <a:avLst/>
            </a:prstGeom>
            <a:solidFill>
              <a:srgbClr val="FFFF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69693" name="Group 669"/>
            <p:cNvGrpSpPr>
              <a:grpSpLocks/>
            </p:cNvGrpSpPr>
            <p:nvPr/>
          </p:nvGrpSpPr>
          <p:grpSpPr bwMode="auto">
            <a:xfrm>
              <a:off x="7830823" y="4896424"/>
              <a:ext cx="843646" cy="962329"/>
              <a:chOff x="4674" y="3122"/>
              <a:chExt cx="442" cy="565"/>
            </a:xfrm>
          </p:grpSpPr>
          <p:grpSp>
            <p:nvGrpSpPr>
              <p:cNvPr id="769694" name="Group 670"/>
              <p:cNvGrpSpPr>
                <a:grpSpLocks/>
              </p:cNvGrpSpPr>
              <p:nvPr/>
            </p:nvGrpSpPr>
            <p:grpSpPr bwMode="auto">
              <a:xfrm>
                <a:off x="4779" y="3153"/>
                <a:ext cx="128" cy="256"/>
                <a:chOff x="4779" y="3153"/>
                <a:chExt cx="128" cy="256"/>
              </a:xfrm>
            </p:grpSpPr>
            <p:grpSp>
              <p:nvGrpSpPr>
                <p:cNvPr id="769695" name="Group 671"/>
                <p:cNvGrpSpPr>
                  <a:grpSpLocks/>
                </p:cNvGrpSpPr>
                <p:nvPr/>
              </p:nvGrpSpPr>
              <p:grpSpPr bwMode="auto">
                <a:xfrm>
                  <a:off x="4779" y="3153"/>
                  <a:ext cx="128" cy="256"/>
                  <a:chOff x="4779" y="3153"/>
                  <a:chExt cx="128" cy="256"/>
                </a:xfrm>
              </p:grpSpPr>
              <p:sp>
                <p:nvSpPr>
                  <p:cNvPr id="769696" name="Freeform 672"/>
                  <p:cNvSpPr>
                    <a:spLocks/>
                  </p:cNvSpPr>
                  <p:nvPr/>
                </p:nvSpPr>
                <p:spPr bwMode="auto">
                  <a:xfrm>
                    <a:off x="4779" y="3209"/>
                    <a:ext cx="128" cy="33"/>
                  </a:xfrm>
                  <a:custGeom>
                    <a:avLst/>
                    <a:gdLst>
                      <a:gd name="T0" fmla="*/ 92 w 128"/>
                      <a:gd name="T1" fmla="*/ 32 h 33"/>
                      <a:gd name="T2" fmla="*/ 127 w 128"/>
                      <a:gd name="T3" fmla="*/ 13 h 33"/>
                      <a:gd name="T4" fmla="*/ 35 w 128"/>
                      <a:gd name="T5" fmla="*/ 0 h 33"/>
                      <a:gd name="T6" fmla="*/ 0 w 128"/>
                      <a:gd name="T7" fmla="*/ 19 h 33"/>
                      <a:gd name="T8" fmla="*/ 92 w 128"/>
                      <a:gd name="T9" fmla="*/ 32 h 33"/>
                    </a:gdLst>
                    <a:ahLst/>
                    <a:cxnLst>
                      <a:cxn ang="0">
                        <a:pos x="T0" y="T1"/>
                      </a:cxn>
                      <a:cxn ang="0">
                        <a:pos x="T2" y="T3"/>
                      </a:cxn>
                      <a:cxn ang="0">
                        <a:pos x="T4" y="T5"/>
                      </a:cxn>
                      <a:cxn ang="0">
                        <a:pos x="T6" y="T7"/>
                      </a:cxn>
                      <a:cxn ang="0">
                        <a:pos x="T8" y="T9"/>
                      </a:cxn>
                    </a:cxnLst>
                    <a:rect l="0" t="0" r="r" b="b"/>
                    <a:pathLst>
                      <a:path w="128" h="33">
                        <a:moveTo>
                          <a:pt x="92" y="32"/>
                        </a:moveTo>
                        <a:lnTo>
                          <a:pt x="127" y="13"/>
                        </a:lnTo>
                        <a:lnTo>
                          <a:pt x="35" y="0"/>
                        </a:lnTo>
                        <a:lnTo>
                          <a:pt x="0" y="19"/>
                        </a:lnTo>
                        <a:lnTo>
                          <a:pt x="92" y="32"/>
                        </a:lnTo>
                      </a:path>
                    </a:pathLst>
                  </a:custGeom>
                  <a:solidFill>
                    <a:srgbClr val="5FB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97" name="Freeform 673"/>
                  <p:cNvSpPr>
                    <a:spLocks/>
                  </p:cNvSpPr>
                  <p:nvPr/>
                </p:nvSpPr>
                <p:spPr bwMode="auto">
                  <a:xfrm>
                    <a:off x="4779" y="3153"/>
                    <a:ext cx="113" cy="17"/>
                  </a:xfrm>
                  <a:custGeom>
                    <a:avLst/>
                    <a:gdLst>
                      <a:gd name="T0" fmla="*/ 0 w 113"/>
                      <a:gd name="T1" fmla="*/ 11 h 17"/>
                      <a:gd name="T2" fmla="*/ 91 w 113"/>
                      <a:gd name="T3" fmla="*/ 16 h 17"/>
                      <a:gd name="T4" fmla="*/ 112 w 113"/>
                      <a:gd name="T5" fmla="*/ 11 h 17"/>
                      <a:gd name="T6" fmla="*/ 28 w 113"/>
                      <a:gd name="T7" fmla="*/ 0 h 17"/>
                      <a:gd name="T8" fmla="*/ 0 w 113"/>
                      <a:gd name="T9" fmla="*/ 11 h 17"/>
                    </a:gdLst>
                    <a:ahLst/>
                    <a:cxnLst>
                      <a:cxn ang="0">
                        <a:pos x="T0" y="T1"/>
                      </a:cxn>
                      <a:cxn ang="0">
                        <a:pos x="T2" y="T3"/>
                      </a:cxn>
                      <a:cxn ang="0">
                        <a:pos x="T4" y="T5"/>
                      </a:cxn>
                      <a:cxn ang="0">
                        <a:pos x="T6" y="T7"/>
                      </a:cxn>
                      <a:cxn ang="0">
                        <a:pos x="T8" y="T9"/>
                      </a:cxn>
                    </a:cxnLst>
                    <a:rect l="0" t="0" r="r" b="b"/>
                    <a:pathLst>
                      <a:path w="113" h="17">
                        <a:moveTo>
                          <a:pt x="0" y="11"/>
                        </a:moveTo>
                        <a:lnTo>
                          <a:pt x="91" y="16"/>
                        </a:lnTo>
                        <a:lnTo>
                          <a:pt x="112" y="11"/>
                        </a:lnTo>
                        <a:lnTo>
                          <a:pt x="28" y="0"/>
                        </a:lnTo>
                        <a:lnTo>
                          <a:pt x="0" y="11"/>
                        </a:lnTo>
                      </a:path>
                    </a:pathLst>
                  </a:custGeom>
                  <a:solidFill>
                    <a:srgbClr val="5FB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98" name="Freeform 674"/>
                  <p:cNvSpPr>
                    <a:spLocks/>
                  </p:cNvSpPr>
                  <p:nvPr/>
                </p:nvSpPr>
                <p:spPr bwMode="auto">
                  <a:xfrm>
                    <a:off x="4876" y="3169"/>
                    <a:ext cx="17" cy="65"/>
                  </a:xfrm>
                  <a:custGeom>
                    <a:avLst/>
                    <a:gdLst>
                      <a:gd name="T0" fmla="*/ 0 w 17"/>
                      <a:gd name="T1" fmla="*/ 7 h 65"/>
                      <a:gd name="T2" fmla="*/ 16 w 17"/>
                      <a:gd name="T3" fmla="*/ 0 h 65"/>
                      <a:gd name="T4" fmla="*/ 16 w 17"/>
                      <a:gd name="T5" fmla="*/ 57 h 65"/>
                      <a:gd name="T6" fmla="*/ 0 w 17"/>
                      <a:gd name="T7" fmla="*/ 64 h 65"/>
                      <a:gd name="T8" fmla="*/ 0 w 17"/>
                      <a:gd name="T9" fmla="*/ 7 h 65"/>
                    </a:gdLst>
                    <a:ahLst/>
                    <a:cxnLst>
                      <a:cxn ang="0">
                        <a:pos x="T0" y="T1"/>
                      </a:cxn>
                      <a:cxn ang="0">
                        <a:pos x="T2" y="T3"/>
                      </a:cxn>
                      <a:cxn ang="0">
                        <a:pos x="T4" y="T5"/>
                      </a:cxn>
                      <a:cxn ang="0">
                        <a:pos x="T6" y="T7"/>
                      </a:cxn>
                      <a:cxn ang="0">
                        <a:pos x="T8" y="T9"/>
                      </a:cxn>
                    </a:cxnLst>
                    <a:rect l="0" t="0" r="r" b="b"/>
                    <a:pathLst>
                      <a:path w="17" h="65">
                        <a:moveTo>
                          <a:pt x="0" y="7"/>
                        </a:moveTo>
                        <a:lnTo>
                          <a:pt x="16" y="0"/>
                        </a:lnTo>
                        <a:lnTo>
                          <a:pt x="16" y="57"/>
                        </a:lnTo>
                        <a:lnTo>
                          <a:pt x="0" y="64"/>
                        </a:lnTo>
                        <a:lnTo>
                          <a:pt x="0" y="7"/>
                        </a:lnTo>
                      </a:path>
                    </a:pathLst>
                  </a:custGeom>
                  <a:solidFill>
                    <a:srgbClr val="0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699" name="Freeform 675"/>
                  <p:cNvSpPr>
                    <a:spLocks/>
                  </p:cNvSpPr>
                  <p:nvPr/>
                </p:nvSpPr>
                <p:spPr bwMode="auto">
                  <a:xfrm>
                    <a:off x="4779" y="3169"/>
                    <a:ext cx="91" cy="65"/>
                  </a:xfrm>
                  <a:custGeom>
                    <a:avLst/>
                    <a:gdLst>
                      <a:gd name="T0" fmla="*/ 0 w 91"/>
                      <a:gd name="T1" fmla="*/ 0 h 65"/>
                      <a:gd name="T2" fmla="*/ 90 w 91"/>
                      <a:gd name="T3" fmla="*/ 7 h 65"/>
                      <a:gd name="T4" fmla="*/ 90 w 91"/>
                      <a:gd name="T5" fmla="*/ 64 h 65"/>
                      <a:gd name="T6" fmla="*/ 0 w 91"/>
                      <a:gd name="T7" fmla="*/ 50 h 65"/>
                      <a:gd name="T8" fmla="*/ 0 w 91"/>
                      <a:gd name="T9" fmla="*/ 0 h 65"/>
                    </a:gdLst>
                    <a:ahLst/>
                    <a:cxnLst>
                      <a:cxn ang="0">
                        <a:pos x="T0" y="T1"/>
                      </a:cxn>
                      <a:cxn ang="0">
                        <a:pos x="T2" y="T3"/>
                      </a:cxn>
                      <a:cxn ang="0">
                        <a:pos x="T4" y="T5"/>
                      </a:cxn>
                      <a:cxn ang="0">
                        <a:pos x="T6" y="T7"/>
                      </a:cxn>
                      <a:cxn ang="0">
                        <a:pos x="T8" y="T9"/>
                      </a:cxn>
                    </a:cxnLst>
                    <a:rect l="0" t="0" r="r" b="b"/>
                    <a:pathLst>
                      <a:path w="91" h="65">
                        <a:moveTo>
                          <a:pt x="0" y="0"/>
                        </a:moveTo>
                        <a:lnTo>
                          <a:pt x="90" y="7"/>
                        </a:lnTo>
                        <a:lnTo>
                          <a:pt x="90" y="64"/>
                        </a:lnTo>
                        <a:lnTo>
                          <a:pt x="0" y="50"/>
                        </a:lnTo>
                        <a:lnTo>
                          <a:pt x="0" y="0"/>
                        </a:lnTo>
                      </a:path>
                    </a:pathLst>
                  </a:custGeom>
                  <a:solidFill>
                    <a:srgbClr val="7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00" name="Freeform 676"/>
                  <p:cNvSpPr>
                    <a:spLocks/>
                  </p:cNvSpPr>
                  <p:nvPr/>
                </p:nvSpPr>
                <p:spPr bwMode="auto">
                  <a:xfrm>
                    <a:off x="4876" y="3225"/>
                    <a:ext cx="31" cy="184"/>
                  </a:xfrm>
                  <a:custGeom>
                    <a:avLst/>
                    <a:gdLst>
                      <a:gd name="T0" fmla="*/ 30 w 31"/>
                      <a:gd name="T1" fmla="*/ 0 h 184"/>
                      <a:gd name="T2" fmla="*/ 0 w 31"/>
                      <a:gd name="T3" fmla="*/ 23 h 184"/>
                      <a:gd name="T4" fmla="*/ 0 w 31"/>
                      <a:gd name="T5" fmla="*/ 183 h 184"/>
                      <a:gd name="T6" fmla="*/ 30 w 31"/>
                      <a:gd name="T7" fmla="*/ 160 h 184"/>
                      <a:gd name="T8" fmla="*/ 30 w 31"/>
                      <a:gd name="T9" fmla="*/ 0 h 184"/>
                    </a:gdLst>
                    <a:ahLst/>
                    <a:cxnLst>
                      <a:cxn ang="0">
                        <a:pos x="T0" y="T1"/>
                      </a:cxn>
                      <a:cxn ang="0">
                        <a:pos x="T2" y="T3"/>
                      </a:cxn>
                      <a:cxn ang="0">
                        <a:pos x="T4" y="T5"/>
                      </a:cxn>
                      <a:cxn ang="0">
                        <a:pos x="T6" y="T7"/>
                      </a:cxn>
                      <a:cxn ang="0">
                        <a:pos x="T8" y="T9"/>
                      </a:cxn>
                    </a:cxnLst>
                    <a:rect l="0" t="0" r="r" b="b"/>
                    <a:pathLst>
                      <a:path w="31" h="184">
                        <a:moveTo>
                          <a:pt x="30" y="0"/>
                        </a:moveTo>
                        <a:lnTo>
                          <a:pt x="0" y="23"/>
                        </a:lnTo>
                        <a:lnTo>
                          <a:pt x="0" y="183"/>
                        </a:lnTo>
                        <a:lnTo>
                          <a:pt x="30" y="160"/>
                        </a:lnTo>
                        <a:lnTo>
                          <a:pt x="30" y="0"/>
                        </a:lnTo>
                      </a:path>
                    </a:pathLst>
                  </a:custGeom>
                  <a:solidFill>
                    <a:srgbClr val="0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01" name="Freeform 677"/>
                  <p:cNvSpPr>
                    <a:spLocks/>
                  </p:cNvSpPr>
                  <p:nvPr/>
                </p:nvSpPr>
                <p:spPr bwMode="auto">
                  <a:xfrm>
                    <a:off x="4779" y="3233"/>
                    <a:ext cx="91" cy="176"/>
                  </a:xfrm>
                  <a:custGeom>
                    <a:avLst/>
                    <a:gdLst>
                      <a:gd name="T0" fmla="*/ 0 w 91"/>
                      <a:gd name="T1" fmla="*/ 0 h 176"/>
                      <a:gd name="T2" fmla="*/ 90 w 91"/>
                      <a:gd name="T3" fmla="*/ 15 h 176"/>
                      <a:gd name="T4" fmla="*/ 90 w 91"/>
                      <a:gd name="T5" fmla="*/ 175 h 176"/>
                      <a:gd name="T6" fmla="*/ 0 w 91"/>
                      <a:gd name="T7" fmla="*/ 152 h 176"/>
                      <a:gd name="T8" fmla="*/ 0 w 91"/>
                      <a:gd name="T9" fmla="*/ 0 h 176"/>
                    </a:gdLst>
                    <a:ahLst/>
                    <a:cxnLst>
                      <a:cxn ang="0">
                        <a:pos x="T0" y="T1"/>
                      </a:cxn>
                      <a:cxn ang="0">
                        <a:pos x="T2" y="T3"/>
                      </a:cxn>
                      <a:cxn ang="0">
                        <a:pos x="T4" y="T5"/>
                      </a:cxn>
                      <a:cxn ang="0">
                        <a:pos x="T6" y="T7"/>
                      </a:cxn>
                      <a:cxn ang="0">
                        <a:pos x="T8" y="T9"/>
                      </a:cxn>
                    </a:cxnLst>
                    <a:rect l="0" t="0" r="r" b="b"/>
                    <a:pathLst>
                      <a:path w="91" h="176">
                        <a:moveTo>
                          <a:pt x="0" y="0"/>
                        </a:moveTo>
                        <a:lnTo>
                          <a:pt x="90" y="15"/>
                        </a:lnTo>
                        <a:lnTo>
                          <a:pt x="90" y="175"/>
                        </a:lnTo>
                        <a:lnTo>
                          <a:pt x="0" y="152"/>
                        </a:lnTo>
                        <a:lnTo>
                          <a:pt x="0" y="0"/>
                        </a:lnTo>
                      </a:path>
                    </a:pathLst>
                  </a:custGeom>
                  <a:solidFill>
                    <a:srgbClr val="7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702" name="Group 678"/>
                <p:cNvGrpSpPr>
                  <a:grpSpLocks/>
                </p:cNvGrpSpPr>
                <p:nvPr/>
              </p:nvGrpSpPr>
              <p:grpSpPr bwMode="auto">
                <a:xfrm>
                  <a:off x="4786" y="3169"/>
                  <a:ext cx="92" cy="105"/>
                  <a:chOff x="4786" y="3169"/>
                  <a:chExt cx="92" cy="105"/>
                </a:xfrm>
              </p:grpSpPr>
              <p:sp>
                <p:nvSpPr>
                  <p:cNvPr id="769703" name="Freeform 679"/>
                  <p:cNvSpPr>
                    <a:spLocks/>
                  </p:cNvSpPr>
                  <p:nvPr/>
                </p:nvSpPr>
                <p:spPr bwMode="auto">
                  <a:xfrm>
                    <a:off x="4786" y="3169"/>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04" name="Freeform 680"/>
                  <p:cNvSpPr>
                    <a:spLocks/>
                  </p:cNvSpPr>
                  <p:nvPr/>
                </p:nvSpPr>
                <p:spPr bwMode="auto">
                  <a:xfrm>
                    <a:off x="4801" y="3177"/>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05" name="Freeform 681"/>
                  <p:cNvSpPr>
                    <a:spLocks/>
                  </p:cNvSpPr>
                  <p:nvPr/>
                </p:nvSpPr>
                <p:spPr bwMode="auto">
                  <a:xfrm>
                    <a:off x="4824" y="3169"/>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06" name="Line 682"/>
                  <p:cNvSpPr>
                    <a:spLocks noChangeShapeType="1"/>
                  </p:cNvSpPr>
                  <p:nvPr/>
                </p:nvSpPr>
                <p:spPr bwMode="auto">
                  <a:xfrm>
                    <a:off x="4846" y="3177"/>
                    <a:ext cx="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707" name="Freeform 683"/>
                  <p:cNvSpPr>
                    <a:spLocks/>
                  </p:cNvSpPr>
                  <p:nvPr/>
                </p:nvSpPr>
                <p:spPr bwMode="auto">
                  <a:xfrm>
                    <a:off x="4824" y="3193"/>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08" name="Line 684"/>
                  <p:cNvSpPr>
                    <a:spLocks noChangeShapeType="1"/>
                  </p:cNvSpPr>
                  <p:nvPr/>
                </p:nvSpPr>
                <p:spPr bwMode="auto">
                  <a:xfrm>
                    <a:off x="4846" y="3209"/>
                    <a:ext cx="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709" name="Freeform 685"/>
                  <p:cNvSpPr>
                    <a:spLocks/>
                  </p:cNvSpPr>
                  <p:nvPr/>
                </p:nvSpPr>
                <p:spPr bwMode="auto">
                  <a:xfrm>
                    <a:off x="4861" y="3249"/>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10" name="Freeform 686"/>
                  <p:cNvSpPr>
                    <a:spLocks/>
                  </p:cNvSpPr>
                  <p:nvPr/>
                </p:nvSpPr>
                <p:spPr bwMode="auto">
                  <a:xfrm>
                    <a:off x="4861" y="3273"/>
                    <a:ext cx="17" cy="1"/>
                  </a:xfrm>
                  <a:custGeom>
                    <a:avLst/>
                    <a:gdLst>
                      <a:gd name="T0" fmla="*/ 0 w 17"/>
                      <a:gd name="T1" fmla="*/ 0 h 1"/>
                      <a:gd name="T2" fmla="*/ 16 w 17"/>
                      <a:gd name="T3" fmla="*/ 0 h 1"/>
                      <a:gd name="T4" fmla="*/ 0 w 17"/>
                      <a:gd name="T5" fmla="*/ 0 h 1"/>
                    </a:gdLst>
                    <a:ahLst/>
                    <a:cxnLst>
                      <a:cxn ang="0">
                        <a:pos x="T0" y="T1"/>
                      </a:cxn>
                      <a:cxn ang="0">
                        <a:pos x="T2" y="T3"/>
                      </a:cxn>
                      <a:cxn ang="0">
                        <a:pos x="T4" y="T5"/>
                      </a:cxn>
                    </a:cxnLst>
                    <a:rect l="0" t="0" r="r" b="b"/>
                    <a:pathLst>
                      <a:path w="17" h="1">
                        <a:moveTo>
                          <a:pt x="0" y="0"/>
                        </a:moveTo>
                        <a:lnTo>
                          <a:pt x="16"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69711" name="Group 687"/>
              <p:cNvGrpSpPr>
                <a:grpSpLocks/>
              </p:cNvGrpSpPr>
              <p:nvPr/>
            </p:nvGrpSpPr>
            <p:grpSpPr bwMode="auto">
              <a:xfrm>
                <a:off x="4891" y="3122"/>
                <a:ext cx="165" cy="350"/>
                <a:chOff x="4891" y="3122"/>
                <a:chExt cx="165" cy="350"/>
              </a:xfrm>
            </p:grpSpPr>
            <p:grpSp>
              <p:nvGrpSpPr>
                <p:cNvPr id="769712" name="Group 688"/>
                <p:cNvGrpSpPr>
                  <a:grpSpLocks/>
                </p:cNvGrpSpPr>
                <p:nvPr/>
              </p:nvGrpSpPr>
              <p:grpSpPr bwMode="auto">
                <a:xfrm>
                  <a:off x="4891" y="3122"/>
                  <a:ext cx="165" cy="350"/>
                  <a:chOff x="4891" y="3122"/>
                  <a:chExt cx="165" cy="350"/>
                </a:xfrm>
              </p:grpSpPr>
              <p:sp>
                <p:nvSpPr>
                  <p:cNvPr id="769713" name="Freeform 689"/>
                  <p:cNvSpPr>
                    <a:spLocks/>
                  </p:cNvSpPr>
                  <p:nvPr/>
                </p:nvSpPr>
                <p:spPr bwMode="auto">
                  <a:xfrm>
                    <a:off x="4891" y="3225"/>
                    <a:ext cx="165" cy="64"/>
                  </a:xfrm>
                  <a:custGeom>
                    <a:avLst/>
                    <a:gdLst>
                      <a:gd name="T0" fmla="*/ 0 w 165"/>
                      <a:gd name="T1" fmla="*/ 43 h 64"/>
                      <a:gd name="T2" fmla="*/ 92 w 165"/>
                      <a:gd name="T3" fmla="*/ 63 h 64"/>
                      <a:gd name="T4" fmla="*/ 164 w 165"/>
                      <a:gd name="T5" fmla="*/ 14 h 64"/>
                      <a:gd name="T6" fmla="*/ 72 w 165"/>
                      <a:gd name="T7" fmla="*/ 0 h 64"/>
                      <a:gd name="T8" fmla="*/ 0 w 165"/>
                      <a:gd name="T9" fmla="*/ 43 h 64"/>
                    </a:gdLst>
                    <a:ahLst/>
                    <a:cxnLst>
                      <a:cxn ang="0">
                        <a:pos x="T0" y="T1"/>
                      </a:cxn>
                      <a:cxn ang="0">
                        <a:pos x="T2" y="T3"/>
                      </a:cxn>
                      <a:cxn ang="0">
                        <a:pos x="T4" y="T5"/>
                      </a:cxn>
                      <a:cxn ang="0">
                        <a:pos x="T6" y="T7"/>
                      </a:cxn>
                      <a:cxn ang="0">
                        <a:pos x="T8" y="T9"/>
                      </a:cxn>
                    </a:cxnLst>
                    <a:rect l="0" t="0" r="r" b="b"/>
                    <a:pathLst>
                      <a:path w="165" h="64">
                        <a:moveTo>
                          <a:pt x="0" y="43"/>
                        </a:moveTo>
                        <a:lnTo>
                          <a:pt x="92" y="63"/>
                        </a:lnTo>
                        <a:lnTo>
                          <a:pt x="164" y="14"/>
                        </a:lnTo>
                        <a:lnTo>
                          <a:pt x="72" y="0"/>
                        </a:lnTo>
                        <a:lnTo>
                          <a:pt x="0" y="43"/>
                        </a:lnTo>
                      </a:path>
                    </a:pathLst>
                  </a:custGeom>
                  <a:solidFill>
                    <a:srgbClr val="FF5F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14" name="Freeform 690"/>
                  <p:cNvSpPr>
                    <a:spLocks/>
                  </p:cNvSpPr>
                  <p:nvPr/>
                </p:nvSpPr>
                <p:spPr bwMode="auto">
                  <a:xfrm>
                    <a:off x="4914" y="3169"/>
                    <a:ext cx="60" cy="105"/>
                  </a:xfrm>
                  <a:custGeom>
                    <a:avLst/>
                    <a:gdLst>
                      <a:gd name="T0" fmla="*/ 0 w 60"/>
                      <a:gd name="T1" fmla="*/ 0 h 105"/>
                      <a:gd name="T2" fmla="*/ 59 w 60"/>
                      <a:gd name="T3" fmla="*/ 0 h 105"/>
                      <a:gd name="T4" fmla="*/ 59 w 60"/>
                      <a:gd name="T5" fmla="*/ 104 h 105"/>
                      <a:gd name="T6" fmla="*/ 0 w 60"/>
                      <a:gd name="T7" fmla="*/ 89 h 105"/>
                      <a:gd name="T8" fmla="*/ 0 w 60"/>
                      <a:gd name="T9" fmla="*/ 0 h 105"/>
                    </a:gdLst>
                    <a:ahLst/>
                    <a:cxnLst>
                      <a:cxn ang="0">
                        <a:pos x="T0" y="T1"/>
                      </a:cxn>
                      <a:cxn ang="0">
                        <a:pos x="T2" y="T3"/>
                      </a:cxn>
                      <a:cxn ang="0">
                        <a:pos x="T4" y="T5"/>
                      </a:cxn>
                      <a:cxn ang="0">
                        <a:pos x="T6" y="T7"/>
                      </a:cxn>
                      <a:cxn ang="0">
                        <a:pos x="T8" y="T9"/>
                      </a:cxn>
                    </a:cxnLst>
                    <a:rect l="0" t="0" r="r" b="b"/>
                    <a:pathLst>
                      <a:path w="60" h="105">
                        <a:moveTo>
                          <a:pt x="0" y="0"/>
                        </a:moveTo>
                        <a:lnTo>
                          <a:pt x="59" y="0"/>
                        </a:lnTo>
                        <a:lnTo>
                          <a:pt x="59" y="104"/>
                        </a:lnTo>
                        <a:lnTo>
                          <a:pt x="0" y="89"/>
                        </a:lnTo>
                        <a:lnTo>
                          <a:pt x="0" y="0"/>
                        </a:lnTo>
                      </a:path>
                    </a:pathLst>
                  </a:custGeom>
                  <a:solidFill>
                    <a:srgbClr val="FF5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15" name="Freeform 691"/>
                  <p:cNvSpPr>
                    <a:spLocks/>
                  </p:cNvSpPr>
                  <p:nvPr/>
                </p:nvSpPr>
                <p:spPr bwMode="auto">
                  <a:xfrm>
                    <a:off x="4980" y="3145"/>
                    <a:ext cx="61" cy="129"/>
                  </a:xfrm>
                  <a:custGeom>
                    <a:avLst/>
                    <a:gdLst>
                      <a:gd name="T0" fmla="*/ 0 w 61"/>
                      <a:gd name="T1" fmla="*/ 23 h 129"/>
                      <a:gd name="T2" fmla="*/ 0 w 61"/>
                      <a:gd name="T3" fmla="*/ 128 h 129"/>
                      <a:gd name="T4" fmla="*/ 60 w 61"/>
                      <a:gd name="T5" fmla="*/ 90 h 129"/>
                      <a:gd name="T6" fmla="*/ 60 w 61"/>
                      <a:gd name="T7" fmla="*/ 0 h 129"/>
                      <a:gd name="T8" fmla="*/ 0 w 61"/>
                      <a:gd name="T9" fmla="*/ 23 h 129"/>
                    </a:gdLst>
                    <a:ahLst/>
                    <a:cxnLst>
                      <a:cxn ang="0">
                        <a:pos x="T0" y="T1"/>
                      </a:cxn>
                      <a:cxn ang="0">
                        <a:pos x="T2" y="T3"/>
                      </a:cxn>
                      <a:cxn ang="0">
                        <a:pos x="T4" y="T5"/>
                      </a:cxn>
                      <a:cxn ang="0">
                        <a:pos x="T6" y="T7"/>
                      </a:cxn>
                      <a:cxn ang="0">
                        <a:pos x="T8" y="T9"/>
                      </a:cxn>
                    </a:cxnLst>
                    <a:rect l="0" t="0" r="r" b="b"/>
                    <a:pathLst>
                      <a:path w="61" h="129">
                        <a:moveTo>
                          <a:pt x="0" y="23"/>
                        </a:moveTo>
                        <a:lnTo>
                          <a:pt x="0" y="128"/>
                        </a:lnTo>
                        <a:lnTo>
                          <a:pt x="60" y="90"/>
                        </a:lnTo>
                        <a:lnTo>
                          <a:pt x="60" y="0"/>
                        </a:lnTo>
                        <a:lnTo>
                          <a:pt x="0" y="23"/>
                        </a:lnTo>
                      </a:path>
                    </a:pathLst>
                  </a:custGeom>
                  <a:solidFill>
                    <a:srgbClr val="BF3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16" name="Freeform 692"/>
                  <p:cNvSpPr>
                    <a:spLocks/>
                  </p:cNvSpPr>
                  <p:nvPr/>
                </p:nvSpPr>
                <p:spPr bwMode="auto">
                  <a:xfrm>
                    <a:off x="4914" y="3145"/>
                    <a:ext cx="127" cy="17"/>
                  </a:xfrm>
                  <a:custGeom>
                    <a:avLst/>
                    <a:gdLst>
                      <a:gd name="T0" fmla="*/ 0 w 127"/>
                      <a:gd name="T1" fmla="*/ 16 h 17"/>
                      <a:gd name="T2" fmla="*/ 63 w 127"/>
                      <a:gd name="T3" fmla="*/ 16 h 17"/>
                      <a:gd name="T4" fmla="*/ 126 w 127"/>
                      <a:gd name="T5" fmla="*/ 0 h 17"/>
                      <a:gd name="T6" fmla="*/ 63 w 127"/>
                      <a:gd name="T7" fmla="*/ 0 h 17"/>
                      <a:gd name="T8" fmla="*/ 0 w 127"/>
                      <a:gd name="T9" fmla="*/ 16 h 17"/>
                    </a:gdLst>
                    <a:ahLst/>
                    <a:cxnLst>
                      <a:cxn ang="0">
                        <a:pos x="T0" y="T1"/>
                      </a:cxn>
                      <a:cxn ang="0">
                        <a:pos x="T2" y="T3"/>
                      </a:cxn>
                      <a:cxn ang="0">
                        <a:pos x="T4" y="T5"/>
                      </a:cxn>
                      <a:cxn ang="0">
                        <a:pos x="T6" y="T7"/>
                      </a:cxn>
                      <a:cxn ang="0">
                        <a:pos x="T8" y="T9"/>
                      </a:cxn>
                    </a:cxnLst>
                    <a:rect l="0" t="0" r="r" b="b"/>
                    <a:pathLst>
                      <a:path w="127" h="17">
                        <a:moveTo>
                          <a:pt x="0" y="16"/>
                        </a:moveTo>
                        <a:lnTo>
                          <a:pt x="63" y="16"/>
                        </a:lnTo>
                        <a:lnTo>
                          <a:pt x="126" y="0"/>
                        </a:lnTo>
                        <a:lnTo>
                          <a:pt x="63" y="0"/>
                        </a:lnTo>
                        <a:lnTo>
                          <a:pt x="0" y="16"/>
                        </a:lnTo>
                      </a:path>
                    </a:pathLst>
                  </a:custGeom>
                  <a:solidFill>
                    <a:srgbClr val="FF5F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17" name="Freeform 693"/>
                  <p:cNvSpPr>
                    <a:spLocks/>
                  </p:cNvSpPr>
                  <p:nvPr/>
                </p:nvSpPr>
                <p:spPr bwMode="auto">
                  <a:xfrm>
                    <a:off x="4929" y="3122"/>
                    <a:ext cx="89" cy="17"/>
                  </a:xfrm>
                  <a:custGeom>
                    <a:avLst/>
                    <a:gdLst>
                      <a:gd name="T0" fmla="*/ 0 w 89"/>
                      <a:gd name="T1" fmla="*/ 16 h 17"/>
                      <a:gd name="T2" fmla="*/ 47 w 89"/>
                      <a:gd name="T3" fmla="*/ 16 h 17"/>
                      <a:gd name="T4" fmla="*/ 88 w 89"/>
                      <a:gd name="T5" fmla="*/ 8 h 17"/>
                      <a:gd name="T6" fmla="*/ 47 w 89"/>
                      <a:gd name="T7" fmla="*/ 0 h 17"/>
                      <a:gd name="T8" fmla="*/ 0 w 89"/>
                      <a:gd name="T9" fmla="*/ 16 h 17"/>
                    </a:gdLst>
                    <a:ahLst/>
                    <a:cxnLst>
                      <a:cxn ang="0">
                        <a:pos x="T0" y="T1"/>
                      </a:cxn>
                      <a:cxn ang="0">
                        <a:pos x="T2" y="T3"/>
                      </a:cxn>
                      <a:cxn ang="0">
                        <a:pos x="T4" y="T5"/>
                      </a:cxn>
                      <a:cxn ang="0">
                        <a:pos x="T6" y="T7"/>
                      </a:cxn>
                      <a:cxn ang="0">
                        <a:pos x="T8" y="T9"/>
                      </a:cxn>
                    </a:cxnLst>
                    <a:rect l="0" t="0" r="r" b="b"/>
                    <a:pathLst>
                      <a:path w="89" h="17">
                        <a:moveTo>
                          <a:pt x="0" y="16"/>
                        </a:moveTo>
                        <a:lnTo>
                          <a:pt x="47" y="16"/>
                        </a:lnTo>
                        <a:lnTo>
                          <a:pt x="88" y="8"/>
                        </a:lnTo>
                        <a:lnTo>
                          <a:pt x="47" y="0"/>
                        </a:lnTo>
                        <a:lnTo>
                          <a:pt x="0" y="16"/>
                        </a:lnTo>
                      </a:path>
                    </a:pathLst>
                  </a:custGeom>
                  <a:solidFill>
                    <a:srgbClr val="FF5F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18" name="Freeform 694"/>
                  <p:cNvSpPr>
                    <a:spLocks/>
                  </p:cNvSpPr>
                  <p:nvPr/>
                </p:nvSpPr>
                <p:spPr bwMode="auto">
                  <a:xfrm>
                    <a:off x="4929" y="3138"/>
                    <a:ext cx="45" cy="17"/>
                  </a:xfrm>
                  <a:custGeom>
                    <a:avLst/>
                    <a:gdLst>
                      <a:gd name="T0" fmla="*/ 0 w 45"/>
                      <a:gd name="T1" fmla="*/ 0 h 17"/>
                      <a:gd name="T2" fmla="*/ 44 w 45"/>
                      <a:gd name="T3" fmla="*/ 0 h 17"/>
                      <a:gd name="T4" fmla="*/ 44 w 45"/>
                      <a:gd name="T5" fmla="*/ 16 h 17"/>
                      <a:gd name="T6" fmla="*/ 0 w 45"/>
                      <a:gd name="T7" fmla="*/ 16 h 17"/>
                      <a:gd name="T8" fmla="*/ 0 w 45"/>
                      <a:gd name="T9" fmla="*/ 0 h 17"/>
                    </a:gdLst>
                    <a:ahLst/>
                    <a:cxnLst>
                      <a:cxn ang="0">
                        <a:pos x="T0" y="T1"/>
                      </a:cxn>
                      <a:cxn ang="0">
                        <a:pos x="T2" y="T3"/>
                      </a:cxn>
                      <a:cxn ang="0">
                        <a:pos x="T4" y="T5"/>
                      </a:cxn>
                      <a:cxn ang="0">
                        <a:pos x="T6" y="T7"/>
                      </a:cxn>
                      <a:cxn ang="0">
                        <a:pos x="T8" y="T9"/>
                      </a:cxn>
                    </a:cxnLst>
                    <a:rect l="0" t="0" r="r" b="b"/>
                    <a:pathLst>
                      <a:path w="45" h="17">
                        <a:moveTo>
                          <a:pt x="0" y="0"/>
                        </a:moveTo>
                        <a:lnTo>
                          <a:pt x="44" y="0"/>
                        </a:lnTo>
                        <a:lnTo>
                          <a:pt x="44" y="16"/>
                        </a:lnTo>
                        <a:lnTo>
                          <a:pt x="0" y="16"/>
                        </a:lnTo>
                        <a:lnTo>
                          <a:pt x="0" y="0"/>
                        </a:lnTo>
                      </a:path>
                    </a:pathLst>
                  </a:custGeom>
                  <a:solidFill>
                    <a:srgbClr val="FF5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19" name="Freeform 695"/>
                  <p:cNvSpPr>
                    <a:spLocks/>
                  </p:cNvSpPr>
                  <p:nvPr/>
                </p:nvSpPr>
                <p:spPr bwMode="auto">
                  <a:xfrm>
                    <a:off x="4980" y="3130"/>
                    <a:ext cx="38" cy="24"/>
                  </a:xfrm>
                  <a:custGeom>
                    <a:avLst/>
                    <a:gdLst>
                      <a:gd name="T0" fmla="*/ 0 w 38"/>
                      <a:gd name="T1" fmla="*/ 6 h 24"/>
                      <a:gd name="T2" fmla="*/ 0 w 38"/>
                      <a:gd name="T3" fmla="*/ 23 h 24"/>
                      <a:gd name="T4" fmla="*/ 37 w 38"/>
                      <a:gd name="T5" fmla="*/ 11 h 24"/>
                      <a:gd name="T6" fmla="*/ 37 w 38"/>
                      <a:gd name="T7" fmla="*/ 0 h 24"/>
                      <a:gd name="T8" fmla="*/ 0 w 38"/>
                      <a:gd name="T9" fmla="*/ 6 h 24"/>
                    </a:gdLst>
                    <a:ahLst/>
                    <a:cxnLst>
                      <a:cxn ang="0">
                        <a:pos x="T0" y="T1"/>
                      </a:cxn>
                      <a:cxn ang="0">
                        <a:pos x="T2" y="T3"/>
                      </a:cxn>
                      <a:cxn ang="0">
                        <a:pos x="T4" y="T5"/>
                      </a:cxn>
                      <a:cxn ang="0">
                        <a:pos x="T6" y="T7"/>
                      </a:cxn>
                      <a:cxn ang="0">
                        <a:pos x="T8" y="T9"/>
                      </a:cxn>
                    </a:cxnLst>
                    <a:rect l="0" t="0" r="r" b="b"/>
                    <a:pathLst>
                      <a:path w="38" h="24">
                        <a:moveTo>
                          <a:pt x="0" y="6"/>
                        </a:moveTo>
                        <a:lnTo>
                          <a:pt x="0" y="23"/>
                        </a:lnTo>
                        <a:lnTo>
                          <a:pt x="37" y="11"/>
                        </a:lnTo>
                        <a:lnTo>
                          <a:pt x="37" y="0"/>
                        </a:lnTo>
                        <a:lnTo>
                          <a:pt x="0" y="6"/>
                        </a:lnTo>
                      </a:path>
                    </a:pathLst>
                  </a:custGeom>
                  <a:solidFill>
                    <a:srgbClr val="BF3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20" name="Freeform 696"/>
                  <p:cNvSpPr>
                    <a:spLocks/>
                  </p:cNvSpPr>
                  <p:nvPr/>
                </p:nvSpPr>
                <p:spPr bwMode="auto">
                  <a:xfrm>
                    <a:off x="4987" y="3241"/>
                    <a:ext cx="69" cy="231"/>
                  </a:xfrm>
                  <a:custGeom>
                    <a:avLst/>
                    <a:gdLst>
                      <a:gd name="T0" fmla="*/ 68 w 69"/>
                      <a:gd name="T1" fmla="*/ 0 h 231"/>
                      <a:gd name="T2" fmla="*/ 0 w 69"/>
                      <a:gd name="T3" fmla="*/ 53 h 231"/>
                      <a:gd name="T4" fmla="*/ 0 w 69"/>
                      <a:gd name="T5" fmla="*/ 230 h 231"/>
                      <a:gd name="T6" fmla="*/ 68 w 69"/>
                      <a:gd name="T7" fmla="*/ 161 h 231"/>
                      <a:gd name="T8" fmla="*/ 68 w 69"/>
                      <a:gd name="T9" fmla="*/ 0 h 231"/>
                    </a:gdLst>
                    <a:ahLst/>
                    <a:cxnLst>
                      <a:cxn ang="0">
                        <a:pos x="T0" y="T1"/>
                      </a:cxn>
                      <a:cxn ang="0">
                        <a:pos x="T2" y="T3"/>
                      </a:cxn>
                      <a:cxn ang="0">
                        <a:pos x="T4" y="T5"/>
                      </a:cxn>
                      <a:cxn ang="0">
                        <a:pos x="T6" y="T7"/>
                      </a:cxn>
                      <a:cxn ang="0">
                        <a:pos x="T8" y="T9"/>
                      </a:cxn>
                    </a:cxnLst>
                    <a:rect l="0" t="0" r="r" b="b"/>
                    <a:pathLst>
                      <a:path w="69" h="231">
                        <a:moveTo>
                          <a:pt x="68" y="0"/>
                        </a:moveTo>
                        <a:lnTo>
                          <a:pt x="0" y="53"/>
                        </a:lnTo>
                        <a:lnTo>
                          <a:pt x="0" y="230"/>
                        </a:lnTo>
                        <a:lnTo>
                          <a:pt x="68" y="161"/>
                        </a:lnTo>
                        <a:lnTo>
                          <a:pt x="68" y="0"/>
                        </a:lnTo>
                      </a:path>
                    </a:pathLst>
                  </a:custGeom>
                  <a:solidFill>
                    <a:srgbClr val="BF3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21" name="Freeform 697"/>
                  <p:cNvSpPr>
                    <a:spLocks/>
                  </p:cNvSpPr>
                  <p:nvPr/>
                </p:nvSpPr>
                <p:spPr bwMode="auto">
                  <a:xfrm>
                    <a:off x="4891" y="3273"/>
                    <a:ext cx="90" cy="199"/>
                  </a:xfrm>
                  <a:custGeom>
                    <a:avLst/>
                    <a:gdLst>
                      <a:gd name="T0" fmla="*/ 0 w 90"/>
                      <a:gd name="T1" fmla="*/ 0 h 199"/>
                      <a:gd name="T2" fmla="*/ 89 w 90"/>
                      <a:gd name="T3" fmla="*/ 22 h 199"/>
                      <a:gd name="T4" fmla="*/ 89 w 90"/>
                      <a:gd name="T5" fmla="*/ 198 h 199"/>
                      <a:gd name="T6" fmla="*/ 0 w 90"/>
                      <a:gd name="T7" fmla="*/ 167 h 199"/>
                      <a:gd name="T8" fmla="*/ 0 w 90"/>
                      <a:gd name="T9" fmla="*/ 0 h 199"/>
                    </a:gdLst>
                    <a:ahLst/>
                    <a:cxnLst>
                      <a:cxn ang="0">
                        <a:pos x="T0" y="T1"/>
                      </a:cxn>
                      <a:cxn ang="0">
                        <a:pos x="T2" y="T3"/>
                      </a:cxn>
                      <a:cxn ang="0">
                        <a:pos x="T4" y="T5"/>
                      </a:cxn>
                      <a:cxn ang="0">
                        <a:pos x="T6" y="T7"/>
                      </a:cxn>
                      <a:cxn ang="0">
                        <a:pos x="T8" y="T9"/>
                      </a:cxn>
                    </a:cxnLst>
                    <a:rect l="0" t="0" r="r" b="b"/>
                    <a:pathLst>
                      <a:path w="90" h="199">
                        <a:moveTo>
                          <a:pt x="0" y="0"/>
                        </a:moveTo>
                        <a:lnTo>
                          <a:pt x="89" y="22"/>
                        </a:lnTo>
                        <a:lnTo>
                          <a:pt x="89" y="198"/>
                        </a:lnTo>
                        <a:lnTo>
                          <a:pt x="0" y="167"/>
                        </a:lnTo>
                        <a:lnTo>
                          <a:pt x="0" y="0"/>
                        </a:lnTo>
                      </a:path>
                    </a:pathLst>
                  </a:custGeom>
                  <a:solidFill>
                    <a:srgbClr val="FF5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722" name="Group 698"/>
                <p:cNvGrpSpPr>
                  <a:grpSpLocks/>
                </p:cNvGrpSpPr>
                <p:nvPr/>
              </p:nvGrpSpPr>
              <p:grpSpPr bwMode="auto">
                <a:xfrm>
                  <a:off x="4899" y="3169"/>
                  <a:ext cx="76" cy="152"/>
                  <a:chOff x="4899" y="3169"/>
                  <a:chExt cx="76" cy="152"/>
                </a:xfrm>
              </p:grpSpPr>
              <p:grpSp>
                <p:nvGrpSpPr>
                  <p:cNvPr id="769723" name="Group 699"/>
                  <p:cNvGrpSpPr>
                    <a:grpSpLocks/>
                  </p:cNvGrpSpPr>
                  <p:nvPr/>
                </p:nvGrpSpPr>
                <p:grpSpPr bwMode="auto">
                  <a:xfrm>
                    <a:off x="4914" y="3169"/>
                    <a:ext cx="53" cy="25"/>
                    <a:chOff x="4914" y="3169"/>
                    <a:chExt cx="53" cy="25"/>
                  </a:xfrm>
                </p:grpSpPr>
                <p:sp>
                  <p:nvSpPr>
                    <p:cNvPr id="769724" name="Freeform 700"/>
                    <p:cNvSpPr>
                      <a:spLocks/>
                    </p:cNvSpPr>
                    <p:nvPr/>
                  </p:nvSpPr>
                  <p:spPr bwMode="auto">
                    <a:xfrm>
                      <a:off x="4914" y="3169"/>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25" name="Freeform 701"/>
                    <p:cNvSpPr>
                      <a:spLocks/>
                    </p:cNvSpPr>
                    <p:nvPr/>
                  </p:nvSpPr>
                  <p:spPr bwMode="auto">
                    <a:xfrm>
                      <a:off x="4936" y="3169"/>
                      <a:ext cx="1" cy="25"/>
                    </a:xfrm>
                    <a:custGeom>
                      <a:avLst/>
                      <a:gdLst>
                        <a:gd name="T0" fmla="*/ 0 w 1"/>
                        <a:gd name="T1" fmla="*/ 0 h 25"/>
                        <a:gd name="T2" fmla="*/ 0 w 1"/>
                        <a:gd name="T3" fmla="*/ 24 h 25"/>
                        <a:gd name="T4" fmla="*/ 0 w 1"/>
                        <a:gd name="T5" fmla="*/ 0 h 25"/>
                      </a:gdLst>
                      <a:ahLst/>
                      <a:cxnLst>
                        <a:cxn ang="0">
                          <a:pos x="T0" y="T1"/>
                        </a:cxn>
                        <a:cxn ang="0">
                          <a:pos x="T2" y="T3"/>
                        </a:cxn>
                        <a:cxn ang="0">
                          <a:pos x="T4" y="T5"/>
                        </a:cxn>
                      </a:cxnLst>
                      <a:rect l="0" t="0" r="r" b="b"/>
                      <a:pathLst>
                        <a:path w="1" h="25">
                          <a:moveTo>
                            <a:pt x="0" y="0"/>
                          </a:moveTo>
                          <a:lnTo>
                            <a:pt x="0" y="24"/>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26" name="Freeform 702"/>
                    <p:cNvSpPr>
                      <a:spLocks/>
                    </p:cNvSpPr>
                    <p:nvPr/>
                  </p:nvSpPr>
                  <p:spPr bwMode="auto">
                    <a:xfrm>
                      <a:off x="4951" y="3169"/>
                      <a:ext cx="1" cy="25"/>
                    </a:xfrm>
                    <a:custGeom>
                      <a:avLst/>
                      <a:gdLst>
                        <a:gd name="T0" fmla="*/ 0 w 1"/>
                        <a:gd name="T1" fmla="*/ 0 h 25"/>
                        <a:gd name="T2" fmla="*/ 0 w 1"/>
                        <a:gd name="T3" fmla="*/ 6 h 25"/>
                        <a:gd name="T4" fmla="*/ 0 w 1"/>
                        <a:gd name="T5" fmla="*/ 24 h 25"/>
                        <a:gd name="T6" fmla="*/ 0 w 1"/>
                        <a:gd name="T7" fmla="*/ 0 h 25"/>
                      </a:gdLst>
                      <a:ahLst/>
                      <a:cxnLst>
                        <a:cxn ang="0">
                          <a:pos x="T0" y="T1"/>
                        </a:cxn>
                        <a:cxn ang="0">
                          <a:pos x="T2" y="T3"/>
                        </a:cxn>
                        <a:cxn ang="0">
                          <a:pos x="T4" y="T5"/>
                        </a:cxn>
                        <a:cxn ang="0">
                          <a:pos x="T6" y="T7"/>
                        </a:cxn>
                      </a:cxnLst>
                      <a:rect l="0" t="0" r="r" b="b"/>
                      <a:pathLst>
                        <a:path w="1" h="25">
                          <a:moveTo>
                            <a:pt x="0" y="0"/>
                          </a:moveTo>
                          <a:lnTo>
                            <a:pt x="0" y="6"/>
                          </a:lnTo>
                          <a:lnTo>
                            <a:pt x="0" y="24"/>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27" name="Freeform 703"/>
                    <p:cNvSpPr>
                      <a:spLocks/>
                    </p:cNvSpPr>
                    <p:nvPr/>
                  </p:nvSpPr>
                  <p:spPr bwMode="auto">
                    <a:xfrm>
                      <a:off x="4966" y="3177"/>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728" name="Group 704"/>
                  <p:cNvGrpSpPr>
                    <a:grpSpLocks/>
                  </p:cNvGrpSpPr>
                  <p:nvPr/>
                </p:nvGrpSpPr>
                <p:grpSpPr bwMode="auto">
                  <a:xfrm>
                    <a:off x="4914" y="3201"/>
                    <a:ext cx="53" cy="33"/>
                    <a:chOff x="4914" y="3201"/>
                    <a:chExt cx="53" cy="33"/>
                  </a:xfrm>
                </p:grpSpPr>
                <p:sp>
                  <p:nvSpPr>
                    <p:cNvPr id="769729" name="Freeform 705"/>
                    <p:cNvSpPr>
                      <a:spLocks/>
                    </p:cNvSpPr>
                    <p:nvPr/>
                  </p:nvSpPr>
                  <p:spPr bwMode="auto">
                    <a:xfrm>
                      <a:off x="4914" y="3201"/>
                      <a:ext cx="17" cy="25"/>
                    </a:xfrm>
                    <a:custGeom>
                      <a:avLst/>
                      <a:gdLst>
                        <a:gd name="T0" fmla="*/ 0 w 17"/>
                        <a:gd name="T1" fmla="*/ 0 h 25"/>
                        <a:gd name="T2" fmla="*/ 16 w 17"/>
                        <a:gd name="T3" fmla="*/ 0 h 25"/>
                        <a:gd name="T4" fmla="*/ 16 w 17"/>
                        <a:gd name="T5" fmla="*/ 24 h 25"/>
                        <a:gd name="T6" fmla="*/ 0 w 17"/>
                        <a:gd name="T7" fmla="*/ 18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16" y="0"/>
                          </a:lnTo>
                          <a:lnTo>
                            <a:pt x="16" y="24"/>
                          </a:lnTo>
                          <a:lnTo>
                            <a:pt x="0" y="1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30" name="Freeform 706"/>
                    <p:cNvSpPr>
                      <a:spLocks/>
                    </p:cNvSpPr>
                    <p:nvPr/>
                  </p:nvSpPr>
                  <p:spPr bwMode="auto">
                    <a:xfrm>
                      <a:off x="4929" y="3201"/>
                      <a:ext cx="17" cy="25"/>
                    </a:xfrm>
                    <a:custGeom>
                      <a:avLst/>
                      <a:gdLst>
                        <a:gd name="T0" fmla="*/ 9 w 17"/>
                        <a:gd name="T1" fmla="*/ 0 h 25"/>
                        <a:gd name="T2" fmla="*/ 16 w 17"/>
                        <a:gd name="T3" fmla="*/ 6 h 25"/>
                        <a:gd name="T4" fmla="*/ 16 w 17"/>
                        <a:gd name="T5" fmla="*/ 24 h 25"/>
                        <a:gd name="T6" fmla="*/ 0 w 17"/>
                        <a:gd name="T7" fmla="*/ 24 h 25"/>
                        <a:gd name="T8" fmla="*/ 9 w 17"/>
                        <a:gd name="T9" fmla="*/ 0 h 25"/>
                      </a:gdLst>
                      <a:ahLst/>
                      <a:cxnLst>
                        <a:cxn ang="0">
                          <a:pos x="T0" y="T1"/>
                        </a:cxn>
                        <a:cxn ang="0">
                          <a:pos x="T2" y="T3"/>
                        </a:cxn>
                        <a:cxn ang="0">
                          <a:pos x="T4" y="T5"/>
                        </a:cxn>
                        <a:cxn ang="0">
                          <a:pos x="T6" y="T7"/>
                        </a:cxn>
                        <a:cxn ang="0">
                          <a:pos x="T8" y="T9"/>
                        </a:cxn>
                      </a:cxnLst>
                      <a:rect l="0" t="0" r="r" b="b"/>
                      <a:pathLst>
                        <a:path w="17" h="25">
                          <a:moveTo>
                            <a:pt x="9" y="0"/>
                          </a:moveTo>
                          <a:lnTo>
                            <a:pt x="16" y="6"/>
                          </a:lnTo>
                          <a:lnTo>
                            <a:pt x="16" y="24"/>
                          </a:lnTo>
                          <a:lnTo>
                            <a:pt x="0" y="24"/>
                          </a:lnTo>
                          <a:lnTo>
                            <a:pt x="9"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31" name="Freeform 707"/>
                    <p:cNvSpPr>
                      <a:spLocks/>
                    </p:cNvSpPr>
                    <p:nvPr/>
                  </p:nvSpPr>
                  <p:spPr bwMode="auto">
                    <a:xfrm>
                      <a:off x="4951" y="3209"/>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32" name="Freeform 708"/>
                    <p:cNvSpPr>
                      <a:spLocks/>
                    </p:cNvSpPr>
                    <p:nvPr/>
                  </p:nvSpPr>
                  <p:spPr bwMode="auto">
                    <a:xfrm>
                      <a:off x="4966" y="3209"/>
                      <a:ext cx="1" cy="25"/>
                    </a:xfrm>
                    <a:custGeom>
                      <a:avLst/>
                      <a:gdLst>
                        <a:gd name="T0" fmla="*/ 0 w 1"/>
                        <a:gd name="T1" fmla="*/ 0 h 25"/>
                        <a:gd name="T2" fmla="*/ 0 w 1"/>
                        <a:gd name="T3" fmla="*/ 24 h 25"/>
                        <a:gd name="T4" fmla="*/ 0 w 1"/>
                        <a:gd name="T5" fmla="*/ 18 h 25"/>
                        <a:gd name="T6" fmla="*/ 0 w 1"/>
                        <a:gd name="T7" fmla="*/ 0 h 25"/>
                      </a:gdLst>
                      <a:ahLst/>
                      <a:cxnLst>
                        <a:cxn ang="0">
                          <a:pos x="T0" y="T1"/>
                        </a:cxn>
                        <a:cxn ang="0">
                          <a:pos x="T2" y="T3"/>
                        </a:cxn>
                        <a:cxn ang="0">
                          <a:pos x="T4" y="T5"/>
                        </a:cxn>
                        <a:cxn ang="0">
                          <a:pos x="T6" y="T7"/>
                        </a:cxn>
                      </a:cxnLst>
                      <a:rect l="0" t="0" r="r" b="b"/>
                      <a:pathLst>
                        <a:path w="1" h="25">
                          <a:moveTo>
                            <a:pt x="0" y="0"/>
                          </a:moveTo>
                          <a:lnTo>
                            <a:pt x="0" y="24"/>
                          </a:lnTo>
                          <a:lnTo>
                            <a:pt x="0" y="1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733" name="Group 709"/>
                  <p:cNvGrpSpPr>
                    <a:grpSpLocks/>
                  </p:cNvGrpSpPr>
                  <p:nvPr/>
                </p:nvGrpSpPr>
                <p:grpSpPr bwMode="auto">
                  <a:xfrm>
                    <a:off x="4899" y="3281"/>
                    <a:ext cx="76" cy="40"/>
                    <a:chOff x="4899" y="3281"/>
                    <a:chExt cx="76" cy="40"/>
                  </a:xfrm>
                </p:grpSpPr>
                <p:grpSp>
                  <p:nvGrpSpPr>
                    <p:cNvPr id="769734" name="Group 710"/>
                    <p:cNvGrpSpPr>
                      <a:grpSpLocks/>
                    </p:cNvGrpSpPr>
                    <p:nvPr/>
                  </p:nvGrpSpPr>
                  <p:grpSpPr bwMode="auto">
                    <a:xfrm>
                      <a:off x="4899" y="3281"/>
                      <a:ext cx="76" cy="24"/>
                      <a:chOff x="4899" y="3281"/>
                      <a:chExt cx="76" cy="24"/>
                    </a:xfrm>
                  </p:grpSpPr>
                  <p:sp>
                    <p:nvSpPr>
                      <p:cNvPr id="769735" name="Freeform 711"/>
                      <p:cNvSpPr>
                        <a:spLocks/>
                      </p:cNvSpPr>
                      <p:nvPr/>
                    </p:nvSpPr>
                    <p:spPr bwMode="auto">
                      <a:xfrm>
                        <a:off x="4921" y="3288"/>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36" name="Freeform 712"/>
                      <p:cNvSpPr>
                        <a:spLocks/>
                      </p:cNvSpPr>
                      <p:nvPr/>
                    </p:nvSpPr>
                    <p:spPr bwMode="auto">
                      <a:xfrm>
                        <a:off x="4936" y="3288"/>
                        <a:ext cx="17" cy="17"/>
                      </a:xfrm>
                      <a:custGeom>
                        <a:avLst/>
                        <a:gdLst>
                          <a:gd name="T0" fmla="*/ 0 w 17"/>
                          <a:gd name="T1" fmla="*/ 0 h 17"/>
                          <a:gd name="T2" fmla="*/ 16 w 17"/>
                          <a:gd name="T3" fmla="*/ 8 h 17"/>
                          <a:gd name="T4" fmla="*/ 16 w 17"/>
                          <a:gd name="T5" fmla="*/ 16 h 17"/>
                          <a:gd name="T6" fmla="*/ 0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8"/>
                            </a:lnTo>
                            <a:lnTo>
                              <a:pt x="16" y="16"/>
                            </a:lnTo>
                            <a:lnTo>
                              <a:pt x="0" y="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37" name="Freeform 713"/>
                      <p:cNvSpPr>
                        <a:spLocks/>
                      </p:cNvSpPr>
                      <p:nvPr/>
                    </p:nvSpPr>
                    <p:spPr bwMode="auto">
                      <a:xfrm>
                        <a:off x="4958" y="3296"/>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38" name="Freeform 714"/>
                      <p:cNvSpPr>
                        <a:spLocks/>
                      </p:cNvSpPr>
                      <p:nvPr/>
                    </p:nvSpPr>
                    <p:spPr bwMode="auto">
                      <a:xfrm>
                        <a:off x="4899" y="3281"/>
                        <a:ext cx="17" cy="17"/>
                      </a:xfrm>
                      <a:custGeom>
                        <a:avLst/>
                        <a:gdLst>
                          <a:gd name="T0" fmla="*/ 0 w 17"/>
                          <a:gd name="T1" fmla="*/ 0 h 17"/>
                          <a:gd name="T2" fmla="*/ 16 w 17"/>
                          <a:gd name="T3" fmla="*/ 6 h 17"/>
                          <a:gd name="T4" fmla="*/ 16 w 17"/>
                          <a:gd name="T5" fmla="*/ 16 h 17"/>
                          <a:gd name="T6" fmla="*/ 0 w 17"/>
                          <a:gd name="T7" fmla="*/ 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6"/>
                            </a:lnTo>
                            <a:lnTo>
                              <a:pt x="16" y="16"/>
                            </a:lnTo>
                            <a:lnTo>
                              <a:pt x="0" y="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739" name="Group 715"/>
                    <p:cNvGrpSpPr>
                      <a:grpSpLocks/>
                    </p:cNvGrpSpPr>
                    <p:nvPr/>
                  </p:nvGrpSpPr>
                  <p:grpSpPr bwMode="auto">
                    <a:xfrm>
                      <a:off x="4899" y="3296"/>
                      <a:ext cx="76" cy="25"/>
                      <a:chOff x="4899" y="3296"/>
                      <a:chExt cx="76" cy="25"/>
                    </a:xfrm>
                  </p:grpSpPr>
                  <p:sp>
                    <p:nvSpPr>
                      <p:cNvPr id="769740" name="Freeform 716"/>
                      <p:cNvSpPr>
                        <a:spLocks/>
                      </p:cNvSpPr>
                      <p:nvPr/>
                    </p:nvSpPr>
                    <p:spPr bwMode="auto">
                      <a:xfrm>
                        <a:off x="4921" y="3296"/>
                        <a:ext cx="17" cy="17"/>
                      </a:xfrm>
                      <a:custGeom>
                        <a:avLst/>
                        <a:gdLst>
                          <a:gd name="T0" fmla="*/ 0 w 17"/>
                          <a:gd name="T1" fmla="*/ 0 h 17"/>
                          <a:gd name="T2" fmla="*/ 16 w 17"/>
                          <a:gd name="T3" fmla="*/ 8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8"/>
                            </a:lnTo>
                            <a:lnTo>
                              <a:pt x="16" y="16"/>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41" name="Freeform 717"/>
                      <p:cNvSpPr>
                        <a:spLocks/>
                      </p:cNvSpPr>
                      <p:nvPr/>
                    </p:nvSpPr>
                    <p:spPr bwMode="auto">
                      <a:xfrm>
                        <a:off x="4936" y="3304"/>
                        <a:ext cx="17" cy="17"/>
                      </a:xfrm>
                      <a:custGeom>
                        <a:avLst/>
                        <a:gdLst>
                          <a:gd name="T0" fmla="*/ 0 w 17"/>
                          <a:gd name="T1" fmla="*/ 0 h 17"/>
                          <a:gd name="T2" fmla="*/ 16 w 17"/>
                          <a:gd name="T3" fmla="*/ 0 h 17"/>
                          <a:gd name="T4" fmla="*/ 16 w 17"/>
                          <a:gd name="T5" fmla="*/ 16 h 17"/>
                          <a:gd name="T6" fmla="*/ 0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42" name="Freeform 718"/>
                      <p:cNvSpPr>
                        <a:spLocks/>
                      </p:cNvSpPr>
                      <p:nvPr/>
                    </p:nvSpPr>
                    <p:spPr bwMode="auto">
                      <a:xfrm>
                        <a:off x="4958" y="3304"/>
                        <a:ext cx="17" cy="17"/>
                      </a:xfrm>
                      <a:custGeom>
                        <a:avLst/>
                        <a:gdLst>
                          <a:gd name="T0" fmla="*/ 0 w 17"/>
                          <a:gd name="T1" fmla="*/ 0 h 17"/>
                          <a:gd name="T2" fmla="*/ 16 w 17"/>
                          <a:gd name="T3" fmla="*/ 8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8"/>
                            </a:lnTo>
                            <a:lnTo>
                              <a:pt x="16" y="16"/>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43" name="Freeform 719"/>
                      <p:cNvSpPr>
                        <a:spLocks/>
                      </p:cNvSpPr>
                      <p:nvPr/>
                    </p:nvSpPr>
                    <p:spPr bwMode="auto">
                      <a:xfrm>
                        <a:off x="4899" y="3296"/>
                        <a:ext cx="17" cy="17"/>
                      </a:xfrm>
                      <a:custGeom>
                        <a:avLst/>
                        <a:gdLst>
                          <a:gd name="T0" fmla="*/ 0 w 17"/>
                          <a:gd name="T1" fmla="*/ 0 h 17"/>
                          <a:gd name="T2" fmla="*/ 16 w 17"/>
                          <a:gd name="T3" fmla="*/ 0 h 17"/>
                          <a:gd name="T4" fmla="*/ 16 w 17"/>
                          <a:gd name="T5" fmla="*/ 16 h 17"/>
                          <a:gd name="T6" fmla="*/ 0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nvGrpSpPr>
              <p:cNvPr id="769744" name="Group 720"/>
              <p:cNvGrpSpPr>
                <a:grpSpLocks/>
              </p:cNvGrpSpPr>
              <p:nvPr/>
            </p:nvGrpSpPr>
            <p:grpSpPr bwMode="auto">
              <a:xfrm>
                <a:off x="4995" y="3249"/>
                <a:ext cx="121" cy="318"/>
                <a:chOff x="4995" y="3249"/>
                <a:chExt cx="121" cy="318"/>
              </a:xfrm>
            </p:grpSpPr>
            <p:grpSp>
              <p:nvGrpSpPr>
                <p:cNvPr id="769745" name="Group 721"/>
                <p:cNvGrpSpPr>
                  <a:grpSpLocks/>
                </p:cNvGrpSpPr>
                <p:nvPr/>
              </p:nvGrpSpPr>
              <p:grpSpPr bwMode="auto">
                <a:xfrm>
                  <a:off x="4995" y="3249"/>
                  <a:ext cx="121" cy="318"/>
                  <a:chOff x="4995" y="3249"/>
                  <a:chExt cx="121" cy="318"/>
                </a:xfrm>
              </p:grpSpPr>
              <p:sp>
                <p:nvSpPr>
                  <p:cNvPr id="769746" name="Freeform 722"/>
                  <p:cNvSpPr>
                    <a:spLocks/>
                  </p:cNvSpPr>
                  <p:nvPr/>
                </p:nvSpPr>
                <p:spPr bwMode="auto">
                  <a:xfrm>
                    <a:off x="5017" y="3265"/>
                    <a:ext cx="69" cy="17"/>
                  </a:xfrm>
                  <a:custGeom>
                    <a:avLst/>
                    <a:gdLst>
                      <a:gd name="T0" fmla="*/ 0 w 69"/>
                      <a:gd name="T1" fmla="*/ 10 h 17"/>
                      <a:gd name="T2" fmla="*/ 41 w 69"/>
                      <a:gd name="T3" fmla="*/ 16 h 17"/>
                      <a:gd name="T4" fmla="*/ 68 w 69"/>
                      <a:gd name="T5" fmla="*/ 0 h 17"/>
                      <a:gd name="T6" fmla="*/ 34 w 69"/>
                      <a:gd name="T7" fmla="*/ 0 h 17"/>
                      <a:gd name="T8" fmla="*/ 0 w 69"/>
                      <a:gd name="T9" fmla="*/ 10 h 17"/>
                    </a:gdLst>
                    <a:ahLst/>
                    <a:cxnLst>
                      <a:cxn ang="0">
                        <a:pos x="T0" y="T1"/>
                      </a:cxn>
                      <a:cxn ang="0">
                        <a:pos x="T2" y="T3"/>
                      </a:cxn>
                      <a:cxn ang="0">
                        <a:pos x="T4" y="T5"/>
                      </a:cxn>
                      <a:cxn ang="0">
                        <a:pos x="T6" y="T7"/>
                      </a:cxn>
                      <a:cxn ang="0">
                        <a:pos x="T8" y="T9"/>
                      </a:cxn>
                    </a:cxnLst>
                    <a:rect l="0" t="0" r="r" b="b"/>
                    <a:pathLst>
                      <a:path w="69" h="17">
                        <a:moveTo>
                          <a:pt x="0" y="10"/>
                        </a:moveTo>
                        <a:lnTo>
                          <a:pt x="41" y="16"/>
                        </a:lnTo>
                        <a:lnTo>
                          <a:pt x="68" y="0"/>
                        </a:lnTo>
                        <a:lnTo>
                          <a:pt x="34" y="0"/>
                        </a:lnTo>
                        <a:lnTo>
                          <a:pt x="0" y="10"/>
                        </a:lnTo>
                      </a:path>
                    </a:pathLst>
                  </a:custGeom>
                  <a:solidFill>
                    <a:srgbClr val="00D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747" name="Group 723"/>
                  <p:cNvGrpSpPr>
                    <a:grpSpLocks/>
                  </p:cNvGrpSpPr>
                  <p:nvPr/>
                </p:nvGrpSpPr>
                <p:grpSpPr bwMode="auto">
                  <a:xfrm>
                    <a:off x="5032" y="3249"/>
                    <a:ext cx="47" cy="33"/>
                    <a:chOff x="5032" y="3249"/>
                    <a:chExt cx="47" cy="33"/>
                  </a:xfrm>
                </p:grpSpPr>
                <p:sp>
                  <p:nvSpPr>
                    <p:cNvPr id="769748" name="Freeform 724"/>
                    <p:cNvSpPr>
                      <a:spLocks/>
                    </p:cNvSpPr>
                    <p:nvPr/>
                  </p:nvSpPr>
                  <p:spPr bwMode="auto">
                    <a:xfrm>
                      <a:off x="5032" y="3265"/>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Lst>
                      <a:ahLst/>
                      <a:cxnLst>
                        <a:cxn ang="0">
                          <a:pos x="T0" y="T1"/>
                        </a:cxn>
                        <a:cxn ang="0">
                          <a:pos x="T2" y="T3"/>
                        </a:cxn>
                        <a:cxn ang="0">
                          <a:pos x="T4" y="T5"/>
                        </a:cxn>
                        <a:cxn ang="0">
                          <a:pos x="T6" y="T7"/>
                        </a:cxn>
                        <a:cxn ang="0">
                          <a:pos x="T8" y="T9"/>
                        </a:cxn>
                      </a:cxnLst>
                      <a:rect l="0" t="0" r="r" b="b"/>
                      <a:pathLst>
                        <a:path w="24" h="17">
                          <a:moveTo>
                            <a:pt x="0" y="0"/>
                          </a:moveTo>
                          <a:lnTo>
                            <a:pt x="23" y="0"/>
                          </a:lnTo>
                          <a:lnTo>
                            <a:pt x="23" y="16"/>
                          </a:lnTo>
                          <a:lnTo>
                            <a:pt x="0" y="16"/>
                          </a:lnTo>
                          <a:lnTo>
                            <a:pt x="0" y="0"/>
                          </a:lnTo>
                        </a:path>
                      </a:pathLst>
                    </a:custGeom>
                    <a:solidFill>
                      <a:srgbClr val="00B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49" name="Freeform 725"/>
                    <p:cNvSpPr>
                      <a:spLocks/>
                    </p:cNvSpPr>
                    <p:nvPr/>
                  </p:nvSpPr>
                  <p:spPr bwMode="auto">
                    <a:xfrm>
                      <a:off x="5062" y="3257"/>
                      <a:ext cx="17" cy="17"/>
                    </a:xfrm>
                    <a:custGeom>
                      <a:avLst/>
                      <a:gdLst>
                        <a:gd name="T0" fmla="*/ 0 w 17"/>
                        <a:gd name="T1" fmla="*/ 5 h 17"/>
                        <a:gd name="T2" fmla="*/ 0 w 17"/>
                        <a:gd name="T3" fmla="*/ 16 h 17"/>
                        <a:gd name="T4" fmla="*/ 16 w 17"/>
                        <a:gd name="T5" fmla="*/ 5 h 17"/>
                        <a:gd name="T6" fmla="*/ 16 w 17"/>
                        <a:gd name="T7" fmla="*/ 0 h 17"/>
                        <a:gd name="T8" fmla="*/ 0 w 17"/>
                        <a:gd name="T9" fmla="*/ 5 h 17"/>
                      </a:gdLst>
                      <a:ahLst/>
                      <a:cxnLst>
                        <a:cxn ang="0">
                          <a:pos x="T0" y="T1"/>
                        </a:cxn>
                        <a:cxn ang="0">
                          <a:pos x="T2" y="T3"/>
                        </a:cxn>
                        <a:cxn ang="0">
                          <a:pos x="T4" y="T5"/>
                        </a:cxn>
                        <a:cxn ang="0">
                          <a:pos x="T6" y="T7"/>
                        </a:cxn>
                        <a:cxn ang="0">
                          <a:pos x="T8" y="T9"/>
                        </a:cxn>
                      </a:cxnLst>
                      <a:rect l="0" t="0" r="r" b="b"/>
                      <a:pathLst>
                        <a:path w="17" h="17">
                          <a:moveTo>
                            <a:pt x="0" y="5"/>
                          </a:moveTo>
                          <a:lnTo>
                            <a:pt x="0" y="16"/>
                          </a:lnTo>
                          <a:lnTo>
                            <a:pt x="16" y="5"/>
                          </a:lnTo>
                          <a:lnTo>
                            <a:pt x="16" y="0"/>
                          </a:lnTo>
                          <a:lnTo>
                            <a:pt x="0" y="5"/>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50" name="Freeform 726"/>
                    <p:cNvSpPr>
                      <a:spLocks/>
                    </p:cNvSpPr>
                    <p:nvPr/>
                  </p:nvSpPr>
                  <p:spPr bwMode="auto">
                    <a:xfrm>
                      <a:off x="5032" y="3249"/>
                      <a:ext cx="46" cy="17"/>
                    </a:xfrm>
                    <a:custGeom>
                      <a:avLst/>
                      <a:gdLst>
                        <a:gd name="T0" fmla="*/ 0 w 46"/>
                        <a:gd name="T1" fmla="*/ 16 h 17"/>
                        <a:gd name="T2" fmla="*/ 26 w 46"/>
                        <a:gd name="T3" fmla="*/ 16 h 17"/>
                        <a:gd name="T4" fmla="*/ 45 w 46"/>
                        <a:gd name="T5" fmla="*/ 8 h 17"/>
                        <a:gd name="T6" fmla="*/ 19 w 46"/>
                        <a:gd name="T7" fmla="*/ 0 h 17"/>
                        <a:gd name="T8" fmla="*/ 0 w 46"/>
                        <a:gd name="T9" fmla="*/ 16 h 17"/>
                      </a:gdLst>
                      <a:ahLst/>
                      <a:cxnLst>
                        <a:cxn ang="0">
                          <a:pos x="T0" y="T1"/>
                        </a:cxn>
                        <a:cxn ang="0">
                          <a:pos x="T2" y="T3"/>
                        </a:cxn>
                        <a:cxn ang="0">
                          <a:pos x="T4" y="T5"/>
                        </a:cxn>
                        <a:cxn ang="0">
                          <a:pos x="T6" y="T7"/>
                        </a:cxn>
                        <a:cxn ang="0">
                          <a:pos x="T8" y="T9"/>
                        </a:cxn>
                      </a:cxnLst>
                      <a:rect l="0" t="0" r="r" b="b"/>
                      <a:pathLst>
                        <a:path w="46" h="17">
                          <a:moveTo>
                            <a:pt x="0" y="16"/>
                          </a:moveTo>
                          <a:lnTo>
                            <a:pt x="26" y="16"/>
                          </a:lnTo>
                          <a:lnTo>
                            <a:pt x="45" y="8"/>
                          </a:lnTo>
                          <a:lnTo>
                            <a:pt x="19" y="0"/>
                          </a:lnTo>
                          <a:lnTo>
                            <a:pt x="0" y="16"/>
                          </a:lnTo>
                        </a:path>
                      </a:pathLst>
                    </a:custGeom>
                    <a:solidFill>
                      <a:srgbClr val="00D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751" name="Freeform 727"/>
                  <p:cNvSpPr>
                    <a:spLocks/>
                  </p:cNvSpPr>
                  <p:nvPr/>
                </p:nvSpPr>
                <p:spPr bwMode="auto">
                  <a:xfrm>
                    <a:off x="5025" y="3281"/>
                    <a:ext cx="31" cy="104"/>
                  </a:xfrm>
                  <a:custGeom>
                    <a:avLst/>
                    <a:gdLst>
                      <a:gd name="T0" fmla="*/ 0 w 31"/>
                      <a:gd name="T1" fmla="*/ 0 h 104"/>
                      <a:gd name="T2" fmla="*/ 30 w 31"/>
                      <a:gd name="T3" fmla="*/ 6 h 104"/>
                      <a:gd name="T4" fmla="*/ 30 w 31"/>
                      <a:gd name="T5" fmla="*/ 103 h 104"/>
                      <a:gd name="T6" fmla="*/ 0 w 31"/>
                      <a:gd name="T7" fmla="*/ 96 h 104"/>
                      <a:gd name="T8" fmla="*/ 0 w 31"/>
                      <a:gd name="T9" fmla="*/ 0 h 104"/>
                    </a:gdLst>
                    <a:ahLst/>
                    <a:cxnLst>
                      <a:cxn ang="0">
                        <a:pos x="T0" y="T1"/>
                      </a:cxn>
                      <a:cxn ang="0">
                        <a:pos x="T2" y="T3"/>
                      </a:cxn>
                      <a:cxn ang="0">
                        <a:pos x="T4" y="T5"/>
                      </a:cxn>
                      <a:cxn ang="0">
                        <a:pos x="T6" y="T7"/>
                      </a:cxn>
                      <a:cxn ang="0">
                        <a:pos x="T8" y="T9"/>
                      </a:cxn>
                    </a:cxnLst>
                    <a:rect l="0" t="0" r="r" b="b"/>
                    <a:pathLst>
                      <a:path w="31" h="104">
                        <a:moveTo>
                          <a:pt x="0" y="0"/>
                        </a:moveTo>
                        <a:lnTo>
                          <a:pt x="30" y="6"/>
                        </a:lnTo>
                        <a:lnTo>
                          <a:pt x="30" y="103"/>
                        </a:lnTo>
                        <a:lnTo>
                          <a:pt x="0" y="96"/>
                        </a:lnTo>
                        <a:lnTo>
                          <a:pt x="0" y="0"/>
                        </a:lnTo>
                      </a:path>
                    </a:pathLst>
                  </a:custGeom>
                  <a:solidFill>
                    <a:srgbClr val="00B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52" name="Freeform 728"/>
                  <p:cNvSpPr>
                    <a:spLocks/>
                  </p:cNvSpPr>
                  <p:nvPr/>
                </p:nvSpPr>
                <p:spPr bwMode="auto">
                  <a:xfrm>
                    <a:off x="5062" y="3265"/>
                    <a:ext cx="24" cy="120"/>
                  </a:xfrm>
                  <a:custGeom>
                    <a:avLst/>
                    <a:gdLst>
                      <a:gd name="T0" fmla="*/ 0 w 24"/>
                      <a:gd name="T1" fmla="*/ 22 h 120"/>
                      <a:gd name="T2" fmla="*/ 23 w 24"/>
                      <a:gd name="T3" fmla="*/ 0 h 120"/>
                      <a:gd name="T4" fmla="*/ 23 w 24"/>
                      <a:gd name="T5" fmla="*/ 97 h 120"/>
                      <a:gd name="T6" fmla="*/ 0 w 24"/>
                      <a:gd name="T7" fmla="*/ 119 h 120"/>
                      <a:gd name="T8" fmla="*/ 0 w 24"/>
                      <a:gd name="T9" fmla="*/ 22 h 120"/>
                    </a:gdLst>
                    <a:ahLst/>
                    <a:cxnLst>
                      <a:cxn ang="0">
                        <a:pos x="T0" y="T1"/>
                      </a:cxn>
                      <a:cxn ang="0">
                        <a:pos x="T2" y="T3"/>
                      </a:cxn>
                      <a:cxn ang="0">
                        <a:pos x="T4" y="T5"/>
                      </a:cxn>
                      <a:cxn ang="0">
                        <a:pos x="T6" y="T7"/>
                      </a:cxn>
                      <a:cxn ang="0">
                        <a:pos x="T8" y="T9"/>
                      </a:cxn>
                    </a:cxnLst>
                    <a:rect l="0" t="0" r="r" b="b"/>
                    <a:pathLst>
                      <a:path w="24" h="120">
                        <a:moveTo>
                          <a:pt x="0" y="22"/>
                        </a:moveTo>
                        <a:lnTo>
                          <a:pt x="23" y="0"/>
                        </a:lnTo>
                        <a:lnTo>
                          <a:pt x="23" y="97"/>
                        </a:lnTo>
                        <a:lnTo>
                          <a:pt x="0" y="119"/>
                        </a:lnTo>
                        <a:lnTo>
                          <a:pt x="0" y="22"/>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53" name="Freeform 729"/>
                  <p:cNvSpPr>
                    <a:spLocks/>
                  </p:cNvSpPr>
                  <p:nvPr/>
                </p:nvSpPr>
                <p:spPr bwMode="auto">
                  <a:xfrm>
                    <a:off x="5062" y="3368"/>
                    <a:ext cx="54" cy="80"/>
                  </a:xfrm>
                  <a:custGeom>
                    <a:avLst/>
                    <a:gdLst>
                      <a:gd name="T0" fmla="*/ 27 w 54"/>
                      <a:gd name="T1" fmla="*/ 0 h 80"/>
                      <a:gd name="T2" fmla="*/ 0 w 54"/>
                      <a:gd name="T3" fmla="*/ 22 h 80"/>
                      <a:gd name="T4" fmla="*/ 13 w 54"/>
                      <a:gd name="T5" fmla="*/ 79 h 80"/>
                      <a:gd name="T6" fmla="*/ 53 w 54"/>
                      <a:gd name="T7" fmla="*/ 29 h 80"/>
                      <a:gd name="T8" fmla="*/ 27 w 54"/>
                      <a:gd name="T9" fmla="*/ 0 h 80"/>
                    </a:gdLst>
                    <a:ahLst/>
                    <a:cxnLst>
                      <a:cxn ang="0">
                        <a:pos x="T0" y="T1"/>
                      </a:cxn>
                      <a:cxn ang="0">
                        <a:pos x="T2" y="T3"/>
                      </a:cxn>
                      <a:cxn ang="0">
                        <a:pos x="T4" y="T5"/>
                      </a:cxn>
                      <a:cxn ang="0">
                        <a:pos x="T6" y="T7"/>
                      </a:cxn>
                      <a:cxn ang="0">
                        <a:pos x="T8" y="T9"/>
                      </a:cxn>
                    </a:cxnLst>
                    <a:rect l="0" t="0" r="r" b="b"/>
                    <a:pathLst>
                      <a:path w="54" h="80">
                        <a:moveTo>
                          <a:pt x="27" y="0"/>
                        </a:moveTo>
                        <a:lnTo>
                          <a:pt x="0" y="22"/>
                        </a:lnTo>
                        <a:lnTo>
                          <a:pt x="13" y="79"/>
                        </a:lnTo>
                        <a:lnTo>
                          <a:pt x="53" y="29"/>
                        </a:lnTo>
                        <a:lnTo>
                          <a:pt x="27" y="0"/>
                        </a:lnTo>
                      </a:path>
                    </a:pathLst>
                  </a:custGeom>
                  <a:solidFill>
                    <a:srgbClr val="0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54" name="Freeform 730"/>
                  <p:cNvSpPr>
                    <a:spLocks/>
                  </p:cNvSpPr>
                  <p:nvPr/>
                </p:nvSpPr>
                <p:spPr bwMode="auto">
                  <a:xfrm>
                    <a:off x="4995" y="3384"/>
                    <a:ext cx="76" cy="64"/>
                  </a:xfrm>
                  <a:custGeom>
                    <a:avLst/>
                    <a:gdLst>
                      <a:gd name="T0" fmla="*/ 20 w 76"/>
                      <a:gd name="T1" fmla="*/ 0 h 64"/>
                      <a:gd name="T2" fmla="*/ 61 w 76"/>
                      <a:gd name="T3" fmla="*/ 7 h 64"/>
                      <a:gd name="T4" fmla="*/ 75 w 76"/>
                      <a:gd name="T5" fmla="*/ 63 h 64"/>
                      <a:gd name="T6" fmla="*/ 0 w 76"/>
                      <a:gd name="T7" fmla="*/ 49 h 64"/>
                      <a:gd name="T8" fmla="*/ 20 w 76"/>
                      <a:gd name="T9" fmla="*/ 0 h 64"/>
                    </a:gdLst>
                    <a:ahLst/>
                    <a:cxnLst>
                      <a:cxn ang="0">
                        <a:pos x="T0" y="T1"/>
                      </a:cxn>
                      <a:cxn ang="0">
                        <a:pos x="T2" y="T3"/>
                      </a:cxn>
                      <a:cxn ang="0">
                        <a:pos x="T4" y="T5"/>
                      </a:cxn>
                      <a:cxn ang="0">
                        <a:pos x="T6" y="T7"/>
                      </a:cxn>
                      <a:cxn ang="0">
                        <a:pos x="T8" y="T9"/>
                      </a:cxn>
                    </a:cxnLst>
                    <a:rect l="0" t="0" r="r" b="b"/>
                    <a:pathLst>
                      <a:path w="76" h="64">
                        <a:moveTo>
                          <a:pt x="20" y="0"/>
                        </a:moveTo>
                        <a:lnTo>
                          <a:pt x="61" y="7"/>
                        </a:lnTo>
                        <a:lnTo>
                          <a:pt x="75" y="63"/>
                        </a:lnTo>
                        <a:lnTo>
                          <a:pt x="0" y="49"/>
                        </a:lnTo>
                        <a:lnTo>
                          <a:pt x="20" y="0"/>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55" name="Freeform 731"/>
                  <p:cNvSpPr>
                    <a:spLocks/>
                  </p:cNvSpPr>
                  <p:nvPr/>
                </p:nvSpPr>
                <p:spPr bwMode="auto">
                  <a:xfrm>
                    <a:off x="5077" y="3400"/>
                    <a:ext cx="39" cy="167"/>
                  </a:xfrm>
                  <a:custGeom>
                    <a:avLst/>
                    <a:gdLst>
                      <a:gd name="T0" fmla="*/ 0 w 39"/>
                      <a:gd name="T1" fmla="*/ 52 h 167"/>
                      <a:gd name="T2" fmla="*/ 38 w 39"/>
                      <a:gd name="T3" fmla="*/ 0 h 167"/>
                      <a:gd name="T4" fmla="*/ 38 w 39"/>
                      <a:gd name="T5" fmla="*/ 91 h 167"/>
                      <a:gd name="T6" fmla="*/ 0 w 39"/>
                      <a:gd name="T7" fmla="*/ 166 h 167"/>
                      <a:gd name="T8" fmla="*/ 0 w 39"/>
                      <a:gd name="T9" fmla="*/ 52 h 167"/>
                    </a:gdLst>
                    <a:ahLst/>
                    <a:cxnLst>
                      <a:cxn ang="0">
                        <a:pos x="T0" y="T1"/>
                      </a:cxn>
                      <a:cxn ang="0">
                        <a:pos x="T2" y="T3"/>
                      </a:cxn>
                      <a:cxn ang="0">
                        <a:pos x="T4" y="T5"/>
                      </a:cxn>
                      <a:cxn ang="0">
                        <a:pos x="T6" y="T7"/>
                      </a:cxn>
                      <a:cxn ang="0">
                        <a:pos x="T8" y="T9"/>
                      </a:cxn>
                    </a:cxnLst>
                    <a:rect l="0" t="0" r="r" b="b"/>
                    <a:pathLst>
                      <a:path w="39" h="167">
                        <a:moveTo>
                          <a:pt x="0" y="52"/>
                        </a:moveTo>
                        <a:lnTo>
                          <a:pt x="38" y="0"/>
                        </a:lnTo>
                        <a:lnTo>
                          <a:pt x="38" y="91"/>
                        </a:lnTo>
                        <a:lnTo>
                          <a:pt x="0" y="166"/>
                        </a:lnTo>
                        <a:lnTo>
                          <a:pt x="0" y="52"/>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56" name="Freeform 732"/>
                  <p:cNvSpPr>
                    <a:spLocks/>
                  </p:cNvSpPr>
                  <p:nvPr/>
                </p:nvSpPr>
                <p:spPr bwMode="auto">
                  <a:xfrm>
                    <a:off x="4995" y="3439"/>
                    <a:ext cx="76" cy="128"/>
                  </a:xfrm>
                  <a:custGeom>
                    <a:avLst/>
                    <a:gdLst>
                      <a:gd name="T0" fmla="*/ 0 w 76"/>
                      <a:gd name="T1" fmla="*/ 0 h 128"/>
                      <a:gd name="T2" fmla="*/ 75 w 76"/>
                      <a:gd name="T3" fmla="*/ 15 h 128"/>
                      <a:gd name="T4" fmla="*/ 75 w 76"/>
                      <a:gd name="T5" fmla="*/ 127 h 128"/>
                      <a:gd name="T6" fmla="*/ 0 w 76"/>
                      <a:gd name="T7" fmla="*/ 105 h 128"/>
                      <a:gd name="T8" fmla="*/ 0 w 76"/>
                      <a:gd name="T9" fmla="*/ 0 h 128"/>
                    </a:gdLst>
                    <a:ahLst/>
                    <a:cxnLst>
                      <a:cxn ang="0">
                        <a:pos x="T0" y="T1"/>
                      </a:cxn>
                      <a:cxn ang="0">
                        <a:pos x="T2" y="T3"/>
                      </a:cxn>
                      <a:cxn ang="0">
                        <a:pos x="T4" y="T5"/>
                      </a:cxn>
                      <a:cxn ang="0">
                        <a:pos x="T6" y="T7"/>
                      </a:cxn>
                      <a:cxn ang="0">
                        <a:pos x="T8" y="T9"/>
                      </a:cxn>
                    </a:cxnLst>
                    <a:rect l="0" t="0" r="r" b="b"/>
                    <a:pathLst>
                      <a:path w="76" h="128">
                        <a:moveTo>
                          <a:pt x="0" y="0"/>
                        </a:moveTo>
                        <a:lnTo>
                          <a:pt x="75" y="15"/>
                        </a:lnTo>
                        <a:lnTo>
                          <a:pt x="75" y="127"/>
                        </a:lnTo>
                        <a:lnTo>
                          <a:pt x="0" y="105"/>
                        </a:lnTo>
                        <a:lnTo>
                          <a:pt x="0" y="0"/>
                        </a:lnTo>
                      </a:path>
                    </a:pathLst>
                  </a:custGeom>
                  <a:solidFill>
                    <a:srgbClr val="00B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757" name="Group 733"/>
                <p:cNvGrpSpPr>
                  <a:grpSpLocks/>
                </p:cNvGrpSpPr>
                <p:nvPr/>
              </p:nvGrpSpPr>
              <p:grpSpPr bwMode="auto">
                <a:xfrm>
                  <a:off x="5025" y="3288"/>
                  <a:ext cx="31" cy="73"/>
                  <a:chOff x="5025" y="3288"/>
                  <a:chExt cx="31" cy="73"/>
                </a:xfrm>
              </p:grpSpPr>
              <p:grpSp>
                <p:nvGrpSpPr>
                  <p:cNvPr id="769758" name="Group 734"/>
                  <p:cNvGrpSpPr>
                    <a:grpSpLocks/>
                  </p:cNvGrpSpPr>
                  <p:nvPr/>
                </p:nvGrpSpPr>
                <p:grpSpPr bwMode="auto">
                  <a:xfrm>
                    <a:off x="5025" y="3288"/>
                    <a:ext cx="31" cy="17"/>
                    <a:chOff x="5025" y="3288"/>
                    <a:chExt cx="31" cy="17"/>
                  </a:xfrm>
                </p:grpSpPr>
                <p:sp>
                  <p:nvSpPr>
                    <p:cNvPr id="769759" name="Freeform 735"/>
                    <p:cNvSpPr>
                      <a:spLocks/>
                    </p:cNvSpPr>
                    <p:nvPr/>
                  </p:nvSpPr>
                  <p:spPr bwMode="auto">
                    <a:xfrm>
                      <a:off x="5025" y="3288"/>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60" name="Freeform 736"/>
                    <p:cNvSpPr>
                      <a:spLocks/>
                    </p:cNvSpPr>
                    <p:nvPr/>
                  </p:nvSpPr>
                  <p:spPr bwMode="auto">
                    <a:xfrm>
                      <a:off x="5040" y="3288"/>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61" name="Freeform 737"/>
                    <p:cNvSpPr>
                      <a:spLocks/>
                    </p:cNvSpPr>
                    <p:nvPr/>
                  </p:nvSpPr>
                  <p:spPr bwMode="auto">
                    <a:xfrm>
                      <a:off x="5055" y="3288"/>
                      <a:ext cx="1" cy="17"/>
                    </a:xfrm>
                    <a:custGeom>
                      <a:avLst/>
                      <a:gdLst>
                        <a:gd name="T0" fmla="*/ 0 w 1"/>
                        <a:gd name="T1" fmla="*/ 0 h 17"/>
                        <a:gd name="T2" fmla="*/ 0 w 1"/>
                        <a:gd name="T3" fmla="*/ 5 h 17"/>
                        <a:gd name="T4" fmla="*/ 0 w 1"/>
                        <a:gd name="T5" fmla="*/ 16 h 17"/>
                        <a:gd name="T6" fmla="*/ 0 w 1"/>
                        <a:gd name="T7" fmla="*/ 0 h 17"/>
                      </a:gdLst>
                      <a:ahLst/>
                      <a:cxnLst>
                        <a:cxn ang="0">
                          <a:pos x="T0" y="T1"/>
                        </a:cxn>
                        <a:cxn ang="0">
                          <a:pos x="T2" y="T3"/>
                        </a:cxn>
                        <a:cxn ang="0">
                          <a:pos x="T4" y="T5"/>
                        </a:cxn>
                        <a:cxn ang="0">
                          <a:pos x="T6" y="T7"/>
                        </a:cxn>
                      </a:cxnLst>
                      <a:rect l="0" t="0" r="r" b="b"/>
                      <a:pathLst>
                        <a:path w="1" h="17">
                          <a:moveTo>
                            <a:pt x="0" y="0"/>
                          </a:moveTo>
                          <a:lnTo>
                            <a:pt x="0" y="5"/>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762" name="Group 738"/>
                  <p:cNvGrpSpPr>
                    <a:grpSpLocks/>
                  </p:cNvGrpSpPr>
                  <p:nvPr/>
                </p:nvGrpSpPr>
                <p:grpSpPr bwMode="auto">
                  <a:xfrm>
                    <a:off x="5025" y="3312"/>
                    <a:ext cx="31" cy="25"/>
                    <a:chOff x="5025" y="3312"/>
                    <a:chExt cx="31" cy="25"/>
                  </a:xfrm>
                </p:grpSpPr>
                <p:sp>
                  <p:nvSpPr>
                    <p:cNvPr id="769763" name="Freeform 739"/>
                    <p:cNvSpPr>
                      <a:spLocks/>
                    </p:cNvSpPr>
                    <p:nvPr/>
                  </p:nvSpPr>
                  <p:spPr bwMode="auto">
                    <a:xfrm>
                      <a:off x="5025" y="3312"/>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64" name="Freeform 740"/>
                    <p:cNvSpPr>
                      <a:spLocks/>
                    </p:cNvSpPr>
                    <p:nvPr/>
                  </p:nvSpPr>
                  <p:spPr bwMode="auto">
                    <a:xfrm>
                      <a:off x="5040" y="3312"/>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65" name="Freeform 741"/>
                    <p:cNvSpPr>
                      <a:spLocks/>
                    </p:cNvSpPr>
                    <p:nvPr/>
                  </p:nvSpPr>
                  <p:spPr bwMode="auto">
                    <a:xfrm>
                      <a:off x="5055" y="3320"/>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766" name="Group 742"/>
                  <p:cNvGrpSpPr>
                    <a:grpSpLocks/>
                  </p:cNvGrpSpPr>
                  <p:nvPr/>
                </p:nvGrpSpPr>
                <p:grpSpPr bwMode="auto">
                  <a:xfrm>
                    <a:off x="5025" y="3336"/>
                    <a:ext cx="31" cy="25"/>
                    <a:chOff x="5025" y="3336"/>
                    <a:chExt cx="31" cy="25"/>
                  </a:xfrm>
                </p:grpSpPr>
                <p:sp>
                  <p:nvSpPr>
                    <p:cNvPr id="769767" name="Freeform 743"/>
                    <p:cNvSpPr>
                      <a:spLocks/>
                    </p:cNvSpPr>
                    <p:nvPr/>
                  </p:nvSpPr>
                  <p:spPr bwMode="auto">
                    <a:xfrm>
                      <a:off x="5025" y="3336"/>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68" name="Freeform 744"/>
                    <p:cNvSpPr>
                      <a:spLocks/>
                    </p:cNvSpPr>
                    <p:nvPr/>
                  </p:nvSpPr>
                  <p:spPr bwMode="auto">
                    <a:xfrm>
                      <a:off x="5040" y="3336"/>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69" name="Freeform 745"/>
                    <p:cNvSpPr>
                      <a:spLocks/>
                    </p:cNvSpPr>
                    <p:nvPr/>
                  </p:nvSpPr>
                  <p:spPr bwMode="auto">
                    <a:xfrm>
                      <a:off x="5055" y="3344"/>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69770" name="Group 746"/>
              <p:cNvGrpSpPr>
                <a:grpSpLocks/>
              </p:cNvGrpSpPr>
              <p:nvPr/>
            </p:nvGrpSpPr>
            <p:grpSpPr bwMode="auto">
              <a:xfrm>
                <a:off x="4674" y="3185"/>
                <a:ext cx="181" cy="382"/>
                <a:chOff x="4674" y="3185"/>
                <a:chExt cx="181" cy="382"/>
              </a:xfrm>
            </p:grpSpPr>
            <p:sp>
              <p:nvSpPr>
                <p:cNvPr id="769771" name="Freeform 747"/>
                <p:cNvSpPr>
                  <a:spLocks/>
                </p:cNvSpPr>
                <p:nvPr/>
              </p:nvSpPr>
              <p:spPr bwMode="auto">
                <a:xfrm>
                  <a:off x="4674" y="3209"/>
                  <a:ext cx="173" cy="33"/>
                </a:xfrm>
                <a:custGeom>
                  <a:avLst/>
                  <a:gdLst>
                    <a:gd name="T0" fmla="*/ 0 w 173"/>
                    <a:gd name="T1" fmla="*/ 19 h 33"/>
                    <a:gd name="T2" fmla="*/ 100 w 173"/>
                    <a:gd name="T3" fmla="*/ 32 h 33"/>
                    <a:gd name="T4" fmla="*/ 172 w 173"/>
                    <a:gd name="T5" fmla="*/ 6 h 33"/>
                    <a:gd name="T6" fmla="*/ 86 w 173"/>
                    <a:gd name="T7" fmla="*/ 0 h 33"/>
                    <a:gd name="T8" fmla="*/ 0 w 173"/>
                    <a:gd name="T9" fmla="*/ 19 h 33"/>
                  </a:gdLst>
                  <a:ahLst/>
                  <a:cxnLst>
                    <a:cxn ang="0">
                      <a:pos x="T0" y="T1"/>
                    </a:cxn>
                    <a:cxn ang="0">
                      <a:pos x="T2" y="T3"/>
                    </a:cxn>
                    <a:cxn ang="0">
                      <a:pos x="T4" y="T5"/>
                    </a:cxn>
                    <a:cxn ang="0">
                      <a:pos x="T6" y="T7"/>
                    </a:cxn>
                    <a:cxn ang="0">
                      <a:pos x="T8" y="T9"/>
                    </a:cxn>
                  </a:cxnLst>
                  <a:rect l="0" t="0" r="r" b="b"/>
                  <a:pathLst>
                    <a:path w="173" h="33">
                      <a:moveTo>
                        <a:pt x="0" y="19"/>
                      </a:moveTo>
                      <a:lnTo>
                        <a:pt x="100" y="32"/>
                      </a:lnTo>
                      <a:lnTo>
                        <a:pt x="172" y="6"/>
                      </a:lnTo>
                      <a:lnTo>
                        <a:pt x="86" y="0"/>
                      </a:lnTo>
                      <a:lnTo>
                        <a:pt x="0" y="19"/>
                      </a:lnTo>
                    </a:path>
                  </a:pathLst>
                </a:custGeom>
                <a:solidFill>
                  <a:srgbClr val="DF3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72" name="Freeform 748"/>
                <p:cNvSpPr>
                  <a:spLocks/>
                </p:cNvSpPr>
                <p:nvPr/>
              </p:nvSpPr>
              <p:spPr bwMode="auto">
                <a:xfrm>
                  <a:off x="4674" y="3233"/>
                  <a:ext cx="98" cy="334"/>
                </a:xfrm>
                <a:custGeom>
                  <a:avLst/>
                  <a:gdLst>
                    <a:gd name="T0" fmla="*/ 0 w 98"/>
                    <a:gd name="T1" fmla="*/ 0 h 334"/>
                    <a:gd name="T2" fmla="*/ 97 w 98"/>
                    <a:gd name="T3" fmla="*/ 16 h 334"/>
                    <a:gd name="T4" fmla="*/ 97 w 98"/>
                    <a:gd name="T5" fmla="*/ 333 h 334"/>
                    <a:gd name="T6" fmla="*/ 76 w 98"/>
                    <a:gd name="T7" fmla="*/ 325 h 334"/>
                    <a:gd name="T8" fmla="*/ 76 w 98"/>
                    <a:gd name="T9" fmla="*/ 287 h 334"/>
                    <a:gd name="T10" fmla="*/ 49 w 98"/>
                    <a:gd name="T11" fmla="*/ 279 h 334"/>
                    <a:gd name="T12" fmla="*/ 49 w 98"/>
                    <a:gd name="T13" fmla="*/ 311 h 334"/>
                    <a:gd name="T14" fmla="*/ 35 w 98"/>
                    <a:gd name="T15" fmla="*/ 303 h 334"/>
                    <a:gd name="T16" fmla="*/ 35 w 98"/>
                    <a:gd name="T17" fmla="*/ 271 h 334"/>
                    <a:gd name="T18" fmla="*/ 14 w 98"/>
                    <a:gd name="T19" fmla="*/ 256 h 334"/>
                    <a:gd name="T20" fmla="*/ 14 w 98"/>
                    <a:gd name="T21" fmla="*/ 295 h 334"/>
                    <a:gd name="T22" fmla="*/ 0 w 98"/>
                    <a:gd name="T23" fmla="*/ 287 h 334"/>
                    <a:gd name="T24" fmla="*/ 0 w 98"/>
                    <a:gd name="T2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334">
                      <a:moveTo>
                        <a:pt x="0" y="0"/>
                      </a:moveTo>
                      <a:lnTo>
                        <a:pt x="97" y="16"/>
                      </a:lnTo>
                      <a:lnTo>
                        <a:pt x="97" y="333"/>
                      </a:lnTo>
                      <a:lnTo>
                        <a:pt x="76" y="325"/>
                      </a:lnTo>
                      <a:lnTo>
                        <a:pt x="76" y="287"/>
                      </a:lnTo>
                      <a:lnTo>
                        <a:pt x="49" y="279"/>
                      </a:lnTo>
                      <a:lnTo>
                        <a:pt x="49" y="311"/>
                      </a:lnTo>
                      <a:lnTo>
                        <a:pt x="35" y="303"/>
                      </a:lnTo>
                      <a:lnTo>
                        <a:pt x="35" y="271"/>
                      </a:lnTo>
                      <a:lnTo>
                        <a:pt x="14" y="256"/>
                      </a:lnTo>
                      <a:lnTo>
                        <a:pt x="14" y="295"/>
                      </a:lnTo>
                      <a:lnTo>
                        <a:pt x="0" y="287"/>
                      </a:lnTo>
                      <a:lnTo>
                        <a:pt x="0" y="0"/>
                      </a:lnTo>
                    </a:path>
                  </a:pathLst>
                </a:custGeom>
                <a:solidFill>
                  <a:srgbClr val="FF5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773" name="Group 749"/>
                <p:cNvGrpSpPr>
                  <a:grpSpLocks/>
                </p:cNvGrpSpPr>
                <p:nvPr/>
              </p:nvGrpSpPr>
              <p:grpSpPr bwMode="auto">
                <a:xfrm>
                  <a:off x="4678" y="3185"/>
                  <a:ext cx="177" cy="382"/>
                  <a:chOff x="4678" y="3185"/>
                  <a:chExt cx="177" cy="382"/>
                </a:xfrm>
              </p:grpSpPr>
              <p:sp>
                <p:nvSpPr>
                  <p:cNvPr id="769774" name="Freeform 750"/>
                  <p:cNvSpPr>
                    <a:spLocks/>
                  </p:cNvSpPr>
                  <p:nvPr/>
                </p:nvSpPr>
                <p:spPr bwMode="auto">
                  <a:xfrm>
                    <a:off x="4779" y="3217"/>
                    <a:ext cx="76" cy="350"/>
                  </a:xfrm>
                  <a:custGeom>
                    <a:avLst/>
                    <a:gdLst>
                      <a:gd name="T0" fmla="*/ 0 w 76"/>
                      <a:gd name="T1" fmla="*/ 31 h 350"/>
                      <a:gd name="T2" fmla="*/ 68 w 76"/>
                      <a:gd name="T3" fmla="*/ 0 h 350"/>
                      <a:gd name="T4" fmla="*/ 75 w 76"/>
                      <a:gd name="T5" fmla="*/ 272 h 350"/>
                      <a:gd name="T6" fmla="*/ 0 w 76"/>
                      <a:gd name="T7" fmla="*/ 349 h 350"/>
                      <a:gd name="T8" fmla="*/ 0 w 76"/>
                      <a:gd name="T9" fmla="*/ 31 h 350"/>
                    </a:gdLst>
                    <a:ahLst/>
                    <a:cxnLst>
                      <a:cxn ang="0">
                        <a:pos x="T0" y="T1"/>
                      </a:cxn>
                      <a:cxn ang="0">
                        <a:pos x="T2" y="T3"/>
                      </a:cxn>
                      <a:cxn ang="0">
                        <a:pos x="T4" y="T5"/>
                      </a:cxn>
                      <a:cxn ang="0">
                        <a:pos x="T6" y="T7"/>
                      </a:cxn>
                      <a:cxn ang="0">
                        <a:pos x="T8" y="T9"/>
                      </a:cxn>
                    </a:cxnLst>
                    <a:rect l="0" t="0" r="r" b="b"/>
                    <a:pathLst>
                      <a:path w="76" h="350">
                        <a:moveTo>
                          <a:pt x="0" y="31"/>
                        </a:moveTo>
                        <a:lnTo>
                          <a:pt x="68" y="0"/>
                        </a:lnTo>
                        <a:lnTo>
                          <a:pt x="75" y="272"/>
                        </a:lnTo>
                        <a:lnTo>
                          <a:pt x="0" y="349"/>
                        </a:lnTo>
                        <a:lnTo>
                          <a:pt x="0" y="31"/>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775" name="Group 751"/>
                  <p:cNvGrpSpPr>
                    <a:grpSpLocks/>
                  </p:cNvGrpSpPr>
                  <p:nvPr/>
                </p:nvGrpSpPr>
                <p:grpSpPr bwMode="auto">
                  <a:xfrm>
                    <a:off x="4726" y="3511"/>
                    <a:ext cx="32" cy="33"/>
                    <a:chOff x="4726" y="3511"/>
                    <a:chExt cx="32" cy="33"/>
                  </a:xfrm>
                </p:grpSpPr>
                <p:sp>
                  <p:nvSpPr>
                    <p:cNvPr id="769776" name="Freeform 752"/>
                    <p:cNvSpPr>
                      <a:spLocks/>
                    </p:cNvSpPr>
                    <p:nvPr/>
                  </p:nvSpPr>
                  <p:spPr bwMode="auto">
                    <a:xfrm>
                      <a:off x="4741" y="3519"/>
                      <a:ext cx="17" cy="25"/>
                    </a:xfrm>
                    <a:custGeom>
                      <a:avLst/>
                      <a:gdLst>
                        <a:gd name="T0" fmla="*/ 0 w 17"/>
                        <a:gd name="T1" fmla="*/ 0 h 25"/>
                        <a:gd name="T2" fmla="*/ 0 w 17"/>
                        <a:gd name="T3" fmla="*/ 18 h 25"/>
                        <a:gd name="T4" fmla="*/ 16 w 17"/>
                        <a:gd name="T5" fmla="*/ 24 h 25"/>
                        <a:gd name="T6" fmla="*/ 16 w 17"/>
                        <a:gd name="T7" fmla="*/ 6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18"/>
                          </a:lnTo>
                          <a:lnTo>
                            <a:pt x="16" y="24"/>
                          </a:lnTo>
                          <a:lnTo>
                            <a:pt x="16" y="6"/>
                          </a:lnTo>
                          <a:lnTo>
                            <a:pt x="0" y="0"/>
                          </a:lnTo>
                        </a:path>
                      </a:pathLst>
                    </a:custGeom>
                    <a:solidFill>
                      <a:srgbClr val="FF00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77" name="Freeform 753"/>
                    <p:cNvSpPr>
                      <a:spLocks/>
                    </p:cNvSpPr>
                    <p:nvPr/>
                  </p:nvSpPr>
                  <p:spPr bwMode="auto">
                    <a:xfrm>
                      <a:off x="4726" y="3511"/>
                      <a:ext cx="17" cy="33"/>
                    </a:xfrm>
                    <a:custGeom>
                      <a:avLst/>
                      <a:gdLst>
                        <a:gd name="T0" fmla="*/ 0 w 17"/>
                        <a:gd name="T1" fmla="*/ 0 h 33"/>
                        <a:gd name="T2" fmla="*/ 0 w 17"/>
                        <a:gd name="T3" fmla="*/ 32 h 33"/>
                        <a:gd name="T4" fmla="*/ 16 w 17"/>
                        <a:gd name="T5" fmla="*/ 26 h 33"/>
                        <a:gd name="T6" fmla="*/ 16 w 17"/>
                        <a:gd name="T7" fmla="*/ 6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26"/>
                          </a:lnTo>
                          <a:lnTo>
                            <a:pt x="16" y="6"/>
                          </a:lnTo>
                          <a:lnTo>
                            <a:pt x="0" y="0"/>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778" name="Group 754"/>
                  <p:cNvGrpSpPr>
                    <a:grpSpLocks/>
                  </p:cNvGrpSpPr>
                  <p:nvPr/>
                </p:nvGrpSpPr>
                <p:grpSpPr bwMode="auto">
                  <a:xfrm>
                    <a:off x="4689" y="3495"/>
                    <a:ext cx="32" cy="33"/>
                    <a:chOff x="4689" y="3495"/>
                    <a:chExt cx="32" cy="33"/>
                  </a:xfrm>
                </p:grpSpPr>
                <p:sp>
                  <p:nvSpPr>
                    <p:cNvPr id="769779" name="Freeform 755"/>
                    <p:cNvSpPr>
                      <a:spLocks/>
                    </p:cNvSpPr>
                    <p:nvPr/>
                  </p:nvSpPr>
                  <p:spPr bwMode="auto">
                    <a:xfrm>
                      <a:off x="4704" y="3503"/>
                      <a:ext cx="17" cy="17"/>
                    </a:xfrm>
                    <a:custGeom>
                      <a:avLst/>
                      <a:gdLst>
                        <a:gd name="T0" fmla="*/ 0 w 17"/>
                        <a:gd name="T1" fmla="*/ 0 h 17"/>
                        <a:gd name="T2" fmla="*/ 0 w 17"/>
                        <a:gd name="T3" fmla="*/ 16 h 17"/>
                        <a:gd name="T4" fmla="*/ 16 w 17"/>
                        <a:gd name="T5" fmla="*/ 16 h 17"/>
                        <a:gd name="T6" fmla="*/ 16 w 17"/>
                        <a:gd name="T7" fmla="*/ 5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5"/>
                          </a:lnTo>
                          <a:lnTo>
                            <a:pt x="0" y="0"/>
                          </a:lnTo>
                        </a:path>
                      </a:pathLst>
                    </a:custGeom>
                    <a:solidFill>
                      <a:srgbClr val="FF00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80" name="Freeform 756"/>
                    <p:cNvSpPr>
                      <a:spLocks/>
                    </p:cNvSpPr>
                    <p:nvPr/>
                  </p:nvSpPr>
                  <p:spPr bwMode="auto">
                    <a:xfrm>
                      <a:off x="4689" y="3495"/>
                      <a:ext cx="17" cy="33"/>
                    </a:xfrm>
                    <a:custGeom>
                      <a:avLst/>
                      <a:gdLst>
                        <a:gd name="T0" fmla="*/ 0 w 17"/>
                        <a:gd name="T1" fmla="*/ 0 h 33"/>
                        <a:gd name="T2" fmla="*/ 0 w 17"/>
                        <a:gd name="T3" fmla="*/ 32 h 33"/>
                        <a:gd name="T4" fmla="*/ 16 w 17"/>
                        <a:gd name="T5" fmla="*/ 26 h 33"/>
                        <a:gd name="T6" fmla="*/ 16 w 17"/>
                        <a:gd name="T7" fmla="*/ 6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26"/>
                          </a:lnTo>
                          <a:lnTo>
                            <a:pt x="16" y="6"/>
                          </a:lnTo>
                          <a:lnTo>
                            <a:pt x="0" y="0"/>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781" name="Group 757"/>
                  <p:cNvGrpSpPr>
                    <a:grpSpLocks/>
                  </p:cNvGrpSpPr>
                  <p:nvPr/>
                </p:nvGrpSpPr>
                <p:grpSpPr bwMode="auto">
                  <a:xfrm>
                    <a:off x="4678" y="3241"/>
                    <a:ext cx="89" cy="266"/>
                    <a:chOff x="4678" y="3241"/>
                    <a:chExt cx="89" cy="266"/>
                  </a:xfrm>
                </p:grpSpPr>
                <p:sp>
                  <p:nvSpPr>
                    <p:cNvPr id="769782" name="Freeform 758"/>
                    <p:cNvSpPr>
                      <a:spLocks/>
                    </p:cNvSpPr>
                    <p:nvPr/>
                  </p:nvSpPr>
                  <p:spPr bwMode="auto">
                    <a:xfrm>
                      <a:off x="4682" y="3241"/>
                      <a:ext cx="75" cy="263"/>
                    </a:xfrm>
                    <a:custGeom>
                      <a:avLst/>
                      <a:gdLst>
                        <a:gd name="T0" fmla="*/ 0 w 75"/>
                        <a:gd name="T1" fmla="*/ 0 h 263"/>
                        <a:gd name="T2" fmla="*/ 74 w 75"/>
                        <a:gd name="T3" fmla="*/ 16 h 263"/>
                        <a:gd name="T4" fmla="*/ 74 w 75"/>
                        <a:gd name="T5" fmla="*/ 262 h 263"/>
                        <a:gd name="T6" fmla="*/ 0 w 75"/>
                        <a:gd name="T7" fmla="*/ 231 h 263"/>
                        <a:gd name="T8" fmla="*/ 0 w 75"/>
                        <a:gd name="T9" fmla="*/ 0 h 263"/>
                      </a:gdLst>
                      <a:ahLst/>
                      <a:cxnLst>
                        <a:cxn ang="0">
                          <a:pos x="T0" y="T1"/>
                        </a:cxn>
                        <a:cxn ang="0">
                          <a:pos x="T2" y="T3"/>
                        </a:cxn>
                        <a:cxn ang="0">
                          <a:pos x="T4" y="T5"/>
                        </a:cxn>
                        <a:cxn ang="0">
                          <a:pos x="T6" y="T7"/>
                        </a:cxn>
                        <a:cxn ang="0">
                          <a:pos x="T8" y="T9"/>
                        </a:cxn>
                      </a:cxnLst>
                      <a:rect l="0" t="0" r="r" b="b"/>
                      <a:pathLst>
                        <a:path w="75" h="263">
                          <a:moveTo>
                            <a:pt x="0" y="0"/>
                          </a:moveTo>
                          <a:lnTo>
                            <a:pt x="74" y="16"/>
                          </a:lnTo>
                          <a:lnTo>
                            <a:pt x="74" y="262"/>
                          </a:lnTo>
                          <a:lnTo>
                            <a:pt x="0" y="23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783" name="Group 759"/>
                    <p:cNvGrpSpPr>
                      <a:grpSpLocks/>
                    </p:cNvGrpSpPr>
                    <p:nvPr/>
                  </p:nvGrpSpPr>
                  <p:grpSpPr bwMode="auto">
                    <a:xfrm>
                      <a:off x="4678" y="3245"/>
                      <a:ext cx="89" cy="262"/>
                      <a:chOff x="4678" y="3245"/>
                      <a:chExt cx="89" cy="262"/>
                    </a:xfrm>
                  </p:grpSpPr>
                  <p:sp>
                    <p:nvSpPr>
                      <p:cNvPr id="769784" name="Line 760"/>
                      <p:cNvSpPr>
                        <a:spLocks noChangeShapeType="1"/>
                      </p:cNvSpPr>
                      <p:nvPr/>
                    </p:nvSpPr>
                    <p:spPr bwMode="auto">
                      <a:xfrm>
                        <a:off x="4686" y="3451"/>
                        <a:ext cx="81" cy="24"/>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785" name="Line 761"/>
                      <p:cNvSpPr>
                        <a:spLocks noChangeShapeType="1"/>
                      </p:cNvSpPr>
                      <p:nvPr/>
                    </p:nvSpPr>
                    <p:spPr bwMode="auto">
                      <a:xfrm>
                        <a:off x="4678" y="3412"/>
                        <a:ext cx="89" cy="23"/>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786" name="Line 762"/>
                      <p:cNvSpPr>
                        <a:spLocks noChangeShapeType="1"/>
                      </p:cNvSpPr>
                      <p:nvPr/>
                    </p:nvSpPr>
                    <p:spPr bwMode="auto">
                      <a:xfrm>
                        <a:off x="4686" y="3380"/>
                        <a:ext cx="81" cy="16"/>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787" name="Line 763"/>
                      <p:cNvSpPr>
                        <a:spLocks noChangeShapeType="1"/>
                      </p:cNvSpPr>
                      <p:nvPr/>
                    </p:nvSpPr>
                    <p:spPr bwMode="auto">
                      <a:xfrm>
                        <a:off x="4686" y="3340"/>
                        <a:ext cx="81" cy="16"/>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788" name="Line 764"/>
                      <p:cNvSpPr>
                        <a:spLocks noChangeShapeType="1"/>
                      </p:cNvSpPr>
                      <p:nvPr/>
                    </p:nvSpPr>
                    <p:spPr bwMode="auto">
                      <a:xfrm>
                        <a:off x="4686" y="3308"/>
                        <a:ext cx="81" cy="8"/>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789" name="Line 765"/>
                      <p:cNvSpPr>
                        <a:spLocks noChangeShapeType="1"/>
                      </p:cNvSpPr>
                      <p:nvPr/>
                    </p:nvSpPr>
                    <p:spPr bwMode="auto">
                      <a:xfrm>
                        <a:off x="4678" y="3277"/>
                        <a:ext cx="89" cy="7"/>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790" name="Line 766"/>
                      <p:cNvSpPr>
                        <a:spLocks noChangeShapeType="1"/>
                      </p:cNvSpPr>
                      <p:nvPr/>
                    </p:nvSpPr>
                    <p:spPr bwMode="auto">
                      <a:xfrm>
                        <a:off x="4697" y="3245"/>
                        <a:ext cx="0" cy="238"/>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791" name="Line 767"/>
                      <p:cNvSpPr>
                        <a:spLocks noChangeShapeType="1"/>
                      </p:cNvSpPr>
                      <p:nvPr/>
                    </p:nvSpPr>
                    <p:spPr bwMode="auto">
                      <a:xfrm>
                        <a:off x="4719" y="3245"/>
                        <a:ext cx="0" cy="254"/>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792" name="Line 768"/>
                      <p:cNvSpPr>
                        <a:spLocks noChangeShapeType="1"/>
                      </p:cNvSpPr>
                      <p:nvPr/>
                    </p:nvSpPr>
                    <p:spPr bwMode="auto">
                      <a:xfrm>
                        <a:off x="4741" y="3253"/>
                        <a:ext cx="0" cy="254"/>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69793" name="Group 769"/>
                  <p:cNvGrpSpPr>
                    <a:grpSpLocks/>
                  </p:cNvGrpSpPr>
                  <p:nvPr/>
                </p:nvGrpSpPr>
                <p:grpSpPr bwMode="auto">
                  <a:xfrm>
                    <a:off x="4712" y="3185"/>
                    <a:ext cx="105" cy="49"/>
                    <a:chOff x="4712" y="3185"/>
                    <a:chExt cx="105" cy="49"/>
                  </a:xfrm>
                </p:grpSpPr>
                <p:grpSp>
                  <p:nvGrpSpPr>
                    <p:cNvPr id="769794" name="Group 770"/>
                    <p:cNvGrpSpPr>
                      <a:grpSpLocks/>
                    </p:cNvGrpSpPr>
                    <p:nvPr/>
                  </p:nvGrpSpPr>
                  <p:grpSpPr bwMode="auto">
                    <a:xfrm>
                      <a:off x="4712" y="3185"/>
                      <a:ext cx="105" cy="49"/>
                      <a:chOff x="4712" y="3185"/>
                      <a:chExt cx="105" cy="49"/>
                    </a:xfrm>
                  </p:grpSpPr>
                  <p:sp>
                    <p:nvSpPr>
                      <p:cNvPr id="769795" name="Freeform 771"/>
                      <p:cNvSpPr>
                        <a:spLocks/>
                      </p:cNvSpPr>
                      <p:nvPr/>
                    </p:nvSpPr>
                    <p:spPr bwMode="auto">
                      <a:xfrm>
                        <a:off x="4712" y="3185"/>
                        <a:ext cx="105" cy="17"/>
                      </a:xfrm>
                      <a:custGeom>
                        <a:avLst/>
                        <a:gdLst>
                          <a:gd name="T0" fmla="*/ 0 w 105"/>
                          <a:gd name="T1" fmla="*/ 8 h 17"/>
                          <a:gd name="T2" fmla="*/ 62 w 105"/>
                          <a:gd name="T3" fmla="*/ 16 h 17"/>
                          <a:gd name="T4" fmla="*/ 104 w 105"/>
                          <a:gd name="T5" fmla="*/ 8 h 17"/>
                          <a:gd name="T6" fmla="*/ 49 w 105"/>
                          <a:gd name="T7" fmla="*/ 0 h 17"/>
                          <a:gd name="T8" fmla="*/ 0 w 105"/>
                          <a:gd name="T9" fmla="*/ 8 h 17"/>
                        </a:gdLst>
                        <a:ahLst/>
                        <a:cxnLst>
                          <a:cxn ang="0">
                            <a:pos x="T0" y="T1"/>
                          </a:cxn>
                          <a:cxn ang="0">
                            <a:pos x="T2" y="T3"/>
                          </a:cxn>
                          <a:cxn ang="0">
                            <a:pos x="T4" y="T5"/>
                          </a:cxn>
                          <a:cxn ang="0">
                            <a:pos x="T6" y="T7"/>
                          </a:cxn>
                          <a:cxn ang="0">
                            <a:pos x="T8" y="T9"/>
                          </a:cxn>
                        </a:cxnLst>
                        <a:rect l="0" t="0" r="r" b="b"/>
                        <a:pathLst>
                          <a:path w="105" h="17">
                            <a:moveTo>
                              <a:pt x="0" y="8"/>
                            </a:moveTo>
                            <a:lnTo>
                              <a:pt x="62" y="16"/>
                            </a:lnTo>
                            <a:lnTo>
                              <a:pt x="104" y="8"/>
                            </a:lnTo>
                            <a:lnTo>
                              <a:pt x="49" y="0"/>
                            </a:lnTo>
                            <a:lnTo>
                              <a:pt x="0" y="8"/>
                            </a:lnTo>
                          </a:path>
                        </a:pathLst>
                      </a:custGeom>
                      <a:solidFill>
                        <a:srgbClr val="DF3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96" name="Freeform 772"/>
                      <p:cNvSpPr>
                        <a:spLocks/>
                      </p:cNvSpPr>
                      <p:nvPr/>
                    </p:nvSpPr>
                    <p:spPr bwMode="auto">
                      <a:xfrm>
                        <a:off x="4779" y="3193"/>
                        <a:ext cx="38" cy="41"/>
                      </a:xfrm>
                      <a:custGeom>
                        <a:avLst/>
                        <a:gdLst>
                          <a:gd name="T0" fmla="*/ 0 w 38"/>
                          <a:gd name="T1" fmla="*/ 7 h 41"/>
                          <a:gd name="T2" fmla="*/ 37 w 38"/>
                          <a:gd name="T3" fmla="*/ 0 h 41"/>
                          <a:gd name="T4" fmla="*/ 37 w 38"/>
                          <a:gd name="T5" fmla="*/ 20 h 41"/>
                          <a:gd name="T6" fmla="*/ 0 w 38"/>
                          <a:gd name="T7" fmla="*/ 40 h 41"/>
                          <a:gd name="T8" fmla="*/ 0 w 38"/>
                          <a:gd name="T9" fmla="*/ 7 h 41"/>
                        </a:gdLst>
                        <a:ahLst/>
                        <a:cxnLst>
                          <a:cxn ang="0">
                            <a:pos x="T0" y="T1"/>
                          </a:cxn>
                          <a:cxn ang="0">
                            <a:pos x="T2" y="T3"/>
                          </a:cxn>
                          <a:cxn ang="0">
                            <a:pos x="T4" y="T5"/>
                          </a:cxn>
                          <a:cxn ang="0">
                            <a:pos x="T6" y="T7"/>
                          </a:cxn>
                          <a:cxn ang="0">
                            <a:pos x="T8" y="T9"/>
                          </a:cxn>
                        </a:cxnLst>
                        <a:rect l="0" t="0" r="r" b="b"/>
                        <a:pathLst>
                          <a:path w="38" h="41">
                            <a:moveTo>
                              <a:pt x="0" y="7"/>
                            </a:moveTo>
                            <a:lnTo>
                              <a:pt x="37" y="0"/>
                            </a:lnTo>
                            <a:lnTo>
                              <a:pt x="37" y="20"/>
                            </a:lnTo>
                            <a:lnTo>
                              <a:pt x="0" y="40"/>
                            </a:lnTo>
                            <a:lnTo>
                              <a:pt x="0" y="7"/>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797" name="Freeform 773"/>
                      <p:cNvSpPr>
                        <a:spLocks/>
                      </p:cNvSpPr>
                      <p:nvPr/>
                    </p:nvSpPr>
                    <p:spPr bwMode="auto">
                      <a:xfrm>
                        <a:off x="4712" y="3193"/>
                        <a:ext cx="60" cy="41"/>
                      </a:xfrm>
                      <a:custGeom>
                        <a:avLst/>
                        <a:gdLst>
                          <a:gd name="T0" fmla="*/ 59 w 60"/>
                          <a:gd name="T1" fmla="*/ 7 h 41"/>
                          <a:gd name="T2" fmla="*/ 59 w 60"/>
                          <a:gd name="T3" fmla="*/ 40 h 41"/>
                          <a:gd name="T4" fmla="*/ 0 w 60"/>
                          <a:gd name="T5" fmla="*/ 27 h 41"/>
                          <a:gd name="T6" fmla="*/ 0 w 60"/>
                          <a:gd name="T7" fmla="*/ 0 h 41"/>
                          <a:gd name="T8" fmla="*/ 59 w 60"/>
                          <a:gd name="T9" fmla="*/ 7 h 41"/>
                        </a:gdLst>
                        <a:ahLst/>
                        <a:cxnLst>
                          <a:cxn ang="0">
                            <a:pos x="T0" y="T1"/>
                          </a:cxn>
                          <a:cxn ang="0">
                            <a:pos x="T2" y="T3"/>
                          </a:cxn>
                          <a:cxn ang="0">
                            <a:pos x="T4" y="T5"/>
                          </a:cxn>
                          <a:cxn ang="0">
                            <a:pos x="T6" y="T7"/>
                          </a:cxn>
                          <a:cxn ang="0">
                            <a:pos x="T8" y="T9"/>
                          </a:cxn>
                        </a:cxnLst>
                        <a:rect l="0" t="0" r="r" b="b"/>
                        <a:pathLst>
                          <a:path w="60" h="41">
                            <a:moveTo>
                              <a:pt x="59" y="7"/>
                            </a:moveTo>
                            <a:lnTo>
                              <a:pt x="59" y="40"/>
                            </a:lnTo>
                            <a:lnTo>
                              <a:pt x="0" y="27"/>
                            </a:lnTo>
                            <a:lnTo>
                              <a:pt x="0" y="0"/>
                            </a:lnTo>
                            <a:lnTo>
                              <a:pt x="59" y="7"/>
                            </a:lnTo>
                          </a:path>
                        </a:pathLst>
                      </a:custGeom>
                      <a:solidFill>
                        <a:srgbClr val="FF5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798" name="Freeform 774"/>
                    <p:cNvSpPr>
                      <a:spLocks/>
                    </p:cNvSpPr>
                    <p:nvPr/>
                  </p:nvSpPr>
                  <p:spPr bwMode="auto">
                    <a:xfrm>
                      <a:off x="4719" y="3201"/>
                      <a:ext cx="31" cy="1"/>
                    </a:xfrm>
                    <a:custGeom>
                      <a:avLst/>
                      <a:gdLst>
                        <a:gd name="T0" fmla="*/ 0 w 31"/>
                        <a:gd name="T1" fmla="*/ 0 h 1"/>
                        <a:gd name="T2" fmla="*/ 30 w 31"/>
                        <a:gd name="T3" fmla="*/ 0 h 1"/>
                        <a:gd name="T4" fmla="*/ 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30"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69799" name="Group 775"/>
              <p:cNvGrpSpPr>
                <a:grpSpLocks/>
              </p:cNvGrpSpPr>
              <p:nvPr/>
            </p:nvGrpSpPr>
            <p:grpSpPr bwMode="auto">
              <a:xfrm>
                <a:off x="4794" y="3304"/>
                <a:ext cx="165" cy="311"/>
                <a:chOff x="4794" y="3304"/>
                <a:chExt cx="165" cy="311"/>
              </a:xfrm>
            </p:grpSpPr>
            <p:grpSp>
              <p:nvGrpSpPr>
                <p:cNvPr id="769800" name="Group 776"/>
                <p:cNvGrpSpPr>
                  <a:grpSpLocks/>
                </p:cNvGrpSpPr>
                <p:nvPr/>
              </p:nvGrpSpPr>
              <p:grpSpPr bwMode="auto">
                <a:xfrm>
                  <a:off x="4794" y="3304"/>
                  <a:ext cx="165" cy="311"/>
                  <a:chOff x="4794" y="3304"/>
                  <a:chExt cx="165" cy="311"/>
                </a:xfrm>
              </p:grpSpPr>
              <p:sp>
                <p:nvSpPr>
                  <p:cNvPr id="769801" name="Freeform 777"/>
                  <p:cNvSpPr>
                    <a:spLocks/>
                  </p:cNvSpPr>
                  <p:nvPr/>
                </p:nvSpPr>
                <p:spPr bwMode="auto">
                  <a:xfrm>
                    <a:off x="4794" y="3312"/>
                    <a:ext cx="165" cy="81"/>
                  </a:xfrm>
                  <a:custGeom>
                    <a:avLst/>
                    <a:gdLst>
                      <a:gd name="T0" fmla="*/ 0 w 165"/>
                      <a:gd name="T1" fmla="*/ 58 h 81"/>
                      <a:gd name="T2" fmla="*/ 78 w 165"/>
                      <a:gd name="T3" fmla="*/ 80 h 81"/>
                      <a:gd name="T4" fmla="*/ 164 w 165"/>
                      <a:gd name="T5" fmla="*/ 15 h 81"/>
                      <a:gd name="T6" fmla="*/ 100 w 165"/>
                      <a:gd name="T7" fmla="*/ 0 h 81"/>
                      <a:gd name="T8" fmla="*/ 0 w 165"/>
                      <a:gd name="T9" fmla="*/ 58 h 81"/>
                    </a:gdLst>
                    <a:ahLst/>
                    <a:cxnLst>
                      <a:cxn ang="0">
                        <a:pos x="T0" y="T1"/>
                      </a:cxn>
                      <a:cxn ang="0">
                        <a:pos x="T2" y="T3"/>
                      </a:cxn>
                      <a:cxn ang="0">
                        <a:pos x="T4" y="T5"/>
                      </a:cxn>
                      <a:cxn ang="0">
                        <a:pos x="T6" y="T7"/>
                      </a:cxn>
                      <a:cxn ang="0">
                        <a:pos x="T8" y="T9"/>
                      </a:cxn>
                    </a:cxnLst>
                    <a:rect l="0" t="0" r="r" b="b"/>
                    <a:pathLst>
                      <a:path w="165" h="81">
                        <a:moveTo>
                          <a:pt x="0" y="58"/>
                        </a:moveTo>
                        <a:lnTo>
                          <a:pt x="78" y="80"/>
                        </a:lnTo>
                        <a:lnTo>
                          <a:pt x="164" y="15"/>
                        </a:lnTo>
                        <a:lnTo>
                          <a:pt x="100" y="0"/>
                        </a:lnTo>
                        <a:lnTo>
                          <a:pt x="0" y="58"/>
                        </a:lnTo>
                      </a:path>
                    </a:pathLst>
                  </a:custGeom>
                  <a:solidFill>
                    <a:srgbClr val="DF9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02" name="Freeform 778"/>
                  <p:cNvSpPr>
                    <a:spLocks/>
                  </p:cNvSpPr>
                  <p:nvPr/>
                </p:nvSpPr>
                <p:spPr bwMode="auto">
                  <a:xfrm>
                    <a:off x="4794" y="3376"/>
                    <a:ext cx="76" cy="239"/>
                  </a:xfrm>
                  <a:custGeom>
                    <a:avLst/>
                    <a:gdLst>
                      <a:gd name="T0" fmla="*/ 0 w 76"/>
                      <a:gd name="T1" fmla="*/ 0 h 239"/>
                      <a:gd name="T2" fmla="*/ 75 w 76"/>
                      <a:gd name="T3" fmla="*/ 23 h 239"/>
                      <a:gd name="T4" fmla="*/ 75 w 76"/>
                      <a:gd name="T5" fmla="*/ 238 h 239"/>
                      <a:gd name="T6" fmla="*/ 0 w 76"/>
                      <a:gd name="T7" fmla="*/ 207 h 239"/>
                      <a:gd name="T8" fmla="*/ 0 w 76"/>
                      <a:gd name="T9" fmla="*/ 0 h 239"/>
                    </a:gdLst>
                    <a:ahLst/>
                    <a:cxnLst>
                      <a:cxn ang="0">
                        <a:pos x="T0" y="T1"/>
                      </a:cxn>
                      <a:cxn ang="0">
                        <a:pos x="T2" y="T3"/>
                      </a:cxn>
                      <a:cxn ang="0">
                        <a:pos x="T4" y="T5"/>
                      </a:cxn>
                      <a:cxn ang="0">
                        <a:pos x="T6" y="T7"/>
                      </a:cxn>
                      <a:cxn ang="0">
                        <a:pos x="T8" y="T9"/>
                      </a:cxn>
                    </a:cxnLst>
                    <a:rect l="0" t="0" r="r" b="b"/>
                    <a:pathLst>
                      <a:path w="76" h="239">
                        <a:moveTo>
                          <a:pt x="0" y="0"/>
                        </a:moveTo>
                        <a:lnTo>
                          <a:pt x="75" y="23"/>
                        </a:lnTo>
                        <a:lnTo>
                          <a:pt x="75" y="238"/>
                        </a:lnTo>
                        <a:lnTo>
                          <a:pt x="0" y="207"/>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03" name="Freeform 779"/>
                  <p:cNvSpPr>
                    <a:spLocks/>
                  </p:cNvSpPr>
                  <p:nvPr/>
                </p:nvSpPr>
                <p:spPr bwMode="auto">
                  <a:xfrm>
                    <a:off x="4876" y="3328"/>
                    <a:ext cx="83" cy="287"/>
                  </a:xfrm>
                  <a:custGeom>
                    <a:avLst/>
                    <a:gdLst>
                      <a:gd name="T0" fmla="*/ 0 w 83"/>
                      <a:gd name="T1" fmla="*/ 70 h 287"/>
                      <a:gd name="T2" fmla="*/ 0 w 83"/>
                      <a:gd name="T3" fmla="*/ 286 h 287"/>
                      <a:gd name="T4" fmla="*/ 82 w 83"/>
                      <a:gd name="T5" fmla="*/ 186 h 287"/>
                      <a:gd name="T6" fmla="*/ 82 w 83"/>
                      <a:gd name="T7" fmla="*/ 0 h 287"/>
                      <a:gd name="T8" fmla="*/ 0 w 83"/>
                      <a:gd name="T9" fmla="*/ 70 h 287"/>
                    </a:gdLst>
                    <a:ahLst/>
                    <a:cxnLst>
                      <a:cxn ang="0">
                        <a:pos x="T0" y="T1"/>
                      </a:cxn>
                      <a:cxn ang="0">
                        <a:pos x="T2" y="T3"/>
                      </a:cxn>
                      <a:cxn ang="0">
                        <a:pos x="T4" y="T5"/>
                      </a:cxn>
                      <a:cxn ang="0">
                        <a:pos x="T6" y="T7"/>
                      </a:cxn>
                      <a:cxn ang="0">
                        <a:pos x="T8" y="T9"/>
                      </a:cxn>
                    </a:cxnLst>
                    <a:rect l="0" t="0" r="r" b="b"/>
                    <a:pathLst>
                      <a:path w="83" h="287">
                        <a:moveTo>
                          <a:pt x="0" y="70"/>
                        </a:moveTo>
                        <a:lnTo>
                          <a:pt x="0" y="286"/>
                        </a:lnTo>
                        <a:lnTo>
                          <a:pt x="82" y="186"/>
                        </a:lnTo>
                        <a:lnTo>
                          <a:pt x="82" y="0"/>
                        </a:lnTo>
                        <a:lnTo>
                          <a:pt x="0" y="70"/>
                        </a:lnTo>
                      </a:path>
                    </a:pathLst>
                  </a:custGeom>
                  <a:solidFill>
                    <a:srgbClr val="9F3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69804" name="Group 780"/>
                  <p:cNvGrpSpPr>
                    <a:grpSpLocks/>
                  </p:cNvGrpSpPr>
                  <p:nvPr/>
                </p:nvGrpSpPr>
                <p:grpSpPr bwMode="auto">
                  <a:xfrm>
                    <a:off x="4816" y="3304"/>
                    <a:ext cx="129" cy="73"/>
                    <a:chOff x="4816" y="3304"/>
                    <a:chExt cx="129" cy="73"/>
                  </a:xfrm>
                </p:grpSpPr>
                <p:sp>
                  <p:nvSpPr>
                    <p:cNvPr id="769805" name="Freeform 781"/>
                    <p:cNvSpPr>
                      <a:spLocks/>
                    </p:cNvSpPr>
                    <p:nvPr/>
                  </p:nvSpPr>
                  <p:spPr bwMode="auto">
                    <a:xfrm>
                      <a:off x="4816" y="3304"/>
                      <a:ext cx="129" cy="57"/>
                    </a:xfrm>
                    <a:custGeom>
                      <a:avLst/>
                      <a:gdLst>
                        <a:gd name="T0" fmla="*/ 0 w 129"/>
                        <a:gd name="T1" fmla="*/ 42 h 57"/>
                        <a:gd name="T2" fmla="*/ 57 w 129"/>
                        <a:gd name="T3" fmla="*/ 56 h 57"/>
                        <a:gd name="T4" fmla="*/ 128 w 129"/>
                        <a:gd name="T5" fmla="*/ 14 h 57"/>
                        <a:gd name="T6" fmla="*/ 78 w 129"/>
                        <a:gd name="T7" fmla="*/ 0 h 57"/>
                        <a:gd name="T8" fmla="*/ 0 w 129"/>
                        <a:gd name="T9" fmla="*/ 42 h 57"/>
                      </a:gdLst>
                      <a:ahLst/>
                      <a:cxnLst>
                        <a:cxn ang="0">
                          <a:pos x="T0" y="T1"/>
                        </a:cxn>
                        <a:cxn ang="0">
                          <a:pos x="T2" y="T3"/>
                        </a:cxn>
                        <a:cxn ang="0">
                          <a:pos x="T4" y="T5"/>
                        </a:cxn>
                        <a:cxn ang="0">
                          <a:pos x="T6" y="T7"/>
                        </a:cxn>
                        <a:cxn ang="0">
                          <a:pos x="T8" y="T9"/>
                        </a:cxn>
                      </a:cxnLst>
                      <a:rect l="0" t="0" r="r" b="b"/>
                      <a:pathLst>
                        <a:path w="129" h="57">
                          <a:moveTo>
                            <a:pt x="0" y="42"/>
                          </a:moveTo>
                          <a:lnTo>
                            <a:pt x="57" y="56"/>
                          </a:lnTo>
                          <a:lnTo>
                            <a:pt x="128" y="14"/>
                          </a:lnTo>
                          <a:lnTo>
                            <a:pt x="78" y="0"/>
                          </a:lnTo>
                          <a:lnTo>
                            <a:pt x="0" y="42"/>
                          </a:lnTo>
                        </a:path>
                      </a:pathLst>
                    </a:custGeom>
                    <a:solidFill>
                      <a:srgbClr val="DF9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06" name="Freeform 782"/>
                    <p:cNvSpPr>
                      <a:spLocks/>
                    </p:cNvSpPr>
                    <p:nvPr/>
                  </p:nvSpPr>
                  <p:spPr bwMode="auto">
                    <a:xfrm>
                      <a:off x="4876" y="3320"/>
                      <a:ext cx="69" cy="57"/>
                    </a:xfrm>
                    <a:custGeom>
                      <a:avLst/>
                      <a:gdLst>
                        <a:gd name="T0" fmla="*/ 0 w 69"/>
                        <a:gd name="T1" fmla="*/ 42 h 57"/>
                        <a:gd name="T2" fmla="*/ 68 w 69"/>
                        <a:gd name="T3" fmla="*/ 0 h 57"/>
                        <a:gd name="T4" fmla="*/ 68 w 69"/>
                        <a:gd name="T5" fmla="*/ 7 h 57"/>
                        <a:gd name="T6" fmla="*/ 0 w 69"/>
                        <a:gd name="T7" fmla="*/ 56 h 57"/>
                        <a:gd name="T8" fmla="*/ 0 w 69"/>
                        <a:gd name="T9" fmla="*/ 42 h 57"/>
                      </a:gdLst>
                      <a:ahLst/>
                      <a:cxnLst>
                        <a:cxn ang="0">
                          <a:pos x="T0" y="T1"/>
                        </a:cxn>
                        <a:cxn ang="0">
                          <a:pos x="T2" y="T3"/>
                        </a:cxn>
                        <a:cxn ang="0">
                          <a:pos x="T4" y="T5"/>
                        </a:cxn>
                        <a:cxn ang="0">
                          <a:pos x="T6" y="T7"/>
                        </a:cxn>
                        <a:cxn ang="0">
                          <a:pos x="T8" y="T9"/>
                        </a:cxn>
                      </a:cxnLst>
                      <a:rect l="0" t="0" r="r" b="b"/>
                      <a:pathLst>
                        <a:path w="69" h="57">
                          <a:moveTo>
                            <a:pt x="0" y="42"/>
                          </a:moveTo>
                          <a:lnTo>
                            <a:pt x="68" y="0"/>
                          </a:lnTo>
                          <a:lnTo>
                            <a:pt x="68" y="7"/>
                          </a:lnTo>
                          <a:lnTo>
                            <a:pt x="0" y="56"/>
                          </a:lnTo>
                          <a:lnTo>
                            <a:pt x="0" y="42"/>
                          </a:lnTo>
                        </a:path>
                      </a:pathLst>
                    </a:custGeom>
                    <a:solidFill>
                      <a:srgbClr val="9F3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07" name="Freeform 783"/>
                    <p:cNvSpPr>
                      <a:spLocks/>
                    </p:cNvSpPr>
                    <p:nvPr/>
                  </p:nvSpPr>
                  <p:spPr bwMode="auto">
                    <a:xfrm>
                      <a:off x="4816" y="3352"/>
                      <a:ext cx="54" cy="25"/>
                    </a:xfrm>
                    <a:custGeom>
                      <a:avLst/>
                      <a:gdLst>
                        <a:gd name="T0" fmla="*/ 53 w 54"/>
                        <a:gd name="T1" fmla="*/ 12 h 25"/>
                        <a:gd name="T2" fmla="*/ 53 w 54"/>
                        <a:gd name="T3" fmla="*/ 24 h 25"/>
                        <a:gd name="T4" fmla="*/ 0 w 54"/>
                        <a:gd name="T5" fmla="*/ 12 h 25"/>
                        <a:gd name="T6" fmla="*/ 0 w 54"/>
                        <a:gd name="T7" fmla="*/ 0 h 25"/>
                        <a:gd name="T8" fmla="*/ 53 w 54"/>
                        <a:gd name="T9" fmla="*/ 12 h 25"/>
                      </a:gdLst>
                      <a:ahLst/>
                      <a:cxnLst>
                        <a:cxn ang="0">
                          <a:pos x="T0" y="T1"/>
                        </a:cxn>
                        <a:cxn ang="0">
                          <a:pos x="T2" y="T3"/>
                        </a:cxn>
                        <a:cxn ang="0">
                          <a:pos x="T4" y="T5"/>
                        </a:cxn>
                        <a:cxn ang="0">
                          <a:pos x="T6" y="T7"/>
                        </a:cxn>
                        <a:cxn ang="0">
                          <a:pos x="T8" y="T9"/>
                        </a:cxn>
                      </a:cxnLst>
                      <a:rect l="0" t="0" r="r" b="b"/>
                      <a:pathLst>
                        <a:path w="54" h="25">
                          <a:moveTo>
                            <a:pt x="53" y="12"/>
                          </a:moveTo>
                          <a:lnTo>
                            <a:pt x="53" y="24"/>
                          </a:lnTo>
                          <a:lnTo>
                            <a:pt x="0" y="12"/>
                          </a:lnTo>
                          <a:lnTo>
                            <a:pt x="0" y="0"/>
                          </a:lnTo>
                          <a:lnTo>
                            <a:pt x="53" y="12"/>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69808" name="Group 784"/>
                <p:cNvGrpSpPr>
                  <a:grpSpLocks/>
                </p:cNvGrpSpPr>
                <p:nvPr/>
              </p:nvGrpSpPr>
              <p:grpSpPr bwMode="auto">
                <a:xfrm>
                  <a:off x="4801" y="3384"/>
                  <a:ext cx="69" cy="223"/>
                  <a:chOff x="4801" y="3384"/>
                  <a:chExt cx="69" cy="223"/>
                </a:xfrm>
              </p:grpSpPr>
              <p:sp>
                <p:nvSpPr>
                  <p:cNvPr id="769809" name="Freeform 785"/>
                  <p:cNvSpPr>
                    <a:spLocks/>
                  </p:cNvSpPr>
                  <p:nvPr/>
                </p:nvSpPr>
                <p:spPr bwMode="auto">
                  <a:xfrm>
                    <a:off x="4801" y="3384"/>
                    <a:ext cx="69" cy="223"/>
                  </a:xfrm>
                  <a:custGeom>
                    <a:avLst/>
                    <a:gdLst>
                      <a:gd name="T0" fmla="*/ 0 w 69"/>
                      <a:gd name="T1" fmla="*/ 0 h 223"/>
                      <a:gd name="T2" fmla="*/ 68 w 69"/>
                      <a:gd name="T3" fmla="*/ 23 h 223"/>
                      <a:gd name="T4" fmla="*/ 68 w 69"/>
                      <a:gd name="T5" fmla="*/ 222 h 223"/>
                      <a:gd name="T6" fmla="*/ 0 w 69"/>
                      <a:gd name="T7" fmla="*/ 191 h 223"/>
                      <a:gd name="T8" fmla="*/ 0 w 69"/>
                      <a:gd name="T9" fmla="*/ 0 h 223"/>
                    </a:gdLst>
                    <a:ahLst/>
                    <a:cxnLst>
                      <a:cxn ang="0">
                        <a:pos x="T0" y="T1"/>
                      </a:cxn>
                      <a:cxn ang="0">
                        <a:pos x="T2" y="T3"/>
                      </a:cxn>
                      <a:cxn ang="0">
                        <a:pos x="T4" y="T5"/>
                      </a:cxn>
                      <a:cxn ang="0">
                        <a:pos x="T6" y="T7"/>
                      </a:cxn>
                      <a:cxn ang="0">
                        <a:pos x="T8" y="T9"/>
                      </a:cxn>
                    </a:cxnLst>
                    <a:rect l="0" t="0" r="r" b="b"/>
                    <a:pathLst>
                      <a:path w="69" h="223">
                        <a:moveTo>
                          <a:pt x="0" y="0"/>
                        </a:moveTo>
                        <a:lnTo>
                          <a:pt x="68" y="23"/>
                        </a:lnTo>
                        <a:lnTo>
                          <a:pt x="68" y="222"/>
                        </a:lnTo>
                        <a:lnTo>
                          <a:pt x="0" y="19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10" name="Freeform 786"/>
                  <p:cNvSpPr>
                    <a:spLocks/>
                  </p:cNvSpPr>
                  <p:nvPr/>
                </p:nvSpPr>
                <p:spPr bwMode="auto">
                  <a:xfrm>
                    <a:off x="4809" y="3384"/>
                    <a:ext cx="1" cy="199"/>
                  </a:xfrm>
                  <a:custGeom>
                    <a:avLst/>
                    <a:gdLst>
                      <a:gd name="T0" fmla="*/ 0 w 1"/>
                      <a:gd name="T1" fmla="*/ 0 h 199"/>
                      <a:gd name="T2" fmla="*/ 0 w 1"/>
                      <a:gd name="T3" fmla="*/ 198 h 199"/>
                      <a:gd name="T4" fmla="*/ 0 w 1"/>
                      <a:gd name="T5" fmla="*/ 8 h 199"/>
                      <a:gd name="T6" fmla="*/ 0 w 1"/>
                      <a:gd name="T7" fmla="*/ 0 h 199"/>
                    </a:gdLst>
                    <a:ahLst/>
                    <a:cxnLst>
                      <a:cxn ang="0">
                        <a:pos x="T0" y="T1"/>
                      </a:cxn>
                      <a:cxn ang="0">
                        <a:pos x="T2" y="T3"/>
                      </a:cxn>
                      <a:cxn ang="0">
                        <a:pos x="T4" y="T5"/>
                      </a:cxn>
                      <a:cxn ang="0">
                        <a:pos x="T6" y="T7"/>
                      </a:cxn>
                    </a:cxnLst>
                    <a:rect l="0" t="0" r="r" b="b"/>
                    <a:pathLst>
                      <a:path w="1" h="199">
                        <a:moveTo>
                          <a:pt x="0" y="0"/>
                        </a:moveTo>
                        <a:lnTo>
                          <a:pt x="0" y="198"/>
                        </a:lnTo>
                        <a:lnTo>
                          <a:pt x="0" y="8"/>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11" name="Freeform 787"/>
                  <p:cNvSpPr>
                    <a:spLocks/>
                  </p:cNvSpPr>
                  <p:nvPr/>
                </p:nvSpPr>
                <p:spPr bwMode="auto">
                  <a:xfrm>
                    <a:off x="4831" y="3392"/>
                    <a:ext cx="1" cy="199"/>
                  </a:xfrm>
                  <a:custGeom>
                    <a:avLst/>
                    <a:gdLst>
                      <a:gd name="T0" fmla="*/ 0 w 1"/>
                      <a:gd name="T1" fmla="*/ 0 h 199"/>
                      <a:gd name="T2" fmla="*/ 0 w 1"/>
                      <a:gd name="T3" fmla="*/ 198 h 199"/>
                      <a:gd name="T4" fmla="*/ 0 w 1"/>
                      <a:gd name="T5" fmla="*/ 0 h 199"/>
                      <a:gd name="T6" fmla="*/ 0 w 1"/>
                      <a:gd name="T7" fmla="*/ 0 h 199"/>
                    </a:gdLst>
                    <a:ahLst/>
                    <a:cxnLst>
                      <a:cxn ang="0">
                        <a:pos x="T0" y="T1"/>
                      </a:cxn>
                      <a:cxn ang="0">
                        <a:pos x="T2" y="T3"/>
                      </a:cxn>
                      <a:cxn ang="0">
                        <a:pos x="T4" y="T5"/>
                      </a:cxn>
                      <a:cxn ang="0">
                        <a:pos x="T6" y="T7"/>
                      </a:cxn>
                    </a:cxnLst>
                    <a:rect l="0" t="0" r="r" b="b"/>
                    <a:pathLst>
                      <a:path w="1" h="199">
                        <a:moveTo>
                          <a:pt x="0" y="0"/>
                        </a:moveTo>
                        <a:lnTo>
                          <a:pt x="0" y="198"/>
                        </a:lnTo>
                        <a:lnTo>
                          <a:pt x="0" y="0"/>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12" name="Freeform 788"/>
                  <p:cNvSpPr>
                    <a:spLocks/>
                  </p:cNvSpPr>
                  <p:nvPr/>
                </p:nvSpPr>
                <p:spPr bwMode="auto">
                  <a:xfrm>
                    <a:off x="4854" y="3400"/>
                    <a:ext cx="1" cy="199"/>
                  </a:xfrm>
                  <a:custGeom>
                    <a:avLst/>
                    <a:gdLst>
                      <a:gd name="T0" fmla="*/ 0 w 1"/>
                      <a:gd name="T1" fmla="*/ 0 h 199"/>
                      <a:gd name="T2" fmla="*/ 0 w 1"/>
                      <a:gd name="T3" fmla="*/ 198 h 199"/>
                      <a:gd name="T4" fmla="*/ 0 w 1"/>
                      <a:gd name="T5" fmla="*/ 0 h 199"/>
                      <a:gd name="T6" fmla="*/ 0 w 1"/>
                      <a:gd name="T7" fmla="*/ 0 h 199"/>
                    </a:gdLst>
                    <a:ahLst/>
                    <a:cxnLst>
                      <a:cxn ang="0">
                        <a:pos x="T0" y="T1"/>
                      </a:cxn>
                      <a:cxn ang="0">
                        <a:pos x="T2" y="T3"/>
                      </a:cxn>
                      <a:cxn ang="0">
                        <a:pos x="T4" y="T5"/>
                      </a:cxn>
                      <a:cxn ang="0">
                        <a:pos x="T6" y="T7"/>
                      </a:cxn>
                    </a:cxnLst>
                    <a:rect l="0" t="0" r="r" b="b"/>
                    <a:pathLst>
                      <a:path w="1" h="199">
                        <a:moveTo>
                          <a:pt x="0" y="0"/>
                        </a:moveTo>
                        <a:lnTo>
                          <a:pt x="0" y="198"/>
                        </a:lnTo>
                        <a:lnTo>
                          <a:pt x="0" y="0"/>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69813" name="Group 789"/>
              <p:cNvGrpSpPr>
                <a:grpSpLocks/>
              </p:cNvGrpSpPr>
              <p:nvPr/>
            </p:nvGrpSpPr>
            <p:grpSpPr bwMode="auto">
              <a:xfrm>
                <a:off x="4914" y="3320"/>
                <a:ext cx="157" cy="367"/>
                <a:chOff x="4914" y="3320"/>
                <a:chExt cx="157" cy="367"/>
              </a:xfrm>
            </p:grpSpPr>
            <p:grpSp>
              <p:nvGrpSpPr>
                <p:cNvPr id="769814" name="Group 790"/>
                <p:cNvGrpSpPr>
                  <a:grpSpLocks/>
                </p:cNvGrpSpPr>
                <p:nvPr/>
              </p:nvGrpSpPr>
              <p:grpSpPr bwMode="auto">
                <a:xfrm>
                  <a:off x="4914" y="3320"/>
                  <a:ext cx="157" cy="367"/>
                  <a:chOff x="4914" y="3320"/>
                  <a:chExt cx="157" cy="367"/>
                </a:xfrm>
              </p:grpSpPr>
              <p:grpSp>
                <p:nvGrpSpPr>
                  <p:cNvPr id="769815" name="Group 791"/>
                  <p:cNvGrpSpPr>
                    <a:grpSpLocks/>
                  </p:cNvGrpSpPr>
                  <p:nvPr/>
                </p:nvGrpSpPr>
                <p:grpSpPr bwMode="auto">
                  <a:xfrm>
                    <a:off x="4936" y="3598"/>
                    <a:ext cx="120" cy="89"/>
                    <a:chOff x="4936" y="3598"/>
                    <a:chExt cx="120" cy="89"/>
                  </a:xfrm>
                </p:grpSpPr>
                <p:sp>
                  <p:nvSpPr>
                    <p:cNvPr id="769816" name="Freeform 792"/>
                    <p:cNvSpPr>
                      <a:spLocks/>
                    </p:cNvSpPr>
                    <p:nvPr/>
                  </p:nvSpPr>
                  <p:spPr bwMode="auto">
                    <a:xfrm>
                      <a:off x="4936" y="3638"/>
                      <a:ext cx="75" cy="49"/>
                    </a:xfrm>
                    <a:custGeom>
                      <a:avLst/>
                      <a:gdLst>
                        <a:gd name="T0" fmla="*/ 0 w 75"/>
                        <a:gd name="T1" fmla="*/ 0 h 49"/>
                        <a:gd name="T2" fmla="*/ 0 w 75"/>
                        <a:gd name="T3" fmla="*/ 14 h 49"/>
                        <a:gd name="T4" fmla="*/ 74 w 75"/>
                        <a:gd name="T5" fmla="*/ 48 h 49"/>
                        <a:gd name="T6" fmla="*/ 74 w 75"/>
                        <a:gd name="T7" fmla="*/ 34 h 49"/>
                        <a:gd name="T8" fmla="*/ 0 w 75"/>
                        <a:gd name="T9" fmla="*/ 0 h 49"/>
                      </a:gdLst>
                      <a:ahLst/>
                      <a:cxnLst>
                        <a:cxn ang="0">
                          <a:pos x="T0" y="T1"/>
                        </a:cxn>
                        <a:cxn ang="0">
                          <a:pos x="T2" y="T3"/>
                        </a:cxn>
                        <a:cxn ang="0">
                          <a:pos x="T4" y="T5"/>
                        </a:cxn>
                        <a:cxn ang="0">
                          <a:pos x="T6" y="T7"/>
                        </a:cxn>
                        <a:cxn ang="0">
                          <a:pos x="T8" y="T9"/>
                        </a:cxn>
                      </a:cxnLst>
                      <a:rect l="0" t="0" r="r" b="b"/>
                      <a:pathLst>
                        <a:path w="75" h="49">
                          <a:moveTo>
                            <a:pt x="0" y="0"/>
                          </a:moveTo>
                          <a:lnTo>
                            <a:pt x="0" y="14"/>
                          </a:lnTo>
                          <a:lnTo>
                            <a:pt x="74" y="48"/>
                          </a:lnTo>
                          <a:lnTo>
                            <a:pt x="74" y="34"/>
                          </a:lnTo>
                          <a:lnTo>
                            <a:pt x="0" y="0"/>
                          </a:lnTo>
                        </a:path>
                      </a:pathLst>
                    </a:custGeom>
                    <a:solidFill>
                      <a:srgbClr val="001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17" name="Freeform 793"/>
                    <p:cNvSpPr>
                      <a:spLocks/>
                    </p:cNvSpPr>
                    <p:nvPr/>
                  </p:nvSpPr>
                  <p:spPr bwMode="auto">
                    <a:xfrm>
                      <a:off x="5017" y="3598"/>
                      <a:ext cx="39" cy="89"/>
                    </a:xfrm>
                    <a:custGeom>
                      <a:avLst/>
                      <a:gdLst>
                        <a:gd name="T0" fmla="*/ 0 w 39"/>
                        <a:gd name="T1" fmla="*/ 73 h 89"/>
                        <a:gd name="T2" fmla="*/ 0 w 39"/>
                        <a:gd name="T3" fmla="*/ 88 h 89"/>
                        <a:gd name="T4" fmla="*/ 38 w 39"/>
                        <a:gd name="T5" fmla="*/ 15 h 89"/>
                        <a:gd name="T6" fmla="*/ 38 w 39"/>
                        <a:gd name="T7" fmla="*/ 0 h 89"/>
                        <a:gd name="T8" fmla="*/ 0 w 39"/>
                        <a:gd name="T9" fmla="*/ 73 h 89"/>
                      </a:gdLst>
                      <a:ahLst/>
                      <a:cxnLst>
                        <a:cxn ang="0">
                          <a:pos x="T0" y="T1"/>
                        </a:cxn>
                        <a:cxn ang="0">
                          <a:pos x="T2" y="T3"/>
                        </a:cxn>
                        <a:cxn ang="0">
                          <a:pos x="T4" y="T5"/>
                        </a:cxn>
                        <a:cxn ang="0">
                          <a:pos x="T6" y="T7"/>
                        </a:cxn>
                        <a:cxn ang="0">
                          <a:pos x="T8" y="T9"/>
                        </a:cxn>
                      </a:cxnLst>
                      <a:rect l="0" t="0" r="r" b="b"/>
                      <a:pathLst>
                        <a:path w="39" h="89">
                          <a:moveTo>
                            <a:pt x="0" y="73"/>
                          </a:moveTo>
                          <a:lnTo>
                            <a:pt x="0" y="88"/>
                          </a:lnTo>
                          <a:lnTo>
                            <a:pt x="38" y="15"/>
                          </a:lnTo>
                          <a:lnTo>
                            <a:pt x="38" y="0"/>
                          </a:lnTo>
                          <a:lnTo>
                            <a:pt x="0" y="73"/>
                          </a:lnTo>
                        </a:path>
                      </a:pathLst>
                    </a:custGeom>
                    <a:solidFill>
                      <a:srgbClr val="001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9818" name="Freeform 794"/>
                  <p:cNvSpPr>
                    <a:spLocks/>
                  </p:cNvSpPr>
                  <p:nvPr/>
                </p:nvSpPr>
                <p:spPr bwMode="auto">
                  <a:xfrm>
                    <a:off x="4914" y="3543"/>
                    <a:ext cx="157" cy="128"/>
                  </a:xfrm>
                  <a:custGeom>
                    <a:avLst/>
                    <a:gdLst>
                      <a:gd name="T0" fmla="*/ 0 w 157"/>
                      <a:gd name="T1" fmla="*/ 82 h 128"/>
                      <a:gd name="T2" fmla="*/ 106 w 157"/>
                      <a:gd name="T3" fmla="*/ 127 h 128"/>
                      <a:gd name="T4" fmla="*/ 156 w 157"/>
                      <a:gd name="T5" fmla="*/ 44 h 128"/>
                      <a:gd name="T6" fmla="*/ 57 w 157"/>
                      <a:gd name="T7" fmla="*/ 0 h 128"/>
                      <a:gd name="T8" fmla="*/ 0 w 157"/>
                      <a:gd name="T9" fmla="*/ 82 h 128"/>
                    </a:gdLst>
                    <a:ahLst/>
                    <a:cxnLst>
                      <a:cxn ang="0">
                        <a:pos x="T0" y="T1"/>
                      </a:cxn>
                      <a:cxn ang="0">
                        <a:pos x="T2" y="T3"/>
                      </a:cxn>
                      <a:cxn ang="0">
                        <a:pos x="T4" y="T5"/>
                      </a:cxn>
                      <a:cxn ang="0">
                        <a:pos x="T6" y="T7"/>
                      </a:cxn>
                      <a:cxn ang="0">
                        <a:pos x="T8" y="T9"/>
                      </a:cxn>
                    </a:cxnLst>
                    <a:rect l="0" t="0" r="r" b="b"/>
                    <a:pathLst>
                      <a:path w="157" h="128">
                        <a:moveTo>
                          <a:pt x="0" y="82"/>
                        </a:moveTo>
                        <a:lnTo>
                          <a:pt x="106" y="127"/>
                        </a:lnTo>
                        <a:lnTo>
                          <a:pt x="156" y="44"/>
                        </a:lnTo>
                        <a:lnTo>
                          <a:pt x="57" y="0"/>
                        </a:lnTo>
                        <a:lnTo>
                          <a:pt x="0" y="82"/>
                        </a:lnTo>
                      </a:path>
                    </a:pathLst>
                  </a:custGeom>
                  <a:solidFill>
                    <a:srgbClr val="5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19" name="Freeform 795"/>
                  <p:cNvSpPr>
                    <a:spLocks/>
                  </p:cNvSpPr>
                  <p:nvPr/>
                </p:nvSpPr>
                <p:spPr bwMode="auto">
                  <a:xfrm>
                    <a:off x="4929" y="3455"/>
                    <a:ext cx="119" cy="73"/>
                  </a:xfrm>
                  <a:custGeom>
                    <a:avLst/>
                    <a:gdLst>
                      <a:gd name="T0" fmla="*/ 83 w 119"/>
                      <a:gd name="T1" fmla="*/ 72 h 73"/>
                      <a:gd name="T2" fmla="*/ 118 w 119"/>
                      <a:gd name="T3" fmla="*/ 22 h 73"/>
                      <a:gd name="T4" fmla="*/ 48 w 119"/>
                      <a:gd name="T5" fmla="*/ 0 h 73"/>
                      <a:gd name="T6" fmla="*/ 0 w 119"/>
                      <a:gd name="T7" fmla="*/ 43 h 73"/>
                      <a:gd name="T8" fmla="*/ 83 w 119"/>
                      <a:gd name="T9" fmla="*/ 72 h 73"/>
                    </a:gdLst>
                    <a:ahLst/>
                    <a:cxnLst>
                      <a:cxn ang="0">
                        <a:pos x="T0" y="T1"/>
                      </a:cxn>
                      <a:cxn ang="0">
                        <a:pos x="T2" y="T3"/>
                      </a:cxn>
                      <a:cxn ang="0">
                        <a:pos x="T4" y="T5"/>
                      </a:cxn>
                      <a:cxn ang="0">
                        <a:pos x="T6" y="T7"/>
                      </a:cxn>
                      <a:cxn ang="0">
                        <a:pos x="T8" y="T9"/>
                      </a:cxn>
                    </a:cxnLst>
                    <a:rect l="0" t="0" r="r" b="b"/>
                    <a:pathLst>
                      <a:path w="119" h="73">
                        <a:moveTo>
                          <a:pt x="83" y="72"/>
                        </a:moveTo>
                        <a:lnTo>
                          <a:pt x="118" y="22"/>
                        </a:lnTo>
                        <a:lnTo>
                          <a:pt x="48" y="0"/>
                        </a:lnTo>
                        <a:lnTo>
                          <a:pt x="0" y="43"/>
                        </a:lnTo>
                        <a:lnTo>
                          <a:pt x="83" y="72"/>
                        </a:lnTo>
                      </a:path>
                    </a:pathLst>
                  </a:custGeom>
                  <a:solidFill>
                    <a:srgbClr val="9FB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20" name="Freeform 796"/>
                  <p:cNvSpPr>
                    <a:spLocks/>
                  </p:cNvSpPr>
                  <p:nvPr/>
                </p:nvSpPr>
                <p:spPr bwMode="auto">
                  <a:xfrm>
                    <a:off x="4995" y="3320"/>
                    <a:ext cx="38" cy="89"/>
                  </a:xfrm>
                  <a:custGeom>
                    <a:avLst/>
                    <a:gdLst>
                      <a:gd name="T0" fmla="*/ 0 w 38"/>
                      <a:gd name="T1" fmla="*/ 0 h 89"/>
                      <a:gd name="T2" fmla="*/ 6 w 38"/>
                      <a:gd name="T3" fmla="*/ 88 h 89"/>
                      <a:gd name="T4" fmla="*/ 37 w 38"/>
                      <a:gd name="T5" fmla="*/ 59 h 89"/>
                      <a:gd name="T6" fmla="*/ 0 w 38"/>
                      <a:gd name="T7" fmla="*/ 0 h 89"/>
                    </a:gdLst>
                    <a:ahLst/>
                    <a:cxnLst>
                      <a:cxn ang="0">
                        <a:pos x="T0" y="T1"/>
                      </a:cxn>
                      <a:cxn ang="0">
                        <a:pos x="T2" y="T3"/>
                      </a:cxn>
                      <a:cxn ang="0">
                        <a:pos x="T4" y="T5"/>
                      </a:cxn>
                      <a:cxn ang="0">
                        <a:pos x="T6" y="T7"/>
                      </a:cxn>
                    </a:cxnLst>
                    <a:rect l="0" t="0" r="r" b="b"/>
                    <a:pathLst>
                      <a:path w="38" h="89">
                        <a:moveTo>
                          <a:pt x="0" y="0"/>
                        </a:moveTo>
                        <a:lnTo>
                          <a:pt x="6" y="88"/>
                        </a:lnTo>
                        <a:lnTo>
                          <a:pt x="37" y="59"/>
                        </a:lnTo>
                        <a:lnTo>
                          <a:pt x="0" y="0"/>
                        </a:lnTo>
                      </a:path>
                    </a:pathLst>
                  </a:custGeom>
                  <a:solidFill>
                    <a:srgbClr val="5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21" name="Freeform 797"/>
                  <p:cNvSpPr>
                    <a:spLocks/>
                  </p:cNvSpPr>
                  <p:nvPr/>
                </p:nvSpPr>
                <p:spPr bwMode="auto">
                  <a:xfrm>
                    <a:off x="4958" y="3320"/>
                    <a:ext cx="38" cy="89"/>
                  </a:xfrm>
                  <a:custGeom>
                    <a:avLst/>
                    <a:gdLst>
                      <a:gd name="T0" fmla="*/ 31 w 38"/>
                      <a:gd name="T1" fmla="*/ 0 h 89"/>
                      <a:gd name="T2" fmla="*/ 37 w 38"/>
                      <a:gd name="T3" fmla="*/ 88 h 89"/>
                      <a:gd name="T4" fmla="*/ 0 w 38"/>
                      <a:gd name="T5" fmla="*/ 81 h 89"/>
                      <a:gd name="T6" fmla="*/ 31 w 38"/>
                      <a:gd name="T7" fmla="*/ 0 h 89"/>
                    </a:gdLst>
                    <a:ahLst/>
                    <a:cxnLst>
                      <a:cxn ang="0">
                        <a:pos x="T0" y="T1"/>
                      </a:cxn>
                      <a:cxn ang="0">
                        <a:pos x="T2" y="T3"/>
                      </a:cxn>
                      <a:cxn ang="0">
                        <a:pos x="T4" y="T5"/>
                      </a:cxn>
                      <a:cxn ang="0">
                        <a:pos x="T6" y="T7"/>
                      </a:cxn>
                    </a:cxnLst>
                    <a:rect l="0" t="0" r="r" b="b"/>
                    <a:pathLst>
                      <a:path w="38" h="89">
                        <a:moveTo>
                          <a:pt x="31" y="0"/>
                        </a:moveTo>
                        <a:lnTo>
                          <a:pt x="37" y="88"/>
                        </a:lnTo>
                        <a:lnTo>
                          <a:pt x="0" y="81"/>
                        </a:lnTo>
                        <a:lnTo>
                          <a:pt x="31" y="0"/>
                        </a:lnTo>
                      </a:path>
                    </a:pathLst>
                  </a:custGeom>
                  <a:solidFill>
                    <a:srgbClr val="9FB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22" name="Freeform 798"/>
                  <p:cNvSpPr>
                    <a:spLocks/>
                  </p:cNvSpPr>
                  <p:nvPr/>
                </p:nvSpPr>
                <p:spPr bwMode="auto">
                  <a:xfrm>
                    <a:off x="4958" y="3408"/>
                    <a:ext cx="38" cy="104"/>
                  </a:xfrm>
                  <a:custGeom>
                    <a:avLst/>
                    <a:gdLst>
                      <a:gd name="T0" fmla="*/ 0 w 38"/>
                      <a:gd name="T1" fmla="*/ 0 h 104"/>
                      <a:gd name="T2" fmla="*/ 37 w 38"/>
                      <a:gd name="T3" fmla="*/ 7 h 104"/>
                      <a:gd name="T4" fmla="*/ 37 w 38"/>
                      <a:gd name="T5" fmla="*/ 103 h 104"/>
                      <a:gd name="T6" fmla="*/ 0 w 38"/>
                      <a:gd name="T7" fmla="*/ 88 h 104"/>
                      <a:gd name="T8" fmla="*/ 0 w 38"/>
                      <a:gd name="T9" fmla="*/ 0 h 104"/>
                    </a:gdLst>
                    <a:ahLst/>
                    <a:cxnLst>
                      <a:cxn ang="0">
                        <a:pos x="T0" y="T1"/>
                      </a:cxn>
                      <a:cxn ang="0">
                        <a:pos x="T2" y="T3"/>
                      </a:cxn>
                      <a:cxn ang="0">
                        <a:pos x="T4" y="T5"/>
                      </a:cxn>
                      <a:cxn ang="0">
                        <a:pos x="T6" y="T7"/>
                      </a:cxn>
                      <a:cxn ang="0">
                        <a:pos x="T8" y="T9"/>
                      </a:cxn>
                    </a:cxnLst>
                    <a:rect l="0" t="0" r="r" b="b"/>
                    <a:pathLst>
                      <a:path w="38" h="104">
                        <a:moveTo>
                          <a:pt x="0" y="0"/>
                        </a:moveTo>
                        <a:lnTo>
                          <a:pt x="37" y="7"/>
                        </a:lnTo>
                        <a:lnTo>
                          <a:pt x="37" y="103"/>
                        </a:lnTo>
                        <a:lnTo>
                          <a:pt x="0" y="88"/>
                        </a:lnTo>
                        <a:lnTo>
                          <a:pt x="0" y="0"/>
                        </a:lnTo>
                      </a:path>
                    </a:pathLst>
                  </a:custGeom>
                  <a:solidFill>
                    <a:srgbClr val="5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23" name="Freeform 799"/>
                  <p:cNvSpPr>
                    <a:spLocks/>
                  </p:cNvSpPr>
                  <p:nvPr/>
                </p:nvSpPr>
                <p:spPr bwMode="auto">
                  <a:xfrm>
                    <a:off x="5002" y="3384"/>
                    <a:ext cx="31" cy="128"/>
                  </a:xfrm>
                  <a:custGeom>
                    <a:avLst/>
                    <a:gdLst>
                      <a:gd name="T0" fmla="*/ 0 w 31"/>
                      <a:gd name="T1" fmla="*/ 30 h 128"/>
                      <a:gd name="T2" fmla="*/ 30 w 31"/>
                      <a:gd name="T3" fmla="*/ 0 h 128"/>
                      <a:gd name="T4" fmla="*/ 30 w 31"/>
                      <a:gd name="T5" fmla="*/ 89 h 128"/>
                      <a:gd name="T6" fmla="*/ 0 w 31"/>
                      <a:gd name="T7" fmla="*/ 127 h 128"/>
                      <a:gd name="T8" fmla="*/ 0 w 31"/>
                      <a:gd name="T9" fmla="*/ 30 h 128"/>
                    </a:gdLst>
                    <a:ahLst/>
                    <a:cxnLst>
                      <a:cxn ang="0">
                        <a:pos x="T0" y="T1"/>
                      </a:cxn>
                      <a:cxn ang="0">
                        <a:pos x="T2" y="T3"/>
                      </a:cxn>
                      <a:cxn ang="0">
                        <a:pos x="T4" y="T5"/>
                      </a:cxn>
                      <a:cxn ang="0">
                        <a:pos x="T6" y="T7"/>
                      </a:cxn>
                      <a:cxn ang="0">
                        <a:pos x="T8" y="T9"/>
                      </a:cxn>
                    </a:cxnLst>
                    <a:rect l="0" t="0" r="r" b="b"/>
                    <a:pathLst>
                      <a:path w="31" h="128">
                        <a:moveTo>
                          <a:pt x="0" y="30"/>
                        </a:moveTo>
                        <a:lnTo>
                          <a:pt x="30" y="0"/>
                        </a:lnTo>
                        <a:lnTo>
                          <a:pt x="30" y="89"/>
                        </a:lnTo>
                        <a:lnTo>
                          <a:pt x="0" y="127"/>
                        </a:lnTo>
                        <a:lnTo>
                          <a:pt x="0" y="30"/>
                        </a:lnTo>
                      </a:path>
                    </a:pathLst>
                  </a:custGeom>
                  <a:solidFill>
                    <a:srgbClr val="3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24" name="Freeform 800"/>
                  <p:cNvSpPr>
                    <a:spLocks/>
                  </p:cNvSpPr>
                  <p:nvPr/>
                </p:nvSpPr>
                <p:spPr bwMode="auto">
                  <a:xfrm>
                    <a:off x="4929" y="3503"/>
                    <a:ext cx="74" cy="144"/>
                  </a:xfrm>
                  <a:custGeom>
                    <a:avLst/>
                    <a:gdLst>
                      <a:gd name="T0" fmla="*/ 0 w 74"/>
                      <a:gd name="T1" fmla="*/ 0 h 144"/>
                      <a:gd name="T2" fmla="*/ 73 w 74"/>
                      <a:gd name="T3" fmla="*/ 30 h 144"/>
                      <a:gd name="T4" fmla="*/ 73 w 74"/>
                      <a:gd name="T5" fmla="*/ 143 h 144"/>
                      <a:gd name="T6" fmla="*/ 0 w 74"/>
                      <a:gd name="T7" fmla="*/ 113 h 144"/>
                      <a:gd name="T8" fmla="*/ 0 w 74"/>
                      <a:gd name="T9" fmla="*/ 0 h 144"/>
                    </a:gdLst>
                    <a:ahLst/>
                    <a:cxnLst>
                      <a:cxn ang="0">
                        <a:pos x="T0" y="T1"/>
                      </a:cxn>
                      <a:cxn ang="0">
                        <a:pos x="T2" y="T3"/>
                      </a:cxn>
                      <a:cxn ang="0">
                        <a:pos x="T4" y="T5"/>
                      </a:cxn>
                      <a:cxn ang="0">
                        <a:pos x="T6" y="T7"/>
                      </a:cxn>
                      <a:cxn ang="0">
                        <a:pos x="T8" y="T9"/>
                      </a:cxn>
                    </a:cxnLst>
                    <a:rect l="0" t="0" r="r" b="b"/>
                    <a:pathLst>
                      <a:path w="74" h="144">
                        <a:moveTo>
                          <a:pt x="0" y="0"/>
                        </a:moveTo>
                        <a:lnTo>
                          <a:pt x="73" y="30"/>
                        </a:lnTo>
                        <a:lnTo>
                          <a:pt x="73" y="143"/>
                        </a:lnTo>
                        <a:lnTo>
                          <a:pt x="0" y="113"/>
                        </a:lnTo>
                        <a:lnTo>
                          <a:pt x="0" y="0"/>
                        </a:lnTo>
                      </a:path>
                    </a:pathLst>
                  </a:custGeom>
                  <a:solidFill>
                    <a:srgbClr val="3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25" name="Freeform 801"/>
                  <p:cNvSpPr>
                    <a:spLocks/>
                  </p:cNvSpPr>
                  <p:nvPr/>
                </p:nvSpPr>
                <p:spPr bwMode="auto">
                  <a:xfrm>
                    <a:off x="5010" y="3479"/>
                    <a:ext cx="38" cy="168"/>
                  </a:xfrm>
                  <a:custGeom>
                    <a:avLst/>
                    <a:gdLst>
                      <a:gd name="T0" fmla="*/ 0 w 38"/>
                      <a:gd name="T1" fmla="*/ 53 h 168"/>
                      <a:gd name="T2" fmla="*/ 37 w 38"/>
                      <a:gd name="T3" fmla="*/ 0 h 168"/>
                      <a:gd name="T4" fmla="*/ 37 w 38"/>
                      <a:gd name="T5" fmla="*/ 98 h 168"/>
                      <a:gd name="T6" fmla="*/ 0 w 38"/>
                      <a:gd name="T7" fmla="*/ 167 h 168"/>
                      <a:gd name="T8" fmla="*/ 0 w 38"/>
                      <a:gd name="T9" fmla="*/ 53 h 168"/>
                    </a:gdLst>
                    <a:ahLst/>
                    <a:cxnLst>
                      <a:cxn ang="0">
                        <a:pos x="T0" y="T1"/>
                      </a:cxn>
                      <a:cxn ang="0">
                        <a:pos x="T2" y="T3"/>
                      </a:cxn>
                      <a:cxn ang="0">
                        <a:pos x="T4" y="T5"/>
                      </a:cxn>
                      <a:cxn ang="0">
                        <a:pos x="T6" y="T7"/>
                      </a:cxn>
                      <a:cxn ang="0">
                        <a:pos x="T8" y="T9"/>
                      </a:cxn>
                    </a:cxnLst>
                    <a:rect l="0" t="0" r="r" b="b"/>
                    <a:pathLst>
                      <a:path w="38" h="168">
                        <a:moveTo>
                          <a:pt x="0" y="53"/>
                        </a:moveTo>
                        <a:lnTo>
                          <a:pt x="37" y="0"/>
                        </a:lnTo>
                        <a:lnTo>
                          <a:pt x="37" y="98"/>
                        </a:lnTo>
                        <a:lnTo>
                          <a:pt x="0" y="167"/>
                        </a:lnTo>
                        <a:lnTo>
                          <a:pt x="0" y="53"/>
                        </a:lnTo>
                      </a:path>
                    </a:pathLst>
                  </a:custGeom>
                  <a:solidFill>
                    <a:srgbClr val="001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826" name="Group 802"/>
                <p:cNvGrpSpPr>
                  <a:grpSpLocks/>
                </p:cNvGrpSpPr>
                <p:nvPr/>
              </p:nvGrpSpPr>
              <p:grpSpPr bwMode="auto">
                <a:xfrm>
                  <a:off x="4944" y="3421"/>
                  <a:ext cx="53" cy="202"/>
                  <a:chOff x="4944" y="3421"/>
                  <a:chExt cx="53" cy="202"/>
                </a:xfrm>
              </p:grpSpPr>
              <p:grpSp>
                <p:nvGrpSpPr>
                  <p:cNvPr id="769827" name="Group 803"/>
                  <p:cNvGrpSpPr>
                    <a:grpSpLocks/>
                  </p:cNvGrpSpPr>
                  <p:nvPr/>
                </p:nvGrpSpPr>
                <p:grpSpPr bwMode="auto">
                  <a:xfrm>
                    <a:off x="4973" y="3421"/>
                    <a:ext cx="24" cy="59"/>
                    <a:chOff x="4973" y="3421"/>
                    <a:chExt cx="24" cy="59"/>
                  </a:xfrm>
                </p:grpSpPr>
                <p:sp>
                  <p:nvSpPr>
                    <p:cNvPr id="769828" name="Arc 804"/>
                    <p:cNvSpPr>
                      <a:spLocks/>
                    </p:cNvSpPr>
                    <p:nvPr/>
                  </p:nvSpPr>
                  <p:spPr bwMode="auto">
                    <a:xfrm>
                      <a:off x="4977" y="3421"/>
                      <a:ext cx="4" cy="24"/>
                    </a:xfrm>
                    <a:custGeom>
                      <a:avLst/>
                      <a:gdLst>
                        <a:gd name="G0" fmla="+- 0 0 0"/>
                        <a:gd name="G1" fmla="+- 21600 0 0"/>
                        <a:gd name="G2" fmla="+- 21600 0 0"/>
                        <a:gd name="T0" fmla="*/ 0 w 21580"/>
                        <a:gd name="T1" fmla="*/ 0 h 21600"/>
                        <a:gd name="T2" fmla="*/ 21580 w 21580"/>
                        <a:gd name="T3" fmla="*/ 20682 h 21600"/>
                        <a:gd name="T4" fmla="*/ 0 w 21580"/>
                        <a:gd name="T5" fmla="*/ 21600 h 21600"/>
                      </a:gdLst>
                      <a:ahLst/>
                      <a:cxnLst>
                        <a:cxn ang="0">
                          <a:pos x="T0" y="T1"/>
                        </a:cxn>
                        <a:cxn ang="0">
                          <a:pos x="T2" y="T3"/>
                        </a:cxn>
                        <a:cxn ang="0">
                          <a:pos x="T4" y="T5"/>
                        </a:cxn>
                      </a:cxnLst>
                      <a:rect l="0" t="0" r="r" b="b"/>
                      <a:pathLst>
                        <a:path w="21580" h="21600" fill="none" extrusionOk="0">
                          <a:moveTo>
                            <a:pt x="-1" y="0"/>
                          </a:moveTo>
                          <a:cubicBezTo>
                            <a:pt x="11572" y="0"/>
                            <a:pt x="21088" y="9120"/>
                            <a:pt x="21580" y="20681"/>
                          </a:cubicBezTo>
                        </a:path>
                        <a:path w="21580" h="21600" stroke="0" extrusionOk="0">
                          <a:moveTo>
                            <a:pt x="-1" y="0"/>
                          </a:moveTo>
                          <a:cubicBezTo>
                            <a:pt x="11572" y="0"/>
                            <a:pt x="21088" y="9120"/>
                            <a:pt x="21580" y="20681"/>
                          </a:cubicBezTo>
                          <a:lnTo>
                            <a:pt x="0" y="21600"/>
                          </a:lnTo>
                          <a:close/>
                        </a:path>
                      </a:pathLst>
                    </a:custGeom>
                    <a:solidFill>
                      <a:srgbClr val="0000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829" name="Arc 805"/>
                    <p:cNvSpPr>
                      <a:spLocks/>
                    </p:cNvSpPr>
                    <p:nvPr/>
                  </p:nvSpPr>
                  <p:spPr bwMode="auto">
                    <a:xfrm>
                      <a:off x="4974" y="3422"/>
                      <a:ext cx="4" cy="23"/>
                    </a:xfrm>
                    <a:custGeom>
                      <a:avLst/>
                      <a:gdLst>
                        <a:gd name="G0" fmla="+- 21580 0 0"/>
                        <a:gd name="G1" fmla="+- 20981 0 0"/>
                        <a:gd name="G2" fmla="+- 21600 0 0"/>
                        <a:gd name="T0" fmla="*/ 0 w 21580"/>
                        <a:gd name="T1" fmla="*/ 20063 h 20981"/>
                        <a:gd name="T2" fmla="*/ 16444 w 21580"/>
                        <a:gd name="T3" fmla="*/ 0 h 20981"/>
                        <a:gd name="T4" fmla="*/ 21580 w 21580"/>
                        <a:gd name="T5" fmla="*/ 20981 h 20981"/>
                      </a:gdLst>
                      <a:ahLst/>
                      <a:cxnLst>
                        <a:cxn ang="0">
                          <a:pos x="T0" y="T1"/>
                        </a:cxn>
                        <a:cxn ang="0">
                          <a:pos x="T2" y="T3"/>
                        </a:cxn>
                        <a:cxn ang="0">
                          <a:pos x="T4" y="T5"/>
                        </a:cxn>
                      </a:cxnLst>
                      <a:rect l="0" t="0" r="r" b="b"/>
                      <a:pathLst>
                        <a:path w="21580" h="20981" fill="none" extrusionOk="0">
                          <a:moveTo>
                            <a:pt x="-1" y="20062"/>
                          </a:moveTo>
                          <a:cubicBezTo>
                            <a:pt x="407" y="10461"/>
                            <a:pt x="7110" y="2285"/>
                            <a:pt x="16444" y="0"/>
                          </a:cubicBezTo>
                        </a:path>
                        <a:path w="21580" h="20981" stroke="0" extrusionOk="0">
                          <a:moveTo>
                            <a:pt x="-1" y="20062"/>
                          </a:moveTo>
                          <a:cubicBezTo>
                            <a:pt x="407" y="10461"/>
                            <a:pt x="7110" y="2285"/>
                            <a:pt x="16444" y="0"/>
                          </a:cubicBezTo>
                          <a:lnTo>
                            <a:pt x="21580" y="20981"/>
                          </a:lnTo>
                          <a:close/>
                        </a:path>
                      </a:pathLst>
                    </a:custGeom>
                    <a:solidFill>
                      <a:srgbClr val="0000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830" name="Freeform 806"/>
                    <p:cNvSpPr>
                      <a:spLocks/>
                    </p:cNvSpPr>
                    <p:nvPr/>
                  </p:nvSpPr>
                  <p:spPr bwMode="auto">
                    <a:xfrm>
                      <a:off x="4973" y="3447"/>
                      <a:ext cx="17" cy="33"/>
                    </a:xfrm>
                    <a:custGeom>
                      <a:avLst/>
                      <a:gdLst>
                        <a:gd name="T0" fmla="*/ 0 w 17"/>
                        <a:gd name="T1" fmla="*/ 0 h 33"/>
                        <a:gd name="T2" fmla="*/ 0 w 17"/>
                        <a:gd name="T3" fmla="*/ 24 h 33"/>
                        <a:gd name="T4" fmla="*/ 16 w 17"/>
                        <a:gd name="T5" fmla="*/ 32 h 33"/>
                        <a:gd name="T6" fmla="*/ 16 w 17"/>
                        <a:gd name="T7" fmla="*/ 8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24"/>
                          </a:lnTo>
                          <a:lnTo>
                            <a:pt x="16" y="32"/>
                          </a:lnTo>
                          <a:lnTo>
                            <a:pt x="16" y="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31" name="Freeform 807"/>
                    <p:cNvSpPr>
                      <a:spLocks/>
                    </p:cNvSpPr>
                    <p:nvPr/>
                  </p:nvSpPr>
                  <p:spPr bwMode="auto">
                    <a:xfrm>
                      <a:off x="4980" y="3455"/>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832" name="Group 808"/>
                  <p:cNvGrpSpPr>
                    <a:grpSpLocks/>
                  </p:cNvGrpSpPr>
                  <p:nvPr/>
                </p:nvGrpSpPr>
                <p:grpSpPr bwMode="auto">
                  <a:xfrm>
                    <a:off x="4944" y="3535"/>
                    <a:ext cx="44" cy="88"/>
                    <a:chOff x="4944" y="3535"/>
                    <a:chExt cx="44" cy="88"/>
                  </a:xfrm>
                </p:grpSpPr>
                <p:sp>
                  <p:nvSpPr>
                    <p:cNvPr id="769833" name="Freeform 809"/>
                    <p:cNvSpPr>
                      <a:spLocks/>
                    </p:cNvSpPr>
                    <p:nvPr/>
                  </p:nvSpPr>
                  <p:spPr bwMode="auto">
                    <a:xfrm>
                      <a:off x="4944" y="3566"/>
                      <a:ext cx="44" cy="57"/>
                    </a:xfrm>
                    <a:custGeom>
                      <a:avLst/>
                      <a:gdLst>
                        <a:gd name="T0" fmla="*/ 0 w 44"/>
                        <a:gd name="T1" fmla="*/ 0 h 57"/>
                        <a:gd name="T2" fmla="*/ 0 w 44"/>
                        <a:gd name="T3" fmla="*/ 35 h 57"/>
                        <a:gd name="T4" fmla="*/ 43 w 44"/>
                        <a:gd name="T5" fmla="*/ 56 h 57"/>
                        <a:gd name="T6" fmla="*/ 43 w 44"/>
                        <a:gd name="T7" fmla="*/ 21 h 57"/>
                        <a:gd name="T8" fmla="*/ 0 w 44"/>
                        <a:gd name="T9" fmla="*/ 0 h 57"/>
                      </a:gdLst>
                      <a:ahLst/>
                      <a:cxnLst>
                        <a:cxn ang="0">
                          <a:pos x="T0" y="T1"/>
                        </a:cxn>
                        <a:cxn ang="0">
                          <a:pos x="T2" y="T3"/>
                        </a:cxn>
                        <a:cxn ang="0">
                          <a:pos x="T4" y="T5"/>
                        </a:cxn>
                        <a:cxn ang="0">
                          <a:pos x="T6" y="T7"/>
                        </a:cxn>
                        <a:cxn ang="0">
                          <a:pos x="T8" y="T9"/>
                        </a:cxn>
                      </a:cxnLst>
                      <a:rect l="0" t="0" r="r" b="b"/>
                      <a:pathLst>
                        <a:path w="44" h="57">
                          <a:moveTo>
                            <a:pt x="0" y="0"/>
                          </a:moveTo>
                          <a:lnTo>
                            <a:pt x="0" y="35"/>
                          </a:lnTo>
                          <a:lnTo>
                            <a:pt x="43" y="56"/>
                          </a:lnTo>
                          <a:lnTo>
                            <a:pt x="43" y="2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34" name="Freeform 810"/>
                    <p:cNvSpPr>
                      <a:spLocks/>
                    </p:cNvSpPr>
                    <p:nvPr/>
                  </p:nvSpPr>
                  <p:spPr bwMode="auto">
                    <a:xfrm>
                      <a:off x="4944" y="3535"/>
                      <a:ext cx="44" cy="40"/>
                    </a:xfrm>
                    <a:custGeom>
                      <a:avLst/>
                      <a:gdLst>
                        <a:gd name="T0" fmla="*/ 0 w 44"/>
                        <a:gd name="T1" fmla="*/ 0 h 40"/>
                        <a:gd name="T2" fmla="*/ 0 w 44"/>
                        <a:gd name="T3" fmla="*/ 26 h 40"/>
                        <a:gd name="T4" fmla="*/ 43 w 44"/>
                        <a:gd name="T5" fmla="*/ 39 h 40"/>
                        <a:gd name="T6" fmla="*/ 43 w 44"/>
                        <a:gd name="T7" fmla="*/ 20 h 40"/>
                        <a:gd name="T8" fmla="*/ 0 w 44"/>
                        <a:gd name="T9" fmla="*/ 0 h 40"/>
                      </a:gdLst>
                      <a:ahLst/>
                      <a:cxnLst>
                        <a:cxn ang="0">
                          <a:pos x="T0" y="T1"/>
                        </a:cxn>
                        <a:cxn ang="0">
                          <a:pos x="T2" y="T3"/>
                        </a:cxn>
                        <a:cxn ang="0">
                          <a:pos x="T4" y="T5"/>
                        </a:cxn>
                        <a:cxn ang="0">
                          <a:pos x="T6" y="T7"/>
                        </a:cxn>
                        <a:cxn ang="0">
                          <a:pos x="T8" y="T9"/>
                        </a:cxn>
                      </a:cxnLst>
                      <a:rect l="0" t="0" r="r" b="b"/>
                      <a:pathLst>
                        <a:path w="44" h="40">
                          <a:moveTo>
                            <a:pt x="0" y="0"/>
                          </a:moveTo>
                          <a:lnTo>
                            <a:pt x="0" y="26"/>
                          </a:lnTo>
                          <a:lnTo>
                            <a:pt x="43" y="39"/>
                          </a:lnTo>
                          <a:lnTo>
                            <a:pt x="43" y="2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nvGrpSpPr>
            <p:cNvPr id="769835" name="Group 811"/>
            <p:cNvGrpSpPr>
              <a:grpSpLocks/>
            </p:cNvGrpSpPr>
            <p:nvPr/>
          </p:nvGrpSpPr>
          <p:grpSpPr bwMode="auto">
            <a:xfrm>
              <a:off x="8307599" y="3412155"/>
              <a:ext cx="465940" cy="381076"/>
              <a:chOff x="4924" y="2220"/>
              <a:chExt cx="244" cy="224"/>
            </a:xfrm>
          </p:grpSpPr>
          <p:sp>
            <p:nvSpPr>
              <p:cNvPr id="769836" name="Freeform 812"/>
              <p:cNvSpPr>
                <a:spLocks/>
              </p:cNvSpPr>
              <p:nvPr/>
            </p:nvSpPr>
            <p:spPr bwMode="auto">
              <a:xfrm>
                <a:off x="4943" y="2236"/>
                <a:ext cx="225" cy="57"/>
              </a:xfrm>
              <a:custGeom>
                <a:avLst/>
                <a:gdLst>
                  <a:gd name="T0" fmla="*/ 0 w 225"/>
                  <a:gd name="T1" fmla="*/ 0 h 57"/>
                  <a:gd name="T2" fmla="*/ 180 w 225"/>
                  <a:gd name="T3" fmla="*/ 0 h 57"/>
                  <a:gd name="T4" fmla="*/ 224 w 225"/>
                  <a:gd name="T5" fmla="*/ 56 h 57"/>
                  <a:gd name="T6" fmla="*/ 19 w 225"/>
                  <a:gd name="T7" fmla="*/ 56 h 57"/>
                  <a:gd name="T8" fmla="*/ 0 w 225"/>
                  <a:gd name="T9" fmla="*/ 0 h 57"/>
                </a:gdLst>
                <a:ahLst/>
                <a:cxnLst>
                  <a:cxn ang="0">
                    <a:pos x="T0" y="T1"/>
                  </a:cxn>
                  <a:cxn ang="0">
                    <a:pos x="T2" y="T3"/>
                  </a:cxn>
                  <a:cxn ang="0">
                    <a:pos x="T4" y="T5"/>
                  </a:cxn>
                  <a:cxn ang="0">
                    <a:pos x="T6" y="T7"/>
                  </a:cxn>
                  <a:cxn ang="0">
                    <a:pos x="T8" y="T9"/>
                  </a:cxn>
                </a:cxnLst>
                <a:rect l="0" t="0" r="r" b="b"/>
                <a:pathLst>
                  <a:path w="225" h="57">
                    <a:moveTo>
                      <a:pt x="0" y="0"/>
                    </a:moveTo>
                    <a:lnTo>
                      <a:pt x="180" y="0"/>
                    </a:lnTo>
                    <a:lnTo>
                      <a:pt x="224"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37" name="Freeform 813"/>
              <p:cNvSpPr>
                <a:spLocks/>
              </p:cNvSpPr>
              <p:nvPr/>
            </p:nvSpPr>
            <p:spPr bwMode="auto">
              <a:xfrm>
                <a:off x="5073" y="2236"/>
                <a:ext cx="95" cy="57"/>
              </a:xfrm>
              <a:custGeom>
                <a:avLst/>
                <a:gdLst>
                  <a:gd name="T0" fmla="*/ 94 w 95"/>
                  <a:gd name="T1" fmla="*/ 56 h 57"/>
                  <a:gd name="T2" fmla="*/ 94 w 95"/>
                  <a:gd name="T3" fmla="*/ 48 h 57"/>
                  <a:gd name="T4" fmla="*/ 56 w 95"/>
                  <a:gd name="T5" fmla="*/ 0 h 57"/>
                  <a:gd name="T6" fmla="*/ 31 w 95"/>
                  <a:gd name="T7" fmla="*/ 0 h 57"/>
                  <a:gd name="T8" fmla="*/ 0 w 95"/>
                  <a:gd name="T9" fmla="*/ 56 h 57"/>
                  <a:gd name="T10" fmla="*/ 19 w 95"/>
                  <a:gd name="T11" fmla="*/ 56 h 57"/>
                  <a:gd name="T12" fmla="*/ 50 w 95"/>
                  <a:gd name="T13" fmla="*/ 8 h 57"/>
                  <a:gd name="T14" fmla="*/ 94 w 95"/>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7">
                    <a:moveTo>
                      <a:pt x="94" y="56"/>
                    </a:moveTo>
                    <a:lnTo>
                      <a:pt x="94" y="48"/>
                    </a:lnTo>
                    <a:lnTo>
                      <a:pt x="56" y="0"/>
                    </a:lnTo>
                    <a:lnTo>
                      <a:pt x="31" y="0"/>
                    </a:lnTo>
                    <a:lnTo>
                      <a:pt x="0" y="56"/>
                    </a:lnTo>
                    <a:lnTo>
                      <a:pt x="19" y="56"/>
                    </a:lnTo>
                    <a:lnTo>
                      <a:pt x="50" y="8"/>
                    </a:lnTo>
                    <a:lnTo>
                      <a:pt x="94"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38" name="Freeform 814"/>
              <p:cNvSpPr>
                <a:spLocks/>
              </p:cNvSpPr>
              <p:nvPr/>
            </p:nvSpPr>
            <p:spPr bwMode="auto">
              <a:xfrm>
                <a:off x="5092" y="2244"/>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39" name="Freeform 815"/>
              <p:cNvSpPr>
                <a:spLocks/>
              </p:cNvSpPr>
              <p:nvPr/>
            </p:nvSpPr>
            <p:spPr bwMode="auto">
              <a:xfrm>
                <a:off x="5030" y="2260"/>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40" name="Freeform 816"/>
              <p:cNvSpPr>
                <a:spLocks/>
              </p:cNvSpPr>
              <p:nvPr/>
            </p:nvSpPr>
            <p:spPr bwMode="auto">
              <a:xfrm>
                <a:off x="5111" y="2292"/>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41" name="Freeform 817"/>
              <p:cNvSpPr>
                <a:spLocks/>
              </p:cNvSpPr>
              <p:nvPr/>
            </p:nvSpPr>
            <p:spPr bwMode="auto">
              <a:xfrm>
                <a:off x="5061" y="2292"/>
                <a:ext cx="51" cy="128"/>
              </a:xfrm>
              <a:custGeom>
                <a:avLst/>
                <a:gdLst>
                  <a:gd name="T0" fmla="*/ 0 w 51"/>
                  <a:gd name="T1" fmla="*/ 0 h 128"/>
                  <a:gd name="T2" fmla="*/ 0 w 51"/>
                  <a:gd name="T3" fmla="*/ 127 h 128"/>
                  <a:gd name="T4" fmla="*/ 50 w 51"/>
                  <a:gd name="T5" fmla="*/ 127 h 128"/>
                  <a:gd name="T6" fmla="*/ 50 w 51"/>
                  <a:gd name="T7" fmla="*/ 0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lnTo>
                      <a:pt x="0" y="127"/>
                    </a:lnTo>
                    <a:lnTo>
                      <a:pt x="50" y="127"/>
                    </a:lnTo>
                    <a:lnTo>
                      <a:pt x="5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42" name="Freeform 818"/>
              <p:cNvSpPr>
                <a:spLocks/>
              </p:cNvSpPr>
              <p:nvPr/>
            </p:nvSpPr>
            <p:spPr bwMode="auto">
              <a:xfrm>
                <a:off x="5030" y="2292"/>
                <a:ext cx="32" cy="128"/>
              </a:xfrm>
              <a:custGeom>
                <a:avLst/>
                <a:gdLst>
                  <a:gd name="T0" fmla="*/ 0 w 32"/>
                  <a:gd name="T1" fmla="*/ 0 h 128"/>
                  <a:gd name="T2" fmla="*/ 0 w 32"/>
                  <a:gd name="T3" fmla="*/ 127 h 128"/>
                  <a:gd name="T4" fmla="*/ 31 w 32"/>
                  <a:gd name="T5" fmla="*/ 127 h 128"/>
                  <a:gd name="T6" fmla="*/ 31 w 32"/>
                  <a:gd name="T7" fmla="*/ 0 h 128"/>
                  <a:gd name="T8" fmla="*/ 0 w 32"/>
                  <a:gd name="T9" fmla="*/ 0 h 128"/>
                </a:gdLst>
                <a:ahLst/>
                <a:cxnLst>
                  <a:cxn ang="0">
                    <a:pos x="T0" y="T1"/>
                  </a:cxn>
                  <a:cxn ang="0">
                    <a:pos x="T2" y="T3"/>
                  </a:cxn>
                  <a:cxn ang="0">
                    <a:pos x="T4" y="T5"/>
                  </a:cxn>
                  <a:cxn ang="0">
                    <a:pos x="T6" y="T7"/>
                  </a:cxn>
                  <a:cxn ang="0">
                    <a:pos x="T8" y="T9"/>
                  </a:cxn>
                </a:cxnLst>
                <a:rect l="0" t="0" r="r" b="b"/>
                <a:pathLst>
                  <a:path w="32" h="128">
                    <a:moveTo>
                      <a:pt x="0" y="0"/>
                    </a:moveTo>
                    <a:lnTo>
                      <a:pt x="0" y="127"/>
                    </a:lnTo>
                    <a:lnTo>
                      <a:pt x="31" y="127"/>
                    </a:lnTo>
                    <a:lnTo>
                      <a:pt x="31"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43" name="Freeform 819"/>
              <p:cNvSpPr>
                <a:spLocks/>
              </p:cNvSpPr>
              <p:nvPr/>
            </p:nvSpPr>
            <p:spPr bwMode="auto">
              <a:xfrm>
                <a:off x="4961" y="2292"/>
                <a:ext cx="82" cy="128"/>
              </a:xfrm>
              <a:custGeom>
                <a:avLst/>
                <a:gdLst>
                  <a:gd name="T0" fmla="*/ 0 w 82"/>
                  <a:gd name="T1" fmla="*/ 0 h 128"/>
                  <a:gd name="T2" fmla="*/ 0 w 82"/>
                  <a:gd name="T3" fmla="*/ 127 h 128"/>
                  <a:gd name="T4" fmla="*/ 81 w 82"/>
                  <a:gd name="T5" fmla="*/ 127 h 128"/>
                  <a:gd name="T6" fmla="*/ 81 w 82"/>
                  <a:gd name="T7" fmla="*/ 0 h 128"/>
                  <a:gd name="T8" fmla="*/ 0 w 82"/>
                  <a:gd name="T9" fmla="*/ 0 h 128"/>
                </a:gdLst>
                <a:ahLst/>
                <a:cxnLst>
                  <a:cxn ang="0">
                    <a:pos x="T0" y="T1"/>
                  </a:cxn>
                  <a:cxn ang="0">
                    <a:pos x="T2" y="T3"/>
                  </a:cxn>
                  <a:cxn ang="0">
                    <a:pos x="T4" y="T5"/>
                  </a:cxn>
                  <a:cxn ang="0">
                    <a:pos x="T6" y="T7"/>
                  </a:cxn>
                  <a:cxn ang="0">
                    <a:pos x="T8" y="T9"/>
                  </a:cxn>
                </a:cxnLst>
                <a:rect l="0" t="0" r="r" b="b"/>
                <a:pathLst>
                  <a:path w="82" h="128">
                    <a:moveTo>
                      <a:pt x="0" y="0"/>
                    </a:moveTo>
                    <a:lnTo>
                      <a:pt x="0" y="127"/>
                    </a:lnTo>
                    <a:lnTo>
                      <a:pt x="81" y="127"/>
                    </a:lnTo>
                    <a:lnTo>
                      <a:pt x="81"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44" name="Freeform 820"/>
              <p:cNvSpPr>
                <a:spLocks/>
              </p:cNvSpPr>
              <p:nvPr/>
            </p:nvSpPr>
            <p:spPr bwMode="auto">
              <a:xfrm>
                <a:off x="4961" y="2292"/>
                <a:ext cx="82" cy="65"/>
              </a:xfrm>
              <a:custGeom>
                <a:avLst/>
                <a:gdLst>
                  <a:gd name="T0" fmla="*/ 0 w 82"/>
                  <a:gd name="T1" fmla="*/ 0 h 65"/>
                  <a:gd name="T2" fmla="*/ 0 w 82"/>
                  <a:gd name="T3" fmla="*/ 64 h 65"/>
                  <a:gd name="T4" fmla="*/ 81 w 82"/>
                  <a:gd name="T5" fmla="*/ 64 h 65"/>
                  <a:gd name="T6" fmla="*/ 81 w 82"/>
                  <a:gd name="T7" fmla="*/ 0 h 65"/>
                  <a:gd name="T8" fmla="*/ 0 w 82"/>
                  <a:gd name="T9" fmla="*/ 0 h 65"/>
                </a:gdLst>
                <a:ahLst/>
                <a:cxnLst>
                  <a:cxn ang="0">
                    <a:pos x="T0" y="T1"/>
                  </a:cxn>
                  <a:cxn ang="0">
                    <a:pos x="T2" y="T3"/>
                  </a:cxn>
                  <a:cxn ang="0">
                    <a:pos x="T4" y="T5"/>
                  </a:cxn>
                  <a:cxn ang="0">
                    <a:pos x="T6" y="T7"/>
                  </a:cxn>
                  <a:cxn ang="0">
                    <a:pos x="T8" y="T9"/>
                  </a:cxn>
                </a:cxnLst>
                <a:rect l="0" t="0" r="r" b="b"/>
                <a:pathLst>
                  <a:path w="82" h="65">
                    <a:moveTo>
                      <a:pt x="0" y="0"/>
                    </a:moveTo>
                    <a:lnTo>
                      <a:pt x="0" y="64"/>
                    </a:lnTo>
                    <a:lnTo>
                      <a:pt x="81" y="64"/>
                    </a:lnTo>
                    <a:lnTo>
                      <a:pt x="81"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45" name="Freeform 821"/>
              <p:cNvSpPr>
                <a:spLocks/>
              </p:cNvSpPr>
              <p:nvPr/>
            </p:nvSpPr>
            <p:spPr bwMode="auto">
              <a:xfrm>
                <a:off x="5111" y="2292"/>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46" name="Freeform 822"/>
              <p:cNvSpPr>
                <a:spLocks/>
              </p:cNvSpPr>
              <p:nvPr/>
            </p:nvSpPr>
            <p:spPr bwMode="auto">
              <a:xfrm>
                <a:off x="5061" y="2292"/>
                <a:ext cx="51" cy="65"/>
              </a:xfrm>
              <a:custGeom>
                <a:avLst/>
                <a:gdLst>
                  <a:gd name="T0" fmla="*/ 0 w 51"/>
                  <a:gd name="T1" fmla="*/ 0 h 65"/>
                  <a:gd name="T2" fmla="*/ 0 w 51"/>
                  <a:gd name="T3" fmla="*/ 64 h 65"/>
                  <a:gd name="T4" fmla="*/ 50 w 51"/>
                  <a:gd name="T5" fmla="*/ 64 h 65"/>
                  <a:gd name="T6" fmla="*/ 50 w 51"/>
                  <a:gd name="T7" fmla="*/ 0 h 65"/>
                  <a:gd name="T8" fmla="*/ 0 w 51"/>
                  <a:gd name="T9" fmla="*/ 0 h 65"/>
                </a:gdLst>
                <a:ahLst/>
                <a:cxnLst>
                  <a:cxn ang="0">
                    <a:pos x="T0" y="T1"/>
                  </a:cxn>
                  <a:cxn ang="0">
                    <a:pos x="T2" y="T3"/>
                  </a:cxn>
                  <a:cxn ang="0">
                    <a:pos x="T4" y="T5"/>
                  </a:cxn>
                  <a:cxn ang="0">
                    <a:pos x="T6" y="T7"/>
                  </a:cxn>
                  <a:cxn ang="0">
                    <a:pos x="T8" y="T9"/>
                  </a:cxn>
                </a:cxnLst>
                <a:rect l="0" t="0" r="r" b="b"/>
                <a:pathLst>
                  <a:path w="51" h="65">
                    <a:moveTo>
                      <a:pt x="0" y="0"/>
                    </a:moveTo>
                    <a:lnTo>
                      <a:pt x="0" y="64"/>
                    </a:lnTo>
                    <a:lnTo>
                      <a:pt x="50" y="64"/>
                    </a:lnTo>
                    <a:lnTo>
                      <a:pt x="5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47" name="Freeform 823"/>
              <p:cNvSpPr>
                <a:spLocks/>
              </p:cNvSpPr>
              <p:nvPr/>
            </p:nvSpPr>
            <p:spPr bwMode="auto">
              <a:xfrm>
                <a:off x="4961" y="2411"/>
                <a:ext cx="82" cy="17"/>
              </a:xfrm>
              <a:custGeom>
                <a:avLst/>
                <a:gdLst>
                  <a:gd name="T0" fmla="*/ 0 w 82"/>
                  <a:gd name="T1" fmla="*/ 0 h 17"/>
                  <a:gd name="T2" fmla="*/ 0 w 82"/>
                  <a:gd name="T3" fmla="*/ 16 h 17"/>
                  <a:gd name="T4" fmla="*/ 81 w 82"/>
                  <a:gd name="T5" fmla="*/ 16 h 17"/>
                  <a:gd name="T6" fmla="*/ 81 w 82"/>
                  <a:gd name="T7" fmla="*/ 0 h 17"/>
                  <a:gd name="T8" fmla="*/ 0 w 82"/>
                  <a:gd name="T9" fmla="*/ 0 h 17"/>
                </a:gdLst>
                <a:ahLst/>
                <a:cxnLst>
                  <a:cxn ang="0">
                    <a:pos x="T0" y="T1"/>
                  </a:cxn>
                  <a:cxn ang="0">
                    <a:pos x="T2" y="T3"/>
                  </a:cxn>
                  <a:cxn ang="0">
                    <a:pos x="T4" y="T5"/>
                  </a:cxn>
                  <a:cxn ang="0">
                    <a:pos x="T6" y="T7"/>
                  </a:cxn>
                  <a:cxn ang="0">
                    <a:pos x="T8" y="T9"/>
                  </a:cxn>
                </a:cxnLst>
                <a:rect l="0" t="0" r="r" b="b"/>
                <a:pathLst>
                  <a:path w="82" h="17">
                    <a:moveTo>
                      <a:pt x="0" y="0"/>
                    </a:moveTo>
                    <a:lnTo>
                      <a:pt x="0" y="16"/>
                    </a:lnTo>
                    <a:lnTo>
                      <a:pt x="81" y="16"/>
                    </a:lnTo>
                    <a:lnTo>
                      <a:pt x="81"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48" name="Freeform 824"/>
              <p:cNvSpPr>
                <a:spLocks/>
              </p:cNvSpPr>
              <p:nvPr/>
            </p:nvSpPr>
            <p:spPr bwMode="auto">
              <a:xfrm>
                <a:off x="5111" y="2411"/>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49" name="Freeform 825"/>
              <p:cNvSpPr>
                <a:spLocks/>
              </p:cNvSpPr>
              <p:nvPr/>
            </p:nvSpPr>
            <p:spPr bwMode="auto">
              <a:xfrm>
                <a:off x="5123" y="2363"/>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50" name="Freeform 826"/>
              <p:cNvSpPr>
                <a:spLocks/>
              </p:cNvSpPr>
              <p:nvPr/>
            </p:nvSpPr>
            <p:spPr bwMode="auto">
              <a:xfrm>
                <a:off x="5067" y="2379"/>
                <a:ext cx="39" cy="41"/>
              </a:xfrm>
              <a:custGeom>
                <a:avLst/>
                <a:gdLst>
                  <a:gd name="T0" fmla="*/ 6 w 39"/>
                  <a:gd name="T1" fmla="*/ 40 h 41"/>
                  <a:gd name="T2" fmla="*/ 38 w 39"/>
                  <a:gd name="T3" fmla="*/ 40 h 41"/>
                  <a:gd name="T4" fmla="*/ 38 w 39"/>
                  <a:gd name="T5" fmla="*/ 16 h 41"/>
                  <a:gd name="T6" fmla="*/ 38 w 39"/>
                  <a:gd name="T7" fmla="*/ 8 h 41"/>
                  <a:gd name="T8" fmla="*/ 32 w 39"/>
                  <a:gd name="T9" fmla="*/ 8 h 41"/>
                  <a:gd name="T10" fmla="*/ 32 w 39"/>
                  <a:gd name="T11" fmla="*/ 0 h 41"/>
                  <a:gd name="T12" fmla="*/ 25 w 39"/>
                  <a:gd name="T13" fmla="*/ 0 h 41"/>
                  <a:gd name="T14" fmla="*/ 19 w 39"/>
                  <a:gd name="T15" fmla="*/ 0 h 41"/>
                  <a:gd name="T16" fmla="*/ 13 w 39"/>
                  <a:gd name="T17" fmla="*/ 0 h 41"/>
                  <a:gd name="T18" fmla="*/ 6 w 39"/>
                  <a:gd name="T19" fmla="*/ 0 h 41"/>
                  <a:gd name="T20" fmla="*/ 6 w 39"/>
                  <a:gd name="T21" fmla="*/ 8 h 41"/>
                  <a:gd name="T22" fmla="*/ 0 w 39"/>
                  <a:gd name="T23" fmla="*/ 16 h 41"/>
                  <a:gd name="T24" fmla="*/ 0 w 39"/>
                  <a:gd name="T25" fmla="*/ 40 h 41"/>
                  <a:gd name="T26" fmla="*/ 6 w 39"/>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6" y="40"/>
                    </a:moveTo>
                    <a:lnTo>
                      <a:pt x="38" y="40"/>
                    </a:lnTo>
                    <a:lnTo>
                      <a:pt x="38" y="16"/>
                    </a:lnTo>
                    <a:lnTo>
                      <a:pt x="38" y="8"/>
                    </a:lnTo>
                    <a:lnTo>
                      <a:pt x="32" y="8"/>
                    </a:lnTo>
                    <a:lnTo>
                      <a:pt x="32" y="0"/>
                    </a:lnTo>
                    <a:lnTo>
                      <a:pt x="25" y="0"/>
                    </a:lnTo>
                    <a:lnTo>
                      <a:pt x="19" y="0"/>
                    </a:lnTo>
                    <a:lnTo>
                      <a:pt x="13" y="0"/>
                    </a:lnTo>
                    <a:lnTo>
                      <a:pt x="6" y="0"/>
                    </a:lnTo>
                    <a:lnTo>
                      <a:pt x="6" y="8"/>
                    </a:lnTo>
                    <a:lnTo>
                      <a:pt x="0" y="16"/>
                    </a:lnTo>
                    <a:lnTo>
                      <a:pt x="0" y="40"/>
                    </a:lnTo>
                    <a:lnTo>
                      <a:pt x="6"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51" name="Freeform 827"/>
              <p:cNvSpPr>
                <a:spLocks/>
              </p:cNvSpPr>
              <p:nvPr/>
            </p:nvSpPr>
            <p:spPr bwMode="auto">
              <a:xfrm>
                <a:off x="5073" y="2379"/>
                <a:ext cx="26" cy="41"/>
              </a:xfrm>
              <a:custGeom>
                <a:avLst/>
                <a:gdLst>
                  <a:gd name="T0" fmla="*/ 0 w 26"/>
                  <a:gd name="T1" fmla="*/ 40 h 41"/>
                  <a:gd name="T2" fmla="*/ 25 w 26"/>
                  <a:gd name="T3" fmla="*/ 40 h 41"/>
                  <a:gd name="T4" fmla="*/ 25 w 26"/>
                  <a:gd name="T5" fmla="*/ 16 h 41"/>
                  <a:gd name="T6" fmla="*/ 25 w 26"/>
                  <a:gd name="T7" fmla="*/ 8 h 41"/>
                  <a:gd name="T8" fmla="*/ 19 w 26"/>
                  <a:gd name="T9" fmla="*/ 8 h 41"/>
                  <a:gd name="T10" fmla="*/ 19 w 26"/>
                  <a:gd name="T11" fmla="*/ 0 h 41"/>
                  <a:gd name="T12" fmla="*/ 13 w 26"/>
                  <a:gd name="T13" fmla="*/ 0 h 41"/>
                  <a:gd name="T14" fmla="*/ 13 w 26"/>
                  <a:gd name="T15" fmla="*/ 8 h 41"/>
                  <a:gd name="T16" fmla="*/ 6 w 26"/>
                  <a:gd name="T17" fmla="*/ 8 h 41"/>
                  <a:gd name="T18" fmla="*/ 0 w 26"/>
                  <a:gd name="T19" fmla="*/ 8 h 41"/>
                  <a:gd name="T20" fmla="*/ 0 w 26"/>
                  <a:gd name="T21" fmla="*/ 16 h 41"/>
                  <a:gd name="T22" fmla="*/ 0 w 26"/>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41">
                    <a:moveTo>
                      <a:pt x="0" y="40"/>
                    </a:moveTo>
                    <a:lnTo>
                      <a:pt x="25" y="40"/>
                    </a:lnTo>
                    <a:lnTo>
                      <a:pt x="25" y="16"/>
                    </a:lnTo>
                    <a:lnTo>
                      <a:pt x="25" y="8"/>
                    </a:lnTo>
                    <a:lnTo>
                      <a:pt x="19" y="8"/>
                    </a:lnTo>
                    <a:lnTo>
                      <a:pt x="19" y="0"/>
                    </a:lnTo>
                    <a:lnTo>
                      <a:pt x="13" y="0"/>
                    </a:lnTo>
                    <a:lnTo>
                      <a:pt x="13" y="8"/>
                    </a:lnTo>
                    <a:lnTo>
                      <a:pt x="6"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52" name="Freeform 828"/>
              <p:cNvSpPr>
                <a:spLocks/>
              </p:cNvSpPr>
              <p:nvPr/>
            </p:nvSpPr>
            <p:spPr bwMode="auto">
              <a:xfrm>
                <a:off x="5123" y="2308"/>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53" name="Freeform 829"/>
              <p:cNvSpPr>
                <a:spLocks/>
              </p:cNvSpPr>
              <p:nvPr/>
            </p:nvSpPr>
            <p:spPr bwMode="auto">
              <a:xfrm>
                <a:off x="5073" y="2419"/>
                <a:ext cx="39" cy="25"/>
              </a:xfrm>
              <a:custGeom>
                <a:avLst/>
                <a:gdLst>
                  <a:gd name="T0" fmla="*/ 25 w 39"/>
                  <a:gd name="T1" fmla="*/ 0 h 25"/>
                  <a:gd name="T2" fmla="*/ 0 w 39"/>
                  <a:gd name="T3" fmla="*/ 0 h 25"/>
                  <a:gd name="T4" fmla="*/ 13 w 39"/>
                  <a:gd name="T5" fmla="*/ 24 h 25"/>
                  <a:gd name="T6" fmla="*/ 38 w 39"/>
                  <a:gd name="T7" fmla="*/ 24 h 25"/>
                  <a:gd name="T8" fmla="*/ 25 w 39"/>
                  <a:gd name="T9" fmla="*/ 0 h 25"/>
                </a:gdLst>
                <a:ahLst/>
                <a:cxnLst>
                  <a:cxn ang="0">
                    <a:pos x="T0" y="T1"/>
                  </a:cxn>
                  <a:cxn ang="0">
                    <a:pos x="T2" y="T3"/>
                  </a:cxn>
                  <a:cxn ang="0">
                    <a:pos x="T4" y="T5"/>
                  </a:cxn>
                  <a:cxn ang="0">
                    <a:pos x="T6" y="T7"/>
                  </a:cxn>
                  <a:cxn ang="0">
                    <a:pos x="T8" y="T9"/>
                  </a:cxn>
                </a:cxnLst>
                <a:rect l="0" t="0" r="r" b="b"/>
                <a:pathLst>
                  <a:path w="39" h="25">
                    <a:moveTo>
                      <a:pt x="25" y="0"/>
                    </a:moveTo>
                    <a:lnTo>
                      <a:pt x="0" y="0"/>
                    </a:lnTo>
                    <a:lnTo>
                      <a:pt x="13" y="24"/>
                    </a:lnTo>
                    <a:lnTo>
                      <a:pt x="38" y="24"/>
                    </a:lnTo>
                    <a:lnTo>
                      <a:pt x="25"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54" name="Freeform 830"/>
              <p:cNvSpPr>
                <a:spLocks/>
              </p:cNvSpPr>
              <p:nvPr/>
            </p:nvSpPr>
            <p:spPr bwMode="auto">
              <a:xfrm>
                <a:off x="4955" y="2236"/>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55" name="Freeform 831"/>
              <p:cNvSpPr>
                <a:spLocks/>
              </p:cNvSpPr>
              <p:nvPr/>
            </p:nvSpPr>
            <p:spPr bwMode="auto">
              <a:xfrm>
                <a:off x="4961" y="2252"/>
                <a:ext cx="70" cy="41"/>
              </a:xfrm>
              <a:custGeom>
                <a:avLst/>
                <a:gdLst>
                  <a:gd name="T0" fmla="*/ 0 w 70"/>
                  <a:gd name="T1" fmla="*/ 40 h 41"/>
                  <a:gd name="T2" fmla="*/ 44 w 70"/>
                  <a:gd name="T3" fmla="*/ 0 h 41"/>
                  <a:gd name="T4" fmla="*/ 69 w 70"/>
                  <a:gd name="T5" fmla="*/ 40 h 41"/>
                  <a:gd name="T6" fmla="*/ 0 w 70"/>
                  <a:gd name="T7" fmla="*/ 40 h 41"/>
                </a:gdLst>
                <a:ahLst/>
                <a:cxnLst>
                  <a:cxn ang="0">
                    <a:pos x="T0" y="T1"/>
                  </a:cxn>
                  <a:cxn ang="0">
                    <a:pos x="T2" y="T3"/>
                  </a:cxn>
                  <a:cxn ang="0">
                    <a:pos x="T4" y="T5"/>
                  </a:cxn>
                  <a:cxn ang="0">
                    <a:pos x="T6" y="T7"/>
                  </a:cxn>
                </a:cxnLst>
                <a:rect l="0" t="0" r="r" b="b"/>
                <a:pathLst>
                  <a:path w="70" h="41">
                    <a:moveTo>
                      <a:pt x="0" y="40"/>
                    </a:moveTo>
                    <a:lnTo>
                      <a:pt x="44" y="0"/>
                    </a:lnTo>
                    <a:lnTo>
                      <a:pt x="69"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56" name="Freeform 832"/>
              <p:cNvSpPr>
                <a:spLocks/>
              </p:cNvSpPr>
              <p:nvPr/>
            </p:nvSpPr>
            <p:spPr bwMode="auto">
              <a:xfrm>
                <a:off x="5061" y="2260"/>
                <a:ext cx="51" cy="33"/>
              </a:xfrm>
              <a:custGeom>
                <a:avLst/>
                <a:gdLst>
                  <a:gd name="T0" fmla="*/ 0 w 51"/>
                  <a:gd name="T1" fmla="*/ 32 h 33"/>
                  <a:gd name="T2" fmla="*/ 31 w 51"/>
                  <a:gd name="T3" fmla="*/ 0 h 33"/>
                  <a:gd name="T4" fmla="*/ 50 w 51"/>
                  <a:gd name="T5" fmla="*/ 32 h 33"/>
                  <a:gd name="T6" fmla="*/ 0 w 51"/>
                  <a:gd name="T7" fmla="*/ 32 h 33"/>
                </a:gdLst>
                <a:ahLst/>
                <a:cxnLst>
                  <a:cxn ang="0">
                    <a:pos x="T0" y="T1"/>
                  </a:cxn>
                  <a:cxn ang="0">
                    <a:pos x="T2" y="T3"/>
                  </a:cxn>
                  <a:cxn ang="0">
                    <a:pos x="T4" y="T5"/>
                  </a:cxn>
                  <a:cxn ang="0">
                    <a:pos x="T6" y="T7"/>
                  </a:cxn>
                </a:cxnLst>
                <a:rect l="0" t="0" r="r" b="b"/>
                <a:pathLst>
                  <a:path w="51" h="33">
                    <a:moveTo>
                      <a:pt x="0" y="32"/>
                    </a:moveTo>
                    <a:lnTo>
                      <a:pt x="31" y="0"/>
                    </a:lnTo>
                    <a:lnTo>
                      <a:pt x="5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57" name="Freeform 833"/>
              <p:cNvSpPr>
                <a:spLocks/>
              </p:cNvSpPr>
              <p:nvPr/>
            </p:nvSpPr>
            <p:spPr bwMode="auto">
              <a:xfrm>
                <a:off x="5030" y="2228"/>
                <a:ext cx="32" cy="17"/>
              </a:xfrm>
              <a:custGeom>
                <a:avLst/>
                <a:gdLst>
                  <a:gd name="T0" fmla="*/ 0 w 32"/>
                  <a:gd name="T1" fmla="*/ 0 h 17"/>
                  <a:gd name="T2" fmla="*/ 0 w 32"/>
                  <a:gd name="T3" fmla="*/ 16 h 17"/>
                  <a:gd name="T4" fmla="*/ 31 w 32"/>
                  <a:gd name="T5" fmla="*/ 16 h 17"/>
                  <a:gd name="T6" fmla="*/ 31 w 32"/>
                  <a:gd name="T7" fmla="*/ 0 h 17"/>
                  <a:gd name="T8" fmla="*/ 0 w 32"/>
                  <a:gd name="T9" fmla="*/ 0 h 17"/>
                </a:gdLst>
                <a:ahLst/>
                <a:cxnLst>
                  <a:cxn ang="0">
                    <a:pos x="T0" y="T1"/>
                  </a:cxn>
                  <a:cxn ang="0">
                    <a:pos x="T2" y="T3"/>
                  </a:cxn>
                  <a:cxn ang="0">
                    <a:pos x="T4" y="T5"/>
                  </a:cxn>
                  <a:cxn ang="0">
                    <a:pos x="T6" y="T7"/>
                  </a:cxn>
                  <a:cxn ang="0">
                    <a:pos x="T8" y="T9"/>
                  </a:cxn>
                </a:cxnLst>
                <a:rect l="0" t="0" r="r" b="b"/>
                <a:pathLst>
                  <a:path w="32" h="17">
                    <a:moveTo>
                      <a:pt x="0" y="0"/>
                    </a:moveTo>
                    <a:lnTo>
                      <a:pt x="0" y="16"/>
                    </a:lnTo>
                    <a:lnTo>
                      <a:pt x="31" y="16"/>
                    </a:lnTo>
                    <a:lnTo>
                      <a:pt x="31"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58" name="Freeform 834"/>
              <p:cNvSpPr>
                <a:spLocks/>
              </p:cNvSpPr>
              <p:nvPr/>
            </p:nvSpPr>
            <p:spPr bwMode="auto">
              <a:xfrm>
                <a:off x="5030" y="2228"/>
                <a:ext cx="32" cy="25"/>
              </a:xfrm>
              <a:custGeom>
                <a:avLst/>
                <a:gdLst>
                  <a:gd name="T0" fmla="*/ 0 w 32"/>
                  <a:gd name="T1" fmla="*/ 8 h 25"/>
                  <a:gd name="T2" fmla="*/ 0 w 32"/>
                  <a:gd name="T3" fmla="*/ 0 h 25"/>
                  <a:gd name="T4" fmla="*/ 31 w 32"/>
                  <a:gd name="T5" fmla="*/ 0 h 25"/>
                  <a:gd name="T6" fmla="*/ 31 w 32"/>
                  <a:gd name="T7" fmla="*/ 8 h 25"/>
                  <a:gd name="T8" fmla="*/ 31 w 32"/>
                  <a:gd name="T9" fmla="*/ 24 h 25"/>
                  <a:gd name="T10" fmla="*/ 6 w 32"/>
                  <a:gd name="T11" fmla="*/ 24 h 25"/>
                  <a:gd name="T12" fmla="*/ 6 w 32"/>
                  <a:gd name="T13" fmla="*/ 16 h 25"/>
                  <a:gd name="T14" fmla="*/ 0 w 32"/>
                  <a:gd name="T15" fmla="*/ 16 h 25"/>
                  <a:gd name="T16" fmla="*/ 0 w 32"/>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5">
                    <a:moveTo>
                      <a:pt x="0" y="8"/>
                    </a:moveTo>
                    <a:lnTo>
                      <a:pt x="0" y="0"/>
                    </a:lnTo>
                    <a:lnTo>
                      <a:pt x="31" y="0"/>
                    </a:lnTo>
                    <a:lnTo>
                      <a:pt x="31" y="8"/>
                    </a:lnTo>
                    <a:lnTo>
                      <a:pt x="31"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59" name="Freeform 835"/>
              <p:cNvSpPr>
                <a:spLocks/>
              </p:cNvSpPr>
              <p:nvPr/>
            </p:nvSpPr>
            <p:spPr bwMode="auto">
              <a:xfrm>
                <a:off x="5030" y="2220"/>
                <a:ext cx="32" cy="17"/>
              </a:xfrm>
              <a:custGeom>
                <a:avLst/>
                <a:gdLst>
                  <a:gd name="T0" fmla="*/ 0 w 32"/>
                  <a:gd name="T1" fmla="*/ 0 h 17"/>
                  <a:gd name="T2" fmla="*/ 0 w 32"/>
                  <a:gd name="T3" fmla="*/ 16 h 17"/>
                  <a:gd name="T4" fmla="*/ 31 w 32"/>
                  <a:gd name="T5" fmla="*/ 16 h 17"/>
                  <a:gd name="T6" fmla="*/ 31 w 32"/>
                  <a:gd name="T7" fmla="*/ 0 h 17"/>
                  <a:gd name="T8" fmla="*/ 0 w 32"/>
                  <a:gd name="T9" fmla="*/ 0 h 17"/>
                </a:gdLst>
                <a:ahLst/>
                <a:cxnLst>
                  <a:cxn ang="0">
                    <a:pos x="T0" y="T1"/>
                  </a:cxn>
                  <a:cxn ang="0">
                    <a:pos x="T2" y="T3"/>
                  </a:cxn>
                  <a:cxn ang="0">
                    <a:pos x="T4" y="T5"/>
                  </a:cxn>
                  <a:cxn ang="0">
                    <a:pos x="T6" y="T7"/>
                  </a:cxn>
                  <a:cxn ang="0">
                    <a:pos x="T8" y="T9"/>
                  </a:cxn>
                </a:cxnLst>
                <a:rect l="0" t="0" r="r" b="b"/>
                <a:pathLst>
                  <a:path w="32" h="17">
                    <a:moveTo>
                      <a:pt x="0" y="0"/>
                    </a:moveTo>
                    <a:lnTo>
                      <a:pt x="0" y="16"/>
                    </a:lnTo>
                    <a:lnTo>
                      <a:pt x="31" y="16"/>
                    </a:lnTo>
                    <a:lnTo>
                      <a:pt x="31"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60" name="Freeform 836"/>
              <p:cNvSpPr>
                <a:spLocks/>
              </p:cNvSpPr>
              <p:nvPr/>
            </p:nvSpPr>
            <p:spPr bwMode="auto">
              <a:xfrm>
                <a:off x="4924" y="2236"/>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61" name="Freeform 837"/>
              <p:cNvSpPr>
                <a:spLocks/>
              </p:cNvSpPr>
              <p:nvPr/>
            </p:nvSpPr>
            <p:spPr bwMode="auto">
              <a:xfrm>
                <a:off x="4924" y="2411"/>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62" name="Freeform 838"/>
              <p:cNvSpPr>
                <a:spLocks/>
              </p:cNvSpPr>
              <p:nvPr/>
            </p:nvSpPr>
            <p:spPr bwMode="auto">
              <a:xfrm>
                <a:off x="5011" y="236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63" name="Freeform 839"/>
              <p:cNvSpPr>
                <a:spLocks/>
              </p:cNvSpPr>
              <p:nvPr/>
            </p:nvSpPr>
            <p:spPr bwMode="auto">
              <a:xfrm>
                <a:off x="4980" y="236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64" name="Freeform 840"/>
              <p:cNvSpPr>
                <a:spLocks/>
              </p:cNvSpPr>
              <p:nvPr/>
            </p:nvSpPr>
            <p:spPr bwMode="auto">
              <a:xfrm>
                <a:off x="5011" y="230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65" name="Freeform 841"/>
              <p:cNvSpPr>
                <a:spLocks/>
              </p:cNvSpPr>
              <p:nvPr/>
            </p:nvSpPr>
            <p:spPr bwMode="auto">
              <a:xfrm>
                <a:off x="4980" y="230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66" name="Freeform 842"/>
              <p:cNvSpPr>
                <a:spLocks/>
              </p:cNvSpPr>
              <p:nvPr/>
            </p:nvSpPr>
            <p:spPr bwMode="auto">
              <a:xfrm>
                <a:off x="5073" y="2308"/>
                <a:ext cx="26" cy="25"/>
              </a:xfrm>
              <a:custGeom>
                <a:avLst/>
                <a:gdLst>
                  <a:gd name="T0" fmla="*/ 0 w 26"/>
                  <a:gd name="T1" fmla="*/ 0 h 25"/>
                  <a:gd name="T2" fmla="*/ 0 w 26"/>
                  <a:gd name="T3" fmla="*/ 24 h 25"/>
                  <a:gd name="T4" fmla="*/ 25 w 26"/>
                  <a:gd name="T5" fmla="*/ 24 h 25"/>
                  <a:gd name="T6" fmla="*/ 25 w 26"/>
                  <a:gd name="T7" fmla="*/ 0 h 25"/>
                  <a:gd name="T8" fmla="*/ 0 w 26"/>
                  <a:gd name="T9" fmla="*/ 0 h 25"/>
                </a:gdLst>
                <a:ahLst/>
                <a:cxnLst>
                  <a:cxn ang="0">
                    <a:pos x="T0" y="T1"/>
                  </a:cxn>
                  <a:cxn ang="0">
                    <a:pos x="T2" y="T3"/>
                  </a:cxn>
                  <a:cxn ang="0">
                    <a:pos x="T4" y="T5"/>
                  </a:cxn>
                  <a:cxn ang="0">
                    <a:pos x="T6" y="T7"/>
                  </a:cxn>
                  <a:cxn ang="0">
                    <a:pos x="T8" y="T9"/>
                  </a:cxn>
                </a:cxnLst>
                <a:rect l="0" t="0" r="r" b="b"/>
                <a:pathLst>
                  <a:path w="26" h="25">
                    <a:moveTo>
                      <a:pt x="0" y="0"/>
                    </a:moveTo>
                    <a:lnTo>
                      <a:pt x="0" y="24"/>
                    </a:lnTo>
                    <a:lnTo>
                      <a:pt x="25" y="24"/>
                    </a:lnTo>
                    <a:lnTo>
                      <a:pt x="25"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9867" name="Group 843"/>
            <p:cNvGrpSpPr>
              <a:grpSpLocks/>
            </p:cNvGrpSpPr>
            <p:nvPr/>
          </p:nvGrpSpPr>
          <p:grpSpPr bwMode="auto">
            <a:xfrm>
              <a:off x="7002657" y="3512984"/>
              <a:ext cx="945812" cy="398870"/>
              <a:chOff x="4295" y="2169"/>
              <a:chExt cx="495" cy="234"/>
            </a:xfrm>
          </p:grpSpPr>
          <p:sp>
            <p:nvSpPr>
              <p:cNvPr id="769868" name="Freeform 844"/>
              <p:cNvSpPr>
                <a:spLocks/>
              </p:cNvSpPr>
              <p:nvPr/>
            </p:nvSpPr>
            <p:spPr bwMode="auto">
              <a:xfrm>
                <a:off x="4661" y="2169"/>
                <a:ext cx="22" cy="184"/>
              </a:xfrm>
              <a:custGeom>
                <a:avLst/>
                <a:gdLst>
                  <a:gd name="T0" fmla="*/ 4 w 22"/>
                  <a:gd name="T1" fmla="*/ 0 h 184"/>
                  <a:gd name="T2" fmla="*/ 4 w 22"/>
                  <a:gd name="T3" fmla="*/ 27 h 184"/>
                  <a:gd name="T4" fmla="*/ 4 w 22"/>
                  <a:gd name="T5" fmla="*/ 61 h 184"/>
                  <a:gd name="T6" fmla="*/ 4 w 22"/>
                  <a:gd name="T7" fmla="*/ 88 h 184"/>
                  <a:gd name="T8" fmla="*/ 0 w 22"/>
                  <a:gd name="T9" fmla="*/ 88 h 184"/>
                  <a:gd name="T10" fmla="*/ 0 w 22"/>
                  <a:gd name="T11" fmla="*/ 122 h 184"/>
                  <a:gd name="T12" fmla="*/ 0 w 22"/>
                  <a:gd name="T13" fmla="*/ 183 h 184"/>
                  <a:gd name="T14" fmla="*/ 13 w 22"/>
                  <a:gd name="T15" fmla="*/ 183 h 184"/>
                  <a:gd name="T16" fmla="*/ 21 w 22"/>
                  <a:gd name="T17" fmla="*/ 122 h 184"/>
                  <a:gd name="T18" fmla="*/ 21 w 22"/>
                  <a:gd name="T19" fmla="*/ 88 h 184"/>
                  <a:gd name="T20" fmla="*/ 17 w 22"/>
                  <a:gd name="T21" fmla="*/ 88 h 184"/>
                  <a:gd name="T22" fmla="*/ 17 w 22"/>
                  <a:gd name="T23" fmla="*/ 61 h 184"/>
                  <a:gd name="T24" fmla="*/ 17 w 22"/>
                  <a:gd name="T25" fmla="*/ 27 h 184"/>
                  <a:gd name="T26" fmla="*/ 17 w 22"/>
                  <a:gd name="T27" fmla="*/ 0 h 184"/>
                  <a:gd name="T28" fmla="*/ 4 w 22"/>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84">
                    <a:moveTo>
                      <a:pt x="4" y="0"/>
                    </a:moveTo>
                    <a:lnTo>
                      <a:pt x="4" y="27"/>
                    </a:lnTo>
                    <a:lnTo>
                      <a:pt x="4" y="61"/>
                    </a:lnTo>
                    <a:lnTo>
                      <a:pt x="4" y="88"/>
                    </a:lnTo>
                    <a:lnTo>
                      <a:pt x="0" y="88"/>
                    </a:lnTo>
                    <a:lnTo>
                      <a:pt x="0" y="122"/>
                    </a:lnTo>
                    <a:lnTo>
                      <a:pt x="0" y="183"/>
                    </a:lnTo>
                    <a:lnTo>
                      <a:pt x="13" y="183"/>
                    </a:lnTo>
                    <a:lnTo>
                      <a:pt x="21" y="122"/>
                    </a:lnTo>
                    <a:lnTo>
                      <a:pt x="21" y="88"/>
                    </a:lnTo>
                    <a:lnTo>
                      <a:pt x="17" y="88"/>
                    </a:lnTo>
                    <a:lnTo>
                      <a:pt x="17" y="61"/>
                    </a:lnTo>
                    <a:lnTo>
                      <a:pt x="17" y="27"/>
                    </a:lnTo>
                    <a:lnTo>
                      <a:pt x="17" y="0"/>
                    </a:lnTo>
                    <a:lnTo>
                      <a:pt x="4"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69" name="Freeform 845"/>
              <p:cNvSpPr>
                <a:spLocks/>
              </p:cNvSpPr>
              <p:nvPr/>
            </p:nvSpPr>
            <p:spPr bwMode="auto">
              <a:xfrm>
                <a:off x="4695" y="2169"/>
                <a:ext cx="23" cy="184"/>
              </a:xfrm>
              <a:custGeom>
                <a:avLst/>
                <a:gdLst>
                  <a:gd name="T0" fmla="*/ 4 w 23"/>
                  <a:gd name="T1" fmla="*/ 0 h 184"/>
                  <a:gd name="T2" fmla="*/ 4 w 23"/>
                  <a:gd name="T3" fmla="*/ 27 h 184"/>
                  <a:gd name="T4" fmla="*/ 4 w 23"/>
                  <a:gd name="T5" fmla="*/ 61 h 184"/>
                  <a:gd name="T6" fmla="*/ 0 w 23"/>
                  <a:gd name="T7" fmla="*/ 61 h 184"/>
                  <a:gd name="T8" fmla="*/ 0 w 23"/>
                  <a:gd name="T9" fmla="*/ 88 h 184"/>
                  <a:gd name="T10" fmla="*/ 0 w 23"/>
                  <a:gd name="T11" fmla="*/ 122 h 184"/>
                  <a:gd name="T12" fmla="*/ 0 w 23"/>
                  <a:gd name="T13" fmla="*/ 183 h 184"/>
                  <a:gd name="T14" fmla="*/ 22 w 23"/>
                  <a:gd name="T15" fmla="*/ 183 h 184"/>
                  <a:gd name="T16" fmla="*/ 22 w 23"/>
                  <a:gd name="T17" fmla="*/ 122 h 184"/>
                  <a:gd name="T18" fmla="*/ 22 w 23"/>
                  <a:gd name="T19" fmla="*/ 88 h 184"/>
                  <a:gd name="T20" fmla="*/ 18 w 23"/>
                  <a:gd name="T21" fmla="*/ 88 h 184"/>
                  <a:gd name="T22" fmla="*/ 18 w 23"/>
                  <a:gd name="T23" fmla="*/ 61 h 184"/>
                  <a:gd name="T24" fmla="*/ 18 w 23"/>
                  <a:gd name="T25" fmla="*/ 27 h 184"/>
                  <a:gd name="T26" fmla="*/ 18 w 23"/>
                  <a:gd name="T27" fmla="*/ 0 h 184"/>
                  <a:gd name="T28" fmla="*/ 4 w 23"/>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84">
                    <a:moveTo>
                      <a:pt x="4" y="0"/>
                    </a:moveTo>
                    <a:lnTo>
                      <a:pt x="4" y="27"/>
                    </a:lnTo>
                    <a:lnTo>
                      <a:pt x="4" y="61"/>
                    </a:lnTo>
                    <a:lnTo>
                      <a:pt x="0" y="61"/>
                    </a:lnTo>
                    <a:lnTo>
                      <a:pt x="0" y="88"/>
                    </a:lnTo>
                    <a:lnTo>
                      <a:pt x="0" y="122"/>
                    </a:lnTo>
                    <a:lnTo>
                      <a:pt x="0" y="183"/>
                    </a:lnTo>
                    <a:lnTo>
                      <a:pt x="22" y="183"/>
                    </a:lnTo>
                    <a:lnTo>
                      <a:pt x="22" y="122"/>
                    </a:lnTo>
                    <a:lnTo>
                      <a:pt x="22" y="88"/>
                    </a:lnTo>
                    <a:lnTo>
                      <a:pt x="18" y="88"/>
                    </a:lnTo>
                    <a:lnTo>
                      <a:pt x="18" y="61"/>
                    </a:lnTo>
                    <a:lnTo>
                      <a:pt x="18" y="27"/>
                    </a:lnTo>
                    <a:lnTo>
                      <a:pt x="18" y="0"/>
                    </a:lnTo>
                    <a:lnTo>
                      <a:pt x="4"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70" name="Freeform 846"/>
              <p:cNvSpPr>
                <a:spLocks/>
              </p:cNvSpPr>
              <p:nvPr/>
            </p:nvSpPr>
            <p:spPr bwMode="auto">
              <a:xfrm>
                <a:off x="4730" y="2319"/>
                <a:ext cx="18" cy="17"/>
              </a:xfrm>
              <a:custGeom>
                <a:avLst/>
                <a:gdLst>
                  <a:gd name="T0" fmla="*/ 0 w 18"/>
                  <a:gd name="T1" fmla="*/ 0 h 17"/>
                  <a:gd name="T2" fmla="*/ 0 w 18"/>
                  <a:gd name="T3" fmla="*/ 16 h 17"/>
                  <a:gd name="T4" fmla="*/ 17 w 18"/>
                  <a:gd name="T5" fmla="*/ 16 h 17"/>
                  <a:gd name="T6" fmla="*/ 17 w 18"/>
                  <a:gd name="T7" fmla="*/ 0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0" y="16"/>
                    </a:lnTo>
                    <a:lnTo>
                      <a:pt x="17" y="16"/>
                    </a:lnTo>
                    <a:lnTo>
                      <a:pt x="1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71" name="Freeform 847"/>
              <p:cNvSpPr>
                <a:spLocks/>
              </p:cNvSpPr>
              <p:nvPr/>
            </p:nvSpPr>
            <p:spPr bwMode="auto">
              <a:xfrm>
                <a:off x="4726" y="2325"/>
                <a:ext cx="26" cy="28"/>
              </a:xfrm>
              <a:custGeom>
                <a:avLst/>
                <a:gdLst>
                  <a:gd name="T0" fmla="*/ 0 w 26"/>
                  <a:gd name="T1" fmla="*/ 0 h 28"/>
                  <a:gd name="T2" fmla="*/ 0 w 26"/>
                  <a:gd name="T3" fmla="*/ 27 h 28"/>
                  <a:gd name="T4" fmla="*/ 25 w 26"/>
                  <a:gd name="T5" fmla="*/ 27 h 28"/>
                  <a:gd name="T6" fmla="*/ 25 w 26"/>
                  <a:gd name="T7" fmla="*/ 0 h 28"/>
                  <a:gd name="T8" fmla="*/ 0 w 26"/>
                  <a:gd name="T9" fmla="*/ 0 h 28"/>
                </a:gdLst>
                <a:ahLst/>
                <a:cxnLst>
                  <a:cxn ang="0">
                    <a:pos x="T0" y="T1"/>
                  </a:cxn>
                  <a:cxn ang="0">
                    <a:pos x="T2" y="T3"/>
                  </a:cxn>
                  <a:cxn ang="0">
                    <a:pos x="T4" y="T5"/>
                  </a:cxn>
                  <a:cxn ang="0">
                    <a:pos x="T6" y="T7"/>
                  </a:cxn>
                  <a:cxn ang="0">
                    <a:pos x="T8" y="T9"/>
                  </a:cxn>
                </a:cxnLst>
                <a:rect l="0" t="0" r="r" b="b"/>
                <a:pathLst>
                  <a:path w="26" h="28">
                    <a:moveTo>
                      <a:pt x="0" y="0"/>
                    </a:moveTo>
                    <a:lnTo>
                      <a:pt x="0" y="27"/>
                    </a:lnTo>
                    <a:lnTo>
                      <a:pt x="25" y="27"/>
                    </a:lnTo>
                    <a:lnTo>
                      <a:pt x="2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72" name="Freeform 848"/>
              <p:cNvSpPr>
                <a:spLocks/>
              </p:cNvSpPr>
              <p:nvPr/>
            </p:nvSpPr>
            <p:spPr bwMode="auto">
              <a:xfrm>
                <a:off x="4704" y="2359"/>
                <a:ext cx="86" cy="35"/>
              </a:xfrm>
              <a:custGeom>
                <a:avLst/>
                <a:gdLst>
                  <a:gd name="T0" fmla="*/ 0 w 86"/>
                  <a:gd name="T1" fmla="*/ 0 h 35"/>
                  <a:gd name="T2" fmla="*/ 0 w 86"/>
                  <a:gd name="T3" fmla="*/ 34 h 35"/>
                  <a:gd name="T4" fmla="*/ 85 w 86"/>
                  <a:gd name="T5" fmla="*/ 34 h 35"/>
                  <a:gd name="T6" fmla="*/ 85 w 86"/>
                  <a:gd name="T7" fmla="*/ 0 h 35"/>
                  <a:gd name="T8" fmla="*/ 0 w 86"/>
                  <a:gd name="T9" fmla="*/ 0 h 35"/>
                </a:gdLst>
                <a:ahLst/>
                <a:cxnLst>
                  <a:cxn ang="0">
                    <a:pos x="T0" y="T1"/>
                  </a:cxn>
                  <a:cxn ang="0">
                    <a:pos x="T2" y="T3"/>
                  </a:cxn>
                  <a:cxn ang="0">
                    <a:pos x="T4" y="T5"/>
                  </a:cxn>
                  <a:cxn ang="0">
                    <a:pos x="T6" y="T7"/>
                  </a:cxn>
                  <a:cxn ang="0">
                    <a:pos x="T8" y="T9"/>
                  </a:cxn>
                </a:cxnLst>
                <a:rect l="0" t="0" r="r" b="b"/>
                <a:pathLst>
                  <a:path w="86" h="35">
                    <a:moveTo>
                      <a:pt x="0" y="0"/>
                    </a:moveTo>
                    <a:lnTo>
                      <a:pt x="0" y="34"/>
                    </a:lnTo>
                    <a:lnTo>
                      <a:pt x="85" y="34"/>
                    </a:lnTo>
                    <a:lnTo>
                      <a:pt x="8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73" name="Freeform 849"/>
              <p:cNvSpPr>
                <a:spLocks/>
              </p:cNvSpPr>
              <p:nvPr/>
            </p:nvSpPr>
            <p:spPr bwMode="auto">
              <a:xfrm>
                <a:off x="4704" y="2352"/>
                <a:ext cx="86" cy="17"/>
              </a:xfrm>
              <a:custGeom>
                <a:avLst/>
                <a:gdLst>
                  <a:gd name="T0" fmla="*/ 0 w 86"/>
                  <a:gd name="T1" fmla="*/ 0 h 17"/>
                  <a:gd name="T2" fmla="*/ 0 w 86"/>
                  <a:gd name="T3" fmla="*/ 16 h 17"/>
                  <a:gd name="T4" fmla="*/ 85 w 86"/>
                  <a:gd name="T5" fmla="*/ 16 h 17"/>
                  <a:gd name="T6" fmla="*/ 85 w 86"/>
                  <a:gd name="T7" fmla="*/ 0 h 17"/>
                  <a:gd name="T8" fmla="*/ 0 w 86"/>
                  <a:gd name="T9" fmla="*/ 0 h 17"/>
                </a:gdLst>
                <a:ahLst/>
                <a:cxnLst>
                  <a:cxn ang="0">
                    <a:pos x="T0" y="T1"/>
                  </a:cxn>
                  <a:cxn ang="0">
                    <a:pos x="T2" y="T3"/>
                  </a:cxn>
                  <a:cxn ang="0">
                    <a:pos x="T4" y="T5"/>
                  </a:cxn>
                  <a:cxn ang="0">
                    <a:pos x="T6" y="T7"/>
                  </a:cxn>
                  <a:cxn ang="0">
                    <a:pos x="T8" y="T9"/>
                  </a:cxn>
                </a:cxnLst>
                <a:rect l="0" t="0" r="r" b="b"/>
                <a:pathLst>
                  <a:path w="86" h="17">
                    <a:moveTo>
                      <a:pt x="0" y="0"/>
                    </a:moveTo>
                    <a:lnTo>
                      <a:pt x="0" y="16"/>
                    </a:lnTo>
                    <a:lnTo>
                      <a:pt x="85" y="16"/>
                    </a:lnTo>
                    <a:lnTo>
                      <a:pt x="8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74" name="Freeform 850"/>
              <p:cNvSpPr>
                <a:spLocks/>
              </p:cNvSpPr>
              <p:nvPr/>
            </p:nvSpPr>
            <p:spPr bwMode="auto">
              <a:xfrm>
                <a:off x="4712" y="2366"/>
                <a:ext cx="19" cy="21"/>
              </a:xfrm>
              <a:custGeom>
                <a:avLst/>
                <a:gdLst>
                  <a:gd name="T0" fmla="*/ 0 w 19"/>
                  <a:gd name="T1" fmla="*/ 0 h 21"/>
                  <a:gd name="T2" fmla="*/ 0 w 19"/>
                  <a:gd name="T3" fmla="*/ 20 h 21"/>
                  <a:gd name="T4" fmla="*/ 18 w 19"/>
                  <a:gd name="T5" fmla="*/ 20 h 21"/>
                  <a:gd name="T6" fmla="*/ 18 w 19"/>
                  <a:gd name="T7" fmla="*/ 0 h 21"/>
                  <a:gd name="T8" fmla="*/ 0 w 19"/>
                  <a:gd name="T9" fmla="*/ 0 h 21"/>
                </a:gdLst>
                <a:ahLst/>
                <a:cxnLst>
                  <a:cxn ang="0">
                    <a:pos x="T0" y="T1"/>
                  </a:cxn>
                  <a:cxn ang="0">
                    <a:pos x="T2" y="T3"/>
                  </a:cxn>
                  <a:cxn ang="0">
                    <a:pos x="T4" y="T5"/>
                  </a:cxn>
                  <a:cxn ang="0">
                    <a:pos x="T6" y="T7"/>
                  </a:cxn>
                  <a:cxn ang="0">
                    <a:pos x="T8" y="T9"/>
                  </a:cxn>
                </a:cxnLst>
                <a:rect l="0" t="0" r="r" b="b"/>
                <a:pathLst>
                  <a:path w="19" h="21">
                    <a:moveTo>
                      <a:pt x="0" y="0"/>
                    </a:moveTo>
                    <a:lnTo>
                      <a:pt x="0" y="20"/>
                    </a:lnTo>
                    <a:lnTo>
                      <a:pt x="18" y="20"/>
                    </a:lnTo>
                    <a:lnTo>
                      <a:pt x="1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75" name="Freeform 851"/>
              <p:cNvSpPr>
                <a:spLocks/>
              </p:cNvSpPr>
              <p:nvPr/>
            </p:nvSpPr>
            <p:spPr bwMode="auto">
              <a:xfrm>
                <a:off x="4763" y="2366"/>
                <a:ext cx="19" cy="21"/>
              </a:xfrm>
              <a:custGeom>
                <a:avLst/>
                <a:gdLst>
                  <a:gd name="T0" fmla="*/ 0 w 19"/>
                  <a:gd name="T1" fmla="*/ 0 h 21"/>
                  <a:gd name="T2" fmla="*/ 0 w 19"/>
                  <a:gd name="T3" fmla="*/ 20 h 21"/>
                  <a:gd name="T4" fmla="*/ 18 w 19"/>
                  <a:gd name="T5" fmla="*/ 20 h 21"/>
                  <a:gd name="T6" fmla="*/ 18 w 19"/>
                  <a:gd name="T7" fmla="*/ 0 h 21"/>
                  <a:gd name="T8" fmla="*/ 0 w 19"/>
                  <a:gd name="T9" fmla="*/ 0 h 21"/>
                </a:gdLst>
                <a:ahLst/>
                <a:cxnLst>
                  <a:cxn ang="0">
                    <a:pos x="T0" y="T1"/>
                  </a:cxn>
                  <a:cxn ang="0">
                    <a:pos x="T2" y="T3"/>
                  </a:cxn>
                  <a:cxn ang="0">
                    <a:pos x="T4" y="T5"/>
                  </a:cxn>
                  <a:cxn ang="0">
                    <a:pos x="T6" y="T7"/>
                  </a:cxn>
                  <a:cxn ang="0">
                    <a:pos x="T8" y="T9"/>
                  </a:cxn>
                </a:cxnLst>
                <a:rect l="0" t="0" r="r" b="b"/>
                <a:pathLst>
                  <a:path w="19" h="21">
                    <a:moveTo>
                      <a:pt x="0" y="0"/>
                    </a:moveTo>
                    <a:lnTo>
                      <a:pt x="0" y="20"/>
                    </a:lnTo>
                    <a:lnTo>
                      <a:pt x="18" y="20"/>
                    </a:lnTo>
                    <a:lnTo>
                      <a:pt x="1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76" name="Freeform 852"/>
              <p:cNvSpPr>
                <a:spLocks/>
              </p:cNvSpPr>
              <p:nvPr/>
            </p:nvSpPr>
            <p:spPr bwMode="auto">
              <a:xfrm>
                <a:off x="4739" y="2366"/>
                <a:ext cx="17" cy="21"/>
              </a:xfrm>
              <a:custGeom>
                <a:avLst/>
                <a:gdLst>
                  <a:gd name="T0" fmla="*/ 0 w 17"/>
                  <a:gd name="T1" fmla="*/ 0 h 21"/>
                  <a:gd name="T2" fmla="*/ 0 w 17"/>
                  <a:gd name="T3" fmla="*/ 20 h 21"/>
                  <a:gd name="T4" fmla="*/ 16 w 17"/>
                  <a:gd name="T5" fmla="*/ 20 h 21"/>
                  <a:gd name="T6" fmla="*/ 16 w 17"/>
                  <a:gd name="T7" fmla="*/ 0 h 21"/>
                  <a:gd name="T8" fmla="*/ 0 w 17"/>
                  <a:gd name="T9" fmla="*/ 0 h 21"/>
                </a:gdLst>
                <a:ahLst/>
                <a:cxnLst>
                  <a:cxn ang="0">
                    <a:pos x="T0" y="T1"/>
                  </a:cxn>
                  <a:cxn ang="0">
                    <a:pos x="T2" y="T3"/>
                  </a:cxn>
                  <a:cxn ang="0">
                    <a:pos x="T4" y="T5"/>
                  </a:cxn>
                  <a:cxn ang="0">
                    <a:pos x="T6" y="T7"/>
                  </a:cxn>
                  <a:cxn ang="0">
                    <a:pos x="T8" y="T9"/>
                  </a:cxn>
                </a:cxnLst>
                <a:rect l="0" t="0" r="r" b="b"/>
                <a:pathLst>
                  <a:path w="17" h="21">
                    <a:moveTo>
                      <a:pt x="0" y="0"/>
                    </a:moveTo>
                    <a:lnTo>
                      <a:pt x="0" y="20"/>
                    </a:lnTo>
                    <a:lnTo>
                      <a:pt x="16" y="20"/>
                    </a:lnTo>
                    <a:lnTo>
                      <a:pt x="1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77" name="Freeform 853"/>
              <p:cNvSpPr>
                <a:spLocks/>
              </p:cNvSpPr>
              <p:nvPr/>
            </p:nvSpPr>
            <p:spPr bwMode="auto">
              <a:xfrm>
                <a:off x="4346" y="2338"/>
                <a:ext cx="31" cy="17"/>
              </a:xfrm>
              <a:custGeom>
                <a:avLst/>
                <a:gdLst>
                  <a:gd name="T0" fmla="*/ 0 w 31"/>
                  <a:gd name="T1" fmla="*/ 0 h 17"/>
                  <a:gd name="T2" fmla="*/ 0 w 31"/>
                  <a:gd name="T3" fmla="*/ 16 h 17"/>
                  <a:gd name="T4" fmla="*/ 30 w 31"/>
                  <a:gd name="T5" fmla="*/ 16 h 17"/>
                  <a:gd name="T6" fmla="*/ 30 w 31"/>
                  <a:gd name="T7" fmla="*/ 0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0" y="16"/>
                    </a:lnTo>
                    <a:lnTo>
                      <a:pt x="30" y="16"/>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78" name="Freeform 854"/>
              <p:cNvSpPr>
                <a:spLocks/>
              </p:cNvSpPr>
              <p:nvPr/>
            </p:nvSpPr>
            <p:spPr bwMode="auto">
              <a:xfrm>
                <a:off x="4300" y="2359"/>
                <a:ext cx="81" cy="35"/>
              </a:xfrm>
              <a:custGeom>
                <a:avLst/>
                <a:gdLst>
                  <a:gd name="T0" fmla="*/ 0 w 81"/>
                  <a:gd name="T1" fmla="*/ 0 h 35"/>
                  <a:gd name="T2" fmla="*/ 0 w 81"/>
                  <a:gd name="T3" fmla="*/ 34 h 35"/>
                  <a:gd name="T4" fmla="*/ 80 w 81"/>
                  <a:gd name="T5" fmla="*/ 34 h 35"/>
                  <a:gd name="T6" fmla="*/ 80 w 81"/>
                  <a:gd name="T7" fmla="*/ 0 h 35"/>
                  <a:gd name="T8" fmla="*/ 0 w 81"/>
                  <a:gd name="T9" fmla="*/ 0 h 35"/>
                </a:gdLst>
                <a:ahLst/>
                <a:cxnLst>
                  <a:cxn ang="0">
                    <a:pos x="T0" y="T1"/>
                  </a:cxn>
                  <a:cxn ang="0">
                    <a:pos x="T2" y="T3"/>
                  </a:cxn>
                  <a:cxn ang="0">
                    <a:pos x="T4" y="T5"/>
                  </a:cxn>
                  <a:cxn ang="0">
                    <a:pos x="T6" y="T7"/>
                  </a:cxn>
                  <a:cxn ang="0">
                    <a:pos x="T8" y="T9"/>
                  </a:cxn>
                </a:cxnLst>
                <a:rect l="0" t="0" r="r" b="b"/>
                <a:pathLst>
                  <a:path w="81" h="35">
                    <a:moveTo>
                      <a:pt x="0" y="0"/>
                    </a:moveTo>
                    <a:lnTo>
                      <a:pt x="0" y="34"/>
                    </a:lnTo>
                    <a:lnTo>
                      <a:pt x="80" y="34"/>
                    </a:lnTo>
                    <a:lnTo>
                      <a:pt x="8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79" name="Freeform 855"/>
              <p:cNvSpPr>
                <a:spLocks/>
              </p:cNvSpPr>
              <p:nvPr/>
            </p:nvSpPr>
            <p:spPr bwMode="auto">
              <a:xfrm>
                <a:off x="4295" y="2352"/>
                <a:ext cx="91" cy="17"/>
              </a:xfrm>
              <a:custGeom>
                <a:avLst/>
                <a:gdLst>
                  <a:gd name="T0" fmla="*/ 0 w 91"/>
                  <a:gd name="T1" fmla="*/ 0 h 17"/>
                  <a:gd name="T2" fmla="*/ 0 w 91"/>
                  <a:gd name="T3" fmla="*/ 16 h 17"/>
                  <a:gd name="T4" fmla="*/ 90 w 91"/>
                  <a:gd name="T5" fmla="*/ 16 h 17"/>
                  <a:gd name="T6" fmla="*/ 90 w 91"/>
                  <a:gd name="T7" fmla="*/ 0 h 17"/>
                  <a:gd name="T8" fmla="*/ 0 w 91"/>
                  <a:gd name="T9" fmla="*/ 0 h 17"/>
                </a:gdLst>
                <a:ahLst/>
                <a:cxnLst>
                  <a:cxn ang="0">
                    <a:pos x="T0" y="T1"/>
                  </a:cxn>
                  <a:cxn ang="0">
                    <a:pos x="T2" y="T3"/>
                  </a:cxn>
                  <a:cxn ang="0">
                    <a:pos x="T4" y="T5"/>
                  </a:cxn>
                  <a:cxn ang="0">
                    <a:pos x="T6" y="T7"/>
                  </a:cxn>
                  <a:cxn ang="0">
                    <a:pos x="T8" y="T9"/>
                  </a:cxn>
                </a:cxnLst>
                <a:rect l="0" t="0" r="r" b="b"/>
                <a:pathLst>
                  <a:path w="91" h="17">
                    <a:moveTo>
                      <a:pt x="0" y="0"/>
                    </a:moveTo>
                    <a:lnTo>
                      <a:pt x="0" y="16"/>
                    </a:lnTo>
                    <a:lnTo>
                      <a:pt x="90" y="16"/>
                    </a:lnTo>
                    <a:lnTo>
                      <a:pt x="9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80" name="Freeform 856"/>
              <p:cNvSpPr>
                <a:spLocks/>
              </p:cNvSpPr>
              <p:nvPr/>
            </p:nvSpPr>
            <p:spPr bwMode="auto">
              <a:xfrm>
                <a:off x="4354" y="2366"/>
                <a:ext cx="23" cy="21"/>
              </a:xfrm>
              <a:custGeom>
                <a:avLst/>
                <a:gdLst>
                  <a:gd name="T0" fmla="*/ 0 w 23"/>
                  <a:gd name="T1" fmla="*/ 0 h 21"/>
                  <a:gd name="T2" fmla="*/ 0 w 23"/>
                  <a:gd name="T3" fmla="*/ 20 h 21"/>
                  <a:gd name="T4" fmla="*/ 22 w 23"/>
                  <a:gd name="T5" fmla="*/ 20 h 21"/>
                  <a:gd name="T6" fmla="*/ 22 w 23"/>
                  <a:gd name="T7" fmla="*/ 0 h 21"/>
                  <a:gd name="T8" fmla="*/ 0 w 23"/>
                  <a:gd name="T9" fmla="*/ 0 h 21"/>
                </a:gdLst>
                <a:ahLst/>
                <a:cxnLst>
                  <a:cxn ang="0">
                    <a:pos x="T0" y="T1"/>
                  </a:cxn>
                  <a:cxn ang="0">
                    <a:pos x="T2" y="T3"/>
                  </a:cxn>
                  <a:cxn ang="0">
                    <a:pos x="T4" y="T5"/>
                  </a:cxn>
                  <a:cxn ang="0">
                    <a:pos x="T6" y="T7"/>
                  </a:cxn>
                  <a:cxn ang="0">
                    <a:pos x="T8" y="T9"/>
                  </a:cxn>
                </a:cxnLst>
                <a:rect l="0" t="0" r="r" b="b"/>
                <a:pathLst>
                  <a:path w="23" h="21">
                    <a:moveTo>
                      <a:pt x="0" y="0"/>
                    </a:moveTo>
                    <a:lnTo>
                      <a:pt x="0" y="20"/>
                    </a:lnTo>
                    <a:lnTo>
                      <a:pt x="22" y="20"/>
                    </a:lnTo>
                    <a:lnTo>
                      <a:pt x="2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81" name="Freeform 857"/>
              <p:cNvSpPr>
                <a:spLocks/>
              </p:cNvSpPr>
              <p:nvPr/>
            </p:nvSpPr>
            <p:spPr bwMode="auto">
              <a:xfrm>
                <a:off x="4304" y="2366"/>
                <a:ext cx="21" cy="21"/>
              </a:xfrm>
              <a:custGeom>
                <a:avLst/>
                <a:gdLst>
                  <a:gd name="T0" fmla="*/ 0 w 21"/>
                  <a:gd name="T1" fmla="*/ 0 h 21"/>
                  <a:gd name="T2" fmla="*/ 0 w 21"/>
                  <a:gd name="T3" fmla="*/ 20 h 21"/>
                  <a:gd name="T4" fmla="*/ 20 w 21"/>
                  <a:gd name="T5" fmla="*/ 20 h 21"/>
                  <a:gd name="T6" fmla="*/ 20 w 21"/>
                  <a:gd name="T7" fmla="*/ 0 h 21"/>
                  <a:gd name="T8" fmla="*/ 0 w 21"/>
                  <a:gd name="T9" fmla="*/ 0 h 21"/>
                </a:gdLst>
                <a:ahLst/>
                <a:cxnLst>
                  <a:cxn ang="0">
                    <a:pos x="T0" y="T1"/>
                  </a:cxn>
                  <a:cxn ang="0">
                    <a:pos x="T2" y="T3"/>
                  </a:cxn>
                  <a:cxn ang="0">
                    <a:pos x="T4" y="T5"/>
                  </a:cxn>
                  <a:cxn ang="0">
                    <a:pos x="T6" y="T7"/>
                  </a:cxn>
                  <a:cxn ang="0">
                    <a:pos x="T8" y="T9"/>
                  </a:cxn>
                </a:cxnLst>
                <a:rect l="0" t="0" r="r" b="b"/>
                <a:pathLst>
                  <a:path w="21" h="21">
                    <a:moveTo>
                      <a:pt x="0" y="0"/>
                    </a:moveTo>
                    <a:lnTo>
                      <a:pt x="0" y="20"/>
                    </a:lnTo>
                    <a:lnTo>
                      <a:pt x="20" y="20"/>
                    </a:lnTo>
                    <a:lnTo>
                      <a:pt x="2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82" name="Freeform 858"/>
              <p:cNvSpPr>
                <a:spLocks/>
              </p:cNvSpPr>
              <p:nvPr/>
            </p:nvSpPr>
            <p:spPr bwMode="auto">
              <a:xfrm>
                <a:off x="4330" y="2366"/>
                <a:ext cx="22" cy="21"/>
              </a:xfrm>
              <a:custGeom>
                <a:avLst/>
                <a:gdLst>
                  <a:gd name="T0" fmla="*/ 0 w 22"/>
                  <a:gd name="T1" fmla="*/ 0 h 21"/>
                  <a:gd name="T2" fmla="*/ 0 w 22"/>
                  <a:gd name="T3" fmla="*/ 20 h 21"/>
                  <a:gd name="T4" fmla="*/ 21 w 22"/>
                  <a:gd name="T5" fmla="*/ 20 h 21"/>
                  <a:gd name="T6" fmla="*/ 21 w 22"/>
                  <a:gd name="T7" fmla="*/ 0 h 21"/>
                  <a:gd name="T8" fmla="*/ 0 w 22"/>
                  <a:gd name="T9" fmla="*/ 0 h 21"/>
                </a:gdLst>
                <a:ahLst/>
                <a:cxnLst>
                  <a:cxn ang="0">
                    <a:pos x="T0" y="T1"/>
                  </a:cxn>
                  <a:cxn ang="0">
                    <a:pos x="T2" y="T3"/>
                  </a:cxn>
                  <a:cxn ang="0">
                    <a:pos x="T4" y="T5"/>
                  </a:cxn>
                  <a:cxn ang="0">
                    <a:pos x="T6" y="T7"/>
                  </a:cxn>
                  <a:cxn ang="0">
                    <a:pos x="T8" y="T9"/>
                  </a:cxn>
                </a:cxnLst>
                <a:rect l="0" t="0" r="r" b="b"/>
                <a:pathLst>
                  <a:path w="22" h="21">
                    <a:moveTo>
                      <a:pt x="0" y="0"/>
                    </a:moveTo>
                    <a:lnTo>
                      <a:pt x="0" y="20"/>
                    </a:lnTo>
                    <a:lnTo>
                      <a:pt x="21" y="20"/>
                    </a:lnTo>
                    <a:lnTo>
                      <a:pt x="21"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83" name="Freeform 859"/>
              <p:cNvSpPr>
                <a:spLocks/>
              </p:cNvSpPr>
              <p:nvPr/>
            </p:nvSpPr>
            <p:spPr bwMode="auto">
              <a:xfrm>
                <a:off x="4379" y="2292"/>
                <a:ext cx="334" cy="109"/>
              </a:xfrm>
              <a:custGeom>
                <a:avLst/>
                <a:gdLst>
                  <a:gd name="T0" fmla="*/ 0 w 334"/>
                  <a:gd name="T1" fmla="*/ 0 h 109"/>
                  <a:gd name="T2" fmla="*/ 0 w 334"/>
                  <a:gd name="T3" fmla="*/ 108 h 109"/>
                  <a:gd name="T4" fmla="*/ 333 w 334"/>
                  <a:gd name="T5" fmla="*/ 108 h 109"/>
                  <a:gd name="T6" fmla="*/ 333 w 334"/>
                  <a:gd name="T7" fmla="*/ 0 h 109"/>
                  <a:gd name="T8" fmla="*/ 0 w 334"/>
                  <a:gd name="T9" fmla="*/ 0 h 109"/>
                </a:gdLst>
                <a:ahLst/>
                <a:cxnLst>
                  <a:cxn ang="0">
                    <a:pos x="T0" y="T1"/>
                  </a:cxn>
                  <a:cxn ang="0">
                    <a:pos x="T2" y="T3"/>
                  </a:cxn>
                  <a:cxn ang="0">
                    <a:pos x="T4" y="T5"/>
                  </a:cxn>
                  <a:cxn ang="0">
                    <a:pos x="T6" y="T7"/>
                  </a:cxn>
                  <a:cxn ang="0">
                    <a:pos x="T8" y="T9"/>
                  </a:cxn>
                </a:cxnLst>
                <a:rect l="0" t="0" r="r" b="b"/>
                <a:pathLst>
                  <a:path w="334" h="109">
                    <a:moveTo>
                      <a:pt x="0" y="0"/>
                    </a:moveTo>
                    <a:lnTo>
                      <a:pt x="0" y="108"/>
                    </a:lnTo>
                    <a:lnTo>
                      <a:pt x="333" y="108"/>
                    </a:lnTo>
                    <a:lnTo>
                      <a:pt x="33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84" name="Freeform 860"/>
              <p:cNvSpPr>
                <a:spLocks/>
              </p:cNvSpPr>
              <p:nvPr/>
            </p:nvSpPr>
            <p:spPr bwMode="auto">
              <a:xfrm>
                <a:off x="4462" y="2270"/>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Lst>
                <a:ahLst/>
                <a:cxnLst>
                  <a:cxn ang="0">
                    <a:pos x="T0" y="T1"/>
                  </a:cxn>
                  <a:cxn ang="0">
                    <a:pos x="T2" y="T3"/>
                  </a:cxn>
                  <a:cxn ang="0">
                    <a:pos x="T4" y="T5"/>
                  </a:cxn>
                  <a:cxn ang="0">
                    <a:pos x="T6" y="T7"/>
                  </a:cxn>
                  <a:cxn ang="0">
                    <a:pos x="T8" y="T9"/>
                  </a:cxn>
                </a:cxnLst>
                <a:rect l="0" t="0" r="r" b="b"/>
                <a:pathLst>
                  <a:path w="21" h="17">
                    <a:moveTo>
                      <a:pt x="0" y="0"/>
                    </a:moveTo>
                    <a:lnTo>
                      <a:pt x="0" y="16"/>
                    </a:lnTo>
                    <a:lnTo>
                      <a:pt x="20" y="16"/>
                    </a:lnTo>
                    <a:lnTo>
                      <a:pt x="2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85" name="Freeform 861"/>
              <p:cNvSpPr>
                <a:spLocks/>
              </p:cNvSpPr>
              <p:nvPr/>
            </p:nvSpPr>
            <p:spPr bwMode="auto">
              <a:xfrm>
                <a:off x="4517" y="2270"/>
                <a:ext cx="36" cy="17"/>
              </a:xfrm>
              <a:custGeom>
                <a:avLst/>
                <a:gdLst>
                  <a:gd name="T0" fmla="*/ 0 w 36"/>
                  <a:gd name="T1" fmla="*/ 0 h 17"/>
                  <a:gd name="T2" fmla="*/ 0 w 36"/>
                  <a:gd name="T3" fmla="*/ 16 h 17"/>
                  <a:gd name="T4" fmla="*/ 35 w 36"/>
                  <a:gd name="T5" fmla="*/ 16 h 17"/>
                  <a:gd name="T6" fmla="*/ 35 w 36"/>
                  <a:gd name="T7" fmla="*/ 0 h 17"/>
                  <a:gd name="T8" fmla="*/ 0 w 36"/>
                  <a:gd name="T9" fmla="*/ 0 h 17"/>
                </a:gdLst>
                <a:ahLst/>
                <a:cxnLst>
                  <a:cxn ang="0">
                    <a:pos x="T0" y="T1"/>
                  </a:cxn>
                  <a:cxn ang="0">
                    <a:pos x="T2" y="T3"/>
                  </a:cxn>
                  <a:cxn ang="0">
                    <a:pos x="T4" y="T5"/>
                  </a:cxn>
                  <a:cxn ang="0">
                    <a:pos x="T6" y="T7"/>
                  </a:cxn>
                  <a:cxn ang="0">
                    <a:pos x="T8" y="T9"/>
                  </a:cxn>
                </a:cxnLst>
                <a:rect l="0" t="0" r="r" b="b"/>
                <a:pathLst>
                  <a:path w="36" h="17">
                    <a:moveTo>
                      <a:pt x="0" y="0"/>
                    </a:moveTo>
                    <a:lnTo>
                      <a:pt x="0" y="16"/>
                    </a:lnTo>
                    <a:lnTo>
                      <a:pt x="35" y="16"/>
                    </a:lnTo>
                    <a:lnTo>
                      <a:pt x="3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86" name="Freeform 862"/>
              <p:cNvSpPr>
                <a:spLocks/>
              </p:cNvSpPr>
              <p:nvPr/>
            </p:nvSpPr>
            <p:spPr bwMode="auto">
              <a:xfrm>
                <a:off x="4372" y="2285"/>
                <a:ext cx="341" cy="17"/>
              </a:xfrm>
              <a:custGeom>
                <a:avLst/>
                <a:gdLst>
                  <a:gd name="T0" fmla="*/ 0 w 341"/>
                  <a:gd name="T1" fmla="*/ 0 h 17"/>
                  <a:gd name="T2" fmla="*/ 0 w 341"/>
                  <a:gd name="T3" fmla="*/ 16 h 17"/>
                  <a:gd name="T4" fmla="*/ 340 w 341"/>
                  <a:gd name="T5" fmla="*/ 16 h 17"/>
                  <a:gd name="T6" fmla="*/ 340 w 341"/>
                  <a:gd name="T7" fmla="*/ 0 h 17"/>
                  <a:gd name="T8" fmla="*/ 0 w 341"/>
                  <a:gd name="T9" fmla="*/ 0 h 17"/>
                </a:gdLst>
                <a:ahLst/>
                <a:cxnLst>
                  <a:cxn ang="0">
                    <a:pos x="T0" y="T1"/>
                  </a:cxn>
                  <a:cxn ang="0">
                    <a:pos x="T2" y="T3"/>
                  </a:cxn>
                  <a:cxn ang="0">
                    <a:pos x="T4" y="T5"/>
                  </a:cxn>
                  <a:cxn ang="0">
                    <a:pos x="T6" y="T7"/>
                  </a:cxn>
                  <a:cxn ang="0">
                    <a:pos x="T8" y="T9"/>
                  </a:cxn>
                </a:cxnLst>
                <a:rect l="0" t="0" r="r" b="b"/>
                <a:pathLst>
                  <a:path w="341" h="17">
                    <a:moveTo>
                      <a:pt x="0" y="0"/>
                    </a:moveTo>
                    <a:lnTo>
                      <a:pt x="0" y="16"/>
                    </a:lnTo>
                    <a:lnTo>
                      <a:pt x="340" y="16"/>
                    </a:lnTo>
                    <a:lnTo>
                      <a:pt x="34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87" name="Freeform 863"/>
              <p:cNvSpPr>
                <a:spLocks/>
              </p:cNvSpPr>
              <p:nvPr/>
            </p:nvSpPr>
            <p:spPr bwMode="auto">
              <a:xfrm>
                <a:off x="4376" y="2345"/>
                <a:ext cx="334" cy="17"/>
              </a:xfrm>
              <a:custGeom>
                <a:avLst/>
                <a:gdLst>
                  <a:gd name="T0" fmla="*/ 0 w 334"/>
                  <a:gd name="T1" fmla="*/ 0 h 17"/>
                  <a:gd name="T2" fmla="*/ 0 w 334"/>
                  <a:gd name="T3" fmla="*/ 16 h 17"/>
                  <a:gd name="T4" fmla="*/ 333 w 334"/>
                  <a:gd name="T5" fmla="*/ 16 h 17"/>
                  <a:gd name="T6" fmla="*/ 333 w 334"/>
                  <a:gd name="T7" fmla="*/ 0 h 17"/>
                  <a:gd name="T8" fmla="*/ 0 w 334"/>
                  <a:gd name="T9" fmla="*/ 0 h 17"/>
                </a:gdLst>
                <a:ahLst/>
                <a:cxnLst>
                  <a:cxn ang="0">
                    <a:pos x="T0" y="T1"/>
                  </a:cxn>
                  <a:cxn ang="0">
                    <a:pos x="T2" y="T3"/>
                  </a:cxn>
                  <a:cxn ang="0">
                    <a:pos x="T4" y="T5"/>
                  </a:cxn>
                  <a:cxn ang="0">
                    <a:pos x="T6" y="T7"/>
                  </a:cxn>
                  <a:cxn ang="0">
                    <a:pos x="T8" y="T9"/>
                  </a:cxn>
                </a:cxnLst>
                <a:rect l="0" t="0" r="r" b="b"/>
                <a:pathLst>
                  <a:path w="334" h="17">
                    <a:moveTo>
                      <a:pt x="0" y="0"/>
                    </a:moveTo>
                    <a:lnTo>
                      <a:pt x="0" y="16"/>
                    </a:lnTo>
                    <a:lnTo>
                      <a:pt x="333" y="16"/>
                    </a:lnTo>
                    <a:lnTo>
                      <a:pt x="33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88" name="Freeform 864"/>
              <p:cNvSpPr>
                <a:spLocks/>
              </p:cNvSpPr>
              <p:nvPr/>
            </p:nvSpPr>
            <p:spPr bwMode="auto">
              <a:xfrm>
                <a:off x="4432" y="2352"/>
                <a:ext cx="35" cy="35"/>
              </a:xfrm>
              <a:custGeom>
                <a:avLst/>
                <a:gdLst>
                  <a:gd name="T0" fmla="*/ 0 w 35"/>
                  <a:gd name="T1" fmla="*/ 0 h 35"/>
                  <a:gd name="T2" fmla="*/ 0 w 35"/>
                  <a:gd name="T3" fmla="*/ 34 h 35"/>
                  <a:gd name="T4" fmla="*/ 34 w 35"/>
                  <a:gd name="T5" fmla="*/ 34 h 35"/>
                  <a:gd name="T6" fmla="*/ 34 w 35"/>
                  <a:gd name="T7" fmla="*/ 0 h 35"/>
                  <a:gd name="T8" fmla="*/ 0 w 35"/>
                  <a:gd name="T9" fmla="*/ 0 h 35"/>
                </a:gdLst>
                <a:ahLst/>
                <a:cxnLst>
                  <a:cxn ang="0">
                    <a:pos x="T0" y="T1"/>
                  </a:cxn>
                  <a:cxn ang="0">
                    <a:pos x="T2" y="T3"/>
                  </a:cxn>
                  <a:cxn ang="0">
                    <a:pos x="T4" y="T5"/>
                  </a:cxn>
                  <a:cxn ang="0">
                    <a:pos x="T6" y="T7"/>
                  </a:cxn>
                  <a:cxn ang="0">
                    <a:pos x="T8" y="T9"/>
                  </a:cxn>
                </a:cxnLst>
                <a:rect l="0" t="0" r="r" b="b"/>
                <a:pathLst>
                  <a:path w="35" h="35">
                    <a:moveTo>
                      <a:pt x="0" y="0"/>
                    </a:moveTo>
                    <a:lnTo>
                      <a:pt x="0" y="34"/>
                    </a:lnTo>
                    <a:lnTo>
                      <a:pt x="34" y="34"/>
                    </a:lnTo>
                    <a:lnTo>
                      <a:pt x="34"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89" name="Freeform 865"/>
              <p:cNvSpPr>
                <a:spLocks/>
              </p:cNvSpPr>
              <p:nvPr/>
            </p:nvSpPr>
            <p:spPr bwMode="auto">
              <a:xfrm>
                <a:off x="4427" y="2386"/>
                <a:ext cx="44" cy="17"/>
              </a:xfrm>
              <a:custGeom>
                <a:avLst/>
                <a:gdLst>
                  <a:gd name="T0" fmla="*/ 0 w 44"/>
                  <a:gd name="T1" fmla="*/ 0 h 17"/>
                  <a:gd name="T2" fmla="*/ 0 w 44"/>
                  <a:gd name="T3" fmla="*/ 16 h 17"/>
                  <a:gd name="T4" fmla="*/ 43 w 44"/>
                  <a:gd name="T5" fmla="*/ 16 h 17"/>
                  <a:gd name="T6" fmla="*/ 43 w 44"/>
                  <a:gd name="T7" fmla="*/ 0 h 17"/>
                  <a:gd name="T8" fmla="*/ 0 w 44"/>
                  <a:gd name="T9" fmla="*/ 0 h 17"/>
                </a:gdLst>
                <a:ahLst/>
                <a:cxnLst>
                  <a:cxn ang="0">
                    <a:pos x="T0" y="T1"/>
                  </a:cxn>
                  <a:cxn ang="0">
                    <a:pos x="T2" y="T3"/>
                  </a:cxn>
                  <a:cxn ang="0">
                    <a:pos x="T4" y="T5"/>
                  </a:cxn>
                  <a:cxn ang="0">
                    <a:pos x="T6" y="T7"/>
                  </a:cxn>
                  <a:cxn ang="0">
                    <a:pos x="T8" y="T9"/>
                  </a:cxn>
                </a:cxnLst>
                <a:rect l="0" t="0" r="r" b="b"/>
                <a:pathLst>
                  <a:path w="44" h="17">
                    <a:moveTo>
                      <a:pt x="0" y="0"/>
                    </a:moveTo>
                    <a:lnTo>
                      <a:pt x="0" y="16"/>
                    </a:lnTo>
                    <a:lnTo>
                      <a:pt x="43" y="16"/>
                    </a:lnTo>
                    <a:lnTo>
                      <a:pt x="4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90" name="Line 866"/>
              <p:cNvSpPr>
                <a:spLocks noChangeShapeType="1"/>
              </p:cNvSpPr>
              <p:nvPr/>
            </p:nvSpPr>
            <p:spPr bwMode="auto">
              <a:xfrm>
                <a:off x="4449" y="2356"/>
                <a:ext cx="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891" name="Line 867"/>
              <p:cNvSpPr>
                <a:spLocks noChangeShapeType="1"/>
              </p:cNvSpPr>
              <p:nvPr/>
            </p:nvSpPr>
            <p:spPr bwMode="auto">
              <a:xfrm>
                <a:off x="4436" y="2373"/>
                <a:ext cx="2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892" name="Freeform 868"/>
              <p:cNvSpPr>
                <a:spLocks/>
              </p:cNvSpPr>
              <p:nvPr/>
            </p:nvSpPr>
            <p:spPr bwMode="auto">
              <a:xfrm>
                <a:off x="4474" y="2352"/>
                <a:ext cx="39" cy="35"/>
              </a:xfrm>
              <a:custGeom>
                <a:avLst/>
                <a:gdLst>
                  <a:gd name="T0" fmla="*/ 0 w 39"/>
                  <a:gd name="T1" fmla="*/ 0 h 35"/>
                  <a:gd name="T2" fmla="*/ 0 w 39"/>
                  <a:gd name="T3" fmla="*/ 34 h 35"/>
                  <a:gd name="T4" fmla="*/ 38 w 39"/>
                  <a:gd name="T5" fmla="*/ 34 h 35"/>
                  <a:gd name="T6" fmla="*/ 38 w 39"/>
                  <a:gd name="T7" fmla="*/ 0 h 35"/>
                  <a:gd name="T8" fmla="*/ 0 w 39"/>
                  <a:gd name="T9" fmla="*/ 0 h 35"/>
                </a:gdLst>
                <a:ahLst/>
                <a:cxnLst>
                  <a:cxn ang="0">
                    <a:pos x="T0" y="T1"/>
                  </a:cxn>
                  <a:cxn ang="0">
                    <a:pos x="T2" y="T3"/>
                  </a:cxn>
                  <a:cxn ang="0">
                    <a:pos x="T4" y="T5"/>
                  </a:cxn>
                  <a:cxn ang="0">
                    <a:pos x="T6" y="T7"/>
                  </a:cxn>
                  <a:cxn ang="0">
                    <a:pos x="T8" y="T9"/>
                  </a:cxn>
                </a:cxnLst>
                <a:rect l="0" t="0" r="r" b="b"/>
                <a:pathLst>
                  <a:path w="39" h="35">
                    <a:moveTo>
                      <a:pt x="0" y="0"/>
                    </a:moveTo>
                    <a:lnTo>
                      <a:pt x="0" y="34"/>
                    </a:lnTo>
                    <a:lnTo>
                      <a:pt x="38" y="34"/>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93" name="Freeform 869"/>
              <p:cNvSpPr>
                <a:spLocks/>
              </p:cNvSpPr>
              <p:nvPr/>
            </p:nvSpPr>
            <p:spPr bwMode="auto">
              <a:xfrm>
                <a:off x="4474" y="2386"/>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94" name="Line 870"/>
              <p:cNvSpPr>
                <a:spLocks noChangeShapeType="1"/>
              </p:cNvSpPr>
              <p:nvPr/>
            </p:nvSpPr>
            <p:spPr bwMode="auto">
              <a:xfrm>
                <a:off x="4495" y="2356"/>
                <a:ext cx="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895" name="Line 871"/>
              <p:cNvSpPr>
                <a:spLocks noChangeShapeType="1"/>
              </p:cNvSpPr>
              <p:nvPr/>
            </p:nvSpPr>
            <p:spPr bwMode="auto">
              <a:xfrm>
                <a:off x="4478" y="2373"/>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896" name="Freeform 872"/>
              <p:cNvSpPr>
                <a:spLocks/>
              </p:cNvSpPr>
              <p:nvPr/>
            </p:nvSpPr>
            <p:spPr bwMode="auto">
              <a:xfrm>
                <a:off x="4657" y="2352"/>
                <a:ext cx="39" cy="35"/>
              </a:xfrm>
              <a:custGeom>
                <a:avLst/>
                <a:gdLst>
                  <a:gd name="T0" fmla="*/ 0 w 39"/>
                  <a:gd name="T1" fmla="*/ 0 h 35"/>
                  <a:gd name="T2" fmla="*/ 0 w 39"/>
                  <a:gd name="T3" fmla="*/ 34 h 35"/>
                  <a:gd name="T4" fmla="*/ 38 w 39"/>
                  <a:gd name="T5" fmla="*/ 34 h 35"/>
                  <a:gd name="T6" fmla="*/ 38 w 39"/>
                  <a:gd name="T7" fmla="*/ 0 h 35"/>
                  <a:gd name="T8" fmla="*/ 0 w 39"/>
                  <a:gd name="T9" fmla="*/ 0 h 35"/>
                </a:gdLst>
                <a:ahLst/>
                <a:cxnLst>
                  <a:cxn ang="0">
                    <a:pos x="T0" y="T1"/>
                  </a:cxn>
                  <a:cxn ang="0">
                    <a:pos x="T2" y="T3"/>
                  </a:cxn>
                  <a:cxn ang="0">
                    <a:pos x="T4" y="T5"/>
                  </a:cxn>
                  <a:cxn ang="0">
                    <a:pos x="T6" y="T7"/>
                  </a:cxn>
                  <a:cxn ang="0">
                    <a:pos x="T8" y="T9"/>
                  </a:cxn>
                </a:cxnLst>
                <a:rect l="0" t="0" r="r" b="b"/>
                <a:pathLst>
                  <a:path w="39" h="35">
                    <a:moveTo>
                      <a:pt x="0" y="0"/>
                    </a:moveTo>
                    <a:lnTo>
                      <a:pt x="0" y="34"/>
                    </a:lnTo>
                    <a:lnTo>
                      <a:pt x="38" y="34"/>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97" name="Freeform 873"/>
              <p:cNvSpPr>
                <a:spLocks/>
              </p:cNvSpPr>
              <p:nvPr/>
            </p:nvSpPr>
            <p:spPr bwMode="auto">
              <a:xfrm>
                <a:off x="4653" y="2386"/>
                <a:ext cx="43" cy="17"/>
              </a:xfrm>
              <a:custGeom>
                <a:avLst/>
                <a:gdLst>
                  <a:gd name="T0" fmla="*/ 0 w 43"/>
                  <a:gd name="T1" fmla="*/ 0 h 17"/>
                  <a:gd name="T2" fmla="*/ 0 w 43"/>
                  <a:gd name="T3" fmla="*/ 16 h 17"/>
                  <a:gd name="T4" fmla="*/ 42 w 43"/>
                  <a:gd name="T5" fmla="*/ 16 h 17"/>
                  <a:gd name="T6" fmla="*/ 42 w 43"/>
                  <a:gd name="T7" fmla="*/ 0 h 17"/>
                  <a:gd name="T8" fmla="*/ 0 w 43"/>
                  <a:gd name="T9" fmla="*/ 0 h 17"/>
                </a:gdLst>
                <a:ahLst/>
                <a:cxnLst>
                  <a:cxn ang="0">
                    <a:pos x="T0" y="T1"/>
                  </a:cxn>
                  <a:cxn ang="0">
                    <a:pos x="T2" y="T3"/>
                  </a:cxn>
                  <a:cxn ang="0">
                    <a:pos x="T4" y="T5"/>
                  </a:cxn>
                  <a:cxn ang="0">
                    <a:pos x="T6" y="T7"/>
                  </a:cxn>
                  <a:cxn ang="0">
                    <a:pos x="T8" y="T9"/>
                  </a:cxn>
                </a:cxnLst>
                <a:rect l="0" t="0" r="r" b="b"/>
                <a:pathLst>
                  <a:path w="43" h="17">
                    <a:moveTo>
                      <a:pt x="0" y="0"/>
                    </a:moveTo>
                    <a:lnTo>
                      <a:pt x="0" y="16"/>
                    </a:lnTo>
                    <a:lnTo>
                      <a:pt x="42" y="16"/>
                    </a:lnTo>
                    <a:lnTo>
                      <a:pt x="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898" name="Line 874"/>
              <p:cNvSpPr>
                <a:spLocks noChangeShapeType="1"/>
              </p:cNvSpPr>
              <p:nvPr/>
            </p:nvSpPr>
            <p:spPr bwMode="auto">
              <a:xfrm>
                <a:off x="4674" y="2356"/>
                <a:ext cx="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899" name="Line 875"/>
              <p:cNvSpPr>
                <a:spLocks noChangeShapeType="1"/>
              </p:cNvSpPr>
              <p:nvPr/>
            </p:nvSpPr>
            <p:spPr bwMode="auto">
              <a:xfrm>
                <a:off x="4661" y="2373"/>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00" name="Freeform 876"/>
              <p:cNvSpPr>
                <a:spLocks/>
              </p:cNvSpPr>
              <p:nvPr/>
            </p:nvSpPr>
            <p:spPr bwMode="auto">
              <a:xfrm>
                <a:off x="4385" y="2352"/>
                <a:ext cx="39" cy="35"/>
              </a:xfrm>
              <a:custGeom>
                <a:avLst/>
                <a:gdLst>
                  <a:gd name="T0" fmla="*/ 0 w 39"/>
                  <a:gd name="T1" fmla="*/ 0 h 35"/>
                  <a:gd name="T2" fmla="*/ 0 w 39"/>
                  <a:gd name="T3" fmla="*/ 34 h 35"/>
                  <a:gd name="T4" fmla="*/ 38 w 39"/>
                  <a:gd name="T5" fmla="*/ 34 h 35"/>
                  <a:gd name="T6" fmla="*/ 38 w 39"/>
                  <a:gd name="T7" fmla="*/ 0 h 35"/>
                  <a:gd name="T8" fmla="*/ 0 w 39"/>
                  <a:gd name="T9" fmla="*/ 0 h 35"/>
                </a:gdLst>
                <a:ahLst/>
                <a:cxnLst>
                  <a:cxn ang="0">
                    <a:pos x="T0" y="T1"/>
                  </a:cxn>
                  <a:cxn ang="0">
                    <a:pos x="T2" y="T3"/>
                  </a:cxn>
                  <a:cxn ang="0">
                    <a:pos x="T4" y="T5"/>
                  </a:cxn>
                  <a:cxn ang="0">
                    <a:pos x="T6" y="T7"/>
                  </a:cxn>
                  <a:cxn ang="0">
                    <a:pos x="T8" y="T9"/>
                  </a:cxn>
                </a:cxnLst>
                <a:rect l="0" t="0" r="r" b="b"/>
                <a:pathLst>
                  <a:path w="39" h="35">
                    <a:moveTo>
                      <a:pt x="0" y="0"/>
                    </a:moveTo>
                    <a:lnTo>
                      <a:pt x="0" y="34"/>
                    </a:lnTo>
                    <a:lnTo>
                      <a:pt x="38" y="34"/>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01" name="Freeform 877"/>
              <p:cNvSpPr>
                <a:spLocks/>
              </p:cNvSpPr>
              <p:nvPr/>
            </p:nvSpPr>
            <p:spPr bwMode="auto">
              <a:xfrm>
                <a:off x="4385" y="2386"/>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02" name="Line 878"/>
              <p:cNvSpPr>
                <a:spLocks noChangeShapeType="1"/>
              </p:cNvSpPr>
              <p:nvPr/>
            </p:nvSpPr>
            <p:spPr bwMode="auto">
              <a:xfrm>
                <a:off x="4403" y="2356"/>
                <a:ext cx="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03" name="Line 879"/>
              <p:cNvSpPr>
                <a:spLocks noChangeShapeType="1"/>
              </p:cNvSpPr>
              <p:nvPr/>
            </p:nvSpPr>
            <p:spPr bwMode="auto">
              <a:xfrm>
                <a:off x="4389" y="2373"/>
                <a:ext cx="2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04" name="Freeform 880"/>
              <p:cNvSpPr>
                <a:spLocks/>
              </p:cNvSpPr>
              <p:nvPr/>
            </p:nvSpPr>
            <p:spPr bwMode="auto">
              <a:xfrm>
                <a:off x="4521" y="2299"/>
                <a:ext cx="39" cy="33"/>
              </a:xfrm>
              <a:custGeom>
                <a:avLst/>
                <a:gdLst>
                  <a:gd name="T0" fmla="*/ 0 w 39"/>
                  <a:gd name="T1" fmla="*/ 0 h 33"/>
                  <a:gd name="T2" fmla="*/ 0 w 39"/>
                  <a:gd name="T3" fmla="*/ 32 h 33"/>
                  <a:gd name="T4" fmla="*/ 38 w 39"/>
                  <a:gd name="T5" fmla="*/ 32 h 33"/>
                  <a:gd name="T6" fmla="*/ 38 w 39"/>
                  <a:gd name="T7" fmla="*/ 0 h 33"/>
                  <a:gd name="T8" fmla="*/ 0 w 39"/>
                  <a:gd name="T9" fmla="*/ 0 h 33"/>
                </a:gdLst>
                <a:ahLst/>
                <a:cxnLst>
                  <a:cxn ang="0">
                    <a:pos x="T0" y="T1"/>
                  </a:cxn>
                  <a:cxn ang="0">
                    <a:pos x="T2" y="T3"/>
                  </a:cxn>
                  <a:cxn ang="0">
                    <a:pos x="T4" y="T5"/>
                  </a:cxn>
                  <a:cxn ang="0">
                    <a:pos x="T6" y="T7"/>
                  </a:cxn>
                  <a:cxn ang="0">
                    <a:pos x="T8" y="T9"/>
                  </a:cxn>
                </a:cxnLst>
                <a:rect l="0" t="0" r="r" b="b"/>
                <a:pathLst>
                  <a:path w="39" h="33">
                    <a:moveTo>
                      <a:pt x="0" y="0"/>
                    </a:moveTo>
                    <a:lnTo>
                      <a:pt x="0" y="32"/>
                    </a:lnTo>
                    <a:lnTo>
                      <a:pt x="38" y="32"/>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05" name="Freeform 881"/>
              <p:cNvSpPr>
                <a:spLocks/>
              </p:cNvSpPr>
              <p:nvPr/>
            </p:nvSpPr>
            <p:spPr bwMode="auto">
              <a:xfrm>
                <a:off x="4521" y="2331"/>
                <a:ext cx="44" cy="17"/>
              </a:xfrm>
              <a:custGeom>
                <a:avLst/>
                <a:gdLst>
                  <a:gd name="T0" fmla="*/ 0 w 44"/>
                  <a:gd name="T1" fmla="*/ 0 h 17"/>
                  <a:gd name="T2" fmla="*/ 0 w 44"/>
                  <a:gd name="T3" fmla="*/ 16 h 17"/>
                  <a:gd name="T4" fmla="*/ 43 w 44"/>
                  <a:gd name="T5" fmla="*/ 16 h 17"/>
                  <a:gd name="T6" fmla="*/ 43 w 44"/>
                  <a:gd name="T7" fmla="*/ 0 h 17"/>
                  <a:gd name="T8" fmla="*/ 0 w 44"/>
                  <a:gd name="T9" fmla="*/ 0 h 17"/>
                </a:gdLst>
                <a:ahLst/>
                <a:cxnLst>
                  <a:cxn ang="0">
                    <a:pos x="T0" y="T1"/>
                  </a:cxn>
                  <a:cxn ang="0">
                    <a:pos x="T2" y="T3"/>
                  </a:cxn>
                  <a:cxn ang="0">
                    <a:pos x="T4" y="T5"/>
                  </a:cxn>
                  <a:cxn ang="0">
                    <a:pos x="T6" y="T7"/>
                  </a:cxn>
                  <a:cxn ang="0">
                    <a:pos x="T8" y="T9"/>
                  </a:cxn>
                </a:cxnLst>
                <a:rect l="0" t="0" r="r" b="b"/>
                <a:pathLst>
                  <a:path w="44" h="17">
                    <a:moveTo>
                      <a:pt x="0" y="0"/>
                    </a:moveTo>
                    <a:lnTo>
                      <a:pt x="0" y="16"/>
                    </a:lnTo>
                    <a:lnTo>
                      <a:pt x="43" y="16"/>
                    </a:lnTo>
                    <a:lnTo>
                      <a:pt x="4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06" name="Line 882"/>
              <p:cNvSpPr>
                <a:spLocks noChangeShapeType="1"/>
              </p:cNvSpPr>
              <p:nvPr/>
            </p:nvSpPr>
            <p:spPr bwMode="auto">
              <a:xfrm>
                <a:off x="4542"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07" name="Line 883"/>
              <p:cNvSpPr>
                <a:spLocks noChangeShapeType="1"/>
              </p:cNvSpPr>
              <p:nvPr/>
            </p:nvSpPr>
            <p:spPr bwMode="auto">
              <a:xfrm>
                <a:off x="4525" y="2319"/>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08" name="Freeform 884"/>
              <p:cNvSpPr>
                <a:spLocks/>
              </p:cNvSpPr>
              <p:nvPr/>
            </p:nvSpPr>
            <p:spPr bwMode="auto">
              <a:xfrm>
                <a:off x="4568" y="2352"/>
                <a:ext cx="36" cy="35"/>
              </a:xfrm>
              <a:custGeom>
                <a:avLst/>
                <a:gdLst>
                  <a:gd name="T0" fmla="*/ 0 w 36"/>
                  <a:gd name="T1" fmla="*/ 0 h 35"/>
                  <a:gd name="T2" fmla="*/ 0 w 36"/>
                  <a:gd name="T3" fmla="*/ 34 h 35"/>
                  <a:gd name="T4" fmla="*/ 35 w 36"/>
                  <a:gd name="T5" fmla="*/ 34 h 35"/>
                  <a:gd name="T6" fmla="*/ 35 w 36"/>
                  <a:gd name="T7" fmla="*/ 0 h 35"/>
                  <a:gd name="T8" fmla="*/ 0 w 36"/>
                  <a:gd name="T9" fmla="*/ 0 h 35"/>
                </a:gdLst>
                <a:ahLst/>
                <a:cxnLst>
                  <a:cxn ang="0">
                    <a:pos x="T0" y="T1"/>
                  </a:cxn>
                  <a:cxn ang="0">
                    <a:pos x="T2" y="T3"/>
                  </a:cxn>
                  <a:cxn ang="0">
                    <a:pos x="T4" y="T5"/>
                  </a:cxn>
                  <a:cxn ang="0">
                    <a:pos x="T6" y="T7"/>
                  </a:cxn>
                  <a:cxn ang="0">
                    <a:pos x="T8" y="T9"/>
                  </a:cxn>
                </a:cxnLst>
                <a:rect l="0" t="0" r="r" b="b"/>
                <a:pathLst>
                  <a:path w="36" h="35">
                    <a:moveTo>
                      <a:pt x="0" y="0"/>
                    </a:moveTo>
                    <a:lnTo>
                      <a:pt x="0" y="34"/>
                    </a:lnTo>
                    <a:lnTo>
                      <a:pt x="35" y="34"/>
                    </a:lnTo>
                    <a:lnTo>
                      <a:pt x="35"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09" name="Freeform 885"/>
              <p:cNvSpPr>
                <a:spLocks/>
              </p:cNvSpPr>
              <p:nvPr/>
            </p:nvSpPr>
            <p:spPr bwMode="auto">
              <a:xfrm>
                <a:off x="4564" y="2386"/>
                <a:ext cx="44" cy="17"/>
              </a:xfrm>
              <a:custGeom>
                <a:avLst/>
                <a:gdLst>
                  <a:gd name="T0" fmla="*/ 0 w 44"/>
                  <a:gd name="T1" fmla="*/ 0 h 17"/>
                  <a:gd name="T2" fmla="*/ 0 w 44"/>
                  <a:gd name="T3" fmla="*/ 16 h 17"/>
                  <a:gd name="T4" fmla="*/ 43 w 44"/>
                  <a:gd name="T5" fmla="*/ 16 h 17"/>
                  <a:gd name="T6" fmla="*/ 43 w 44"/>
                  <a:gd name="T7" fmla="*/ 0 h 17"/>
                  <a:gd name="T8" fmla="*/ 0 w 44"/>
                  <a:gd name="T9" fmla="*/ 0 h 17"/>
                </a:gdLst>
                <a:ahLst/>
                <a:cxnLst>
                  <a:cxn ang="0">
                    <a:pos x="T0" y="T1"/>
                  </a:cxn>
                  <a:cxn ang="0">
                    <a:pos x="T2" y="T3"/>
                  </a:cxn>
                  <a:cxn ang="0">
                    <a:pos x="T4" y="T5"/>
                  </a:cxn>
                  <a:cxn ang="0">
                    <a:pos x="T6" y="T7"/>
                  </a:cxn>
                  <a:cxn ang="0">
                    <a:pos x="T8" y="T9"/>
                  </a:cxn>
                </a:cxnLst>
                <a:rect l="0" t="0" r="r" b="b"/>
                <a:pathLst>
                  <a:path w="44" h="17">
                    <a:moveTo>
                      <a:pt x="0" y="0"/>
                    </a:moveTo>
                    <a:lnTo>
                      <a:pt x="0" y="16"/>
                    </a:lnTo>
                    <a:lnTo>
                      <a:pt x="43" y="16"/>
                    </a:lnTo>
                    <a:lnTo>
                      <a:pt x="4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10" name="Line 886"/>
              <p:cNvSpPr>
                <a:spLocks noChangeShapeType="1"/>
              </p:cNvSpPr>
              <p:nvPr/>
            </p:nvSpPr>
            <p:spPr bwMode="auto">
              <a:xfrm>
                <a:off x="4585" y="2356"/>
                <a:ext cx="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11" name="Line 887"/>
              <p:cNvSpPr>
                <a:spLocks noChangeShapeType="1"/>
              </p:cNvSpPr>
              <p:nvPr/>
            </p:nvSpPr>
            <p:spPr bwMode="auto">
              <a:xfrm>
                <a:off x="4572" y="2373"/>
                <a:ext cx="2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12" name="Freeform 888"/>
              <p:cNvSpPr>
                <a:spLocks/>
              </p:cNvSpPr>
              <p:nvPr/>
            </p:nvSpPr>
            <p:spPr bwMode="auto">
              <a:xfrm>
                <a:off x="4610" y="2352"/>
                <a:ext cx="39" cy="35"/>
              </a:xfrm>
              <a:custGeom>
                <a:avLst/>
                <a:gdLst>
                  <a:gd name="T0" fmla="*/ 0 w 39"/>
                  <a:gd name="T1" fmla="*/ 0 h 35"/>
                  <a:gd name="T2" fmla="*/ 0 w 39"/>
                  <a:gd name="T3" fmla="*/ 34 h 35"/>
                  <a:gd name="T4" fmla="*/ 38 w 39"/>
                  <a:gd name="T5" fmla="*/ 34 h 35"/>
                  <a:gd name="T6" fmla="*/ 38 w 39"/>
                  <a:gd name="T7" fmla="*/ 0 h 35"/>
                  <a:gd name="T8" fmla="*/ 0 w 39"/>
                  <a:gd name="T9" fmla="*/ 0 h 35"/>
                </a:gdLst>
                <a:ahLst/>
                <a:cxnLst>
                  <a:cxn ang="0">
                    <a:pos x="T0" y="T1"/>
                  </a:cxn>
                  <a:cxn ang="0">
                    <a:pos x="T2" y="T3"/>
                  </a:cxn>
                  <a:cxn ang="0">
                    <a:pos x="T4" y="T5"/>
                  </a:cxn>
                  <a:cxn ang="0">
                    <a:pos x="T6" y="T7"/>
                  </a:cxn>
                  <a:cxn ang="0">
                    <a:pos x="T8" y="T9"/>
                  </a:cxn>
                </a:cxnLst>
                <a:rect l="0" t="0" r="r" b="b"/>
                <a:pathLst>
                  <a:path w="39" h="35">
                    <a:moveTo>
                      <a:pt x="0" y="0"/>
                    </a:moveTo>
                    <a:lnTo>
                      <a:pt x="0" y="34"/>
                    </a:lnTo>
                    <a:lnTo>
                      <a:pt x="38" y="34"/>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13" name="Freeform 889"/>
              <p:cNvSpPr>
                <a:spLocks/>
              </p:cNvSpPr>
              <p:nvPr/>
            </p:nvSpPr>
            <p:spPr bwMode="auto">
              <a:xfrm>
                <a:off x="4610" y="2386"/>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14" name="Line 890"/>
              <p:cNvSpPr>
                <a:spLocks noChangeShapeType="1"/>
              </p:cNvSpPr>
              <p:nvPr/>
            </p:nvSpPr>
            <p:spPr bwMode="auto">
              <a:xfrm>
                <a:off x="4631" y="2356"/>
                <a:ext cx="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15" name="Line 891"/>
              <p:cNvSpPr>
                <a:spLocks noChangeShapeType="1"/>
              </p:cNvSpPr>
              <p:nvPr/>
            </p:nvSpPr>
            <p:spPr bwMode="auto">
              <a:xfrm>
                <a:off x="4614" y="2373"/>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16" name="Freeform 892"/>
              <p:cNvSpPr>
                <a:spLocks/>
              </p:cNvSpPr>
              <p:nvPr/>
            </p:nvSpPr>
            <p:spPr bwMode="auto">
              <a:xfrm>
                <a:off x="4432" y="2299"/>
                <a:ext cx="35" cy="33"/>
              </a:xfrm>
              <a:custGeom>
                <a:avLst/>
                <a:gdLst>
                  <a:gd name="T0" fmla="*/ 0 w 35"/>
                  <a:gd name="T1" fmla="*/ 0 h 33"/>
                  <a:gd name="T2" fmla="*/ 0 w 35"/>
                  <a:gd name="T3" fmla="*/ 32 h 33"/>
                  <a:gd name="T4" fmla="*/ 34 w 35"/>
                  <a:gd name="T5" fmla="*/ 32 h 33"/>
                  <a:gd name="T6" fmla="*/ 34 w 35"/>
                  <a:gd name="T7" fmla="*/ 0 h 33"/>
                  <a:gd name="T8" fmla="*/ 0 w 35"/>
                  <a:gd name="T9" fmla="*/ 0 h 33"/>
                </a:gdLst>
                <a:ahLst/>
                <a:cxnLst>
                  <a:cxn ang="0">
                    <a:pos x="T0" y="T1"/>
                  </a:cxn>
                  <a:cxn ang="0">
                    <a:pos x="T2" y="T3"/>
                  </a:cxn>
                  <a:cxn ang="0">
                    <a:pos x="T4" y="T5"/>
                  </a:cxn>
                  <a:cxn ang="0">
                    <a:pos x="T6" y="T7"/>
                  </a:cxn>
                  <a:cxn ang="0">
                    <a:pos x="T8" y="T9"/>
                  </a:cxn>
                </a:cxnLst>
                <a:rect l="0" t="0" r="r" b="b"/>
                <a:pathLst>
                  <a:path w="35" h="33">
                    <a:moveTo>
                      <a:pt x="0" y="0"/>
                    </a:moveTo>
                    <a:lnTo>
                      <a:pt x="0" y="32"/>
                    </a:lnTo>
                    <a:lnTo>
                      <a:pt x="34" y="32"/>
                    </a:lnTo>
                    <a:lnTo>
                      <a:pt x="34"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17" name="Freeform 893"/>
              <p:cNvSpPr>
                <a:spLocks/>
              </p:cNvSpPr>
              <p:nvPr/>
            </p:nvSpPr>
            <p:spPr bwMode="auto">
              <a:xfrm>
                <a:off x="4427" y="2331"/>
                <a:ext cx="44" cy="17"/>
              </a:xfrm>
              <a:custGeom>
                <a:avLst/>
                <a:gdLst>
                  <a:gd name="T0" fmla="*/ 0 w 44"/>
                  <a:gd name="T1" fmla="*/ 0 h 17"/>
                  <a:gd name="T2" fmla="*/ 0 w 44"/>
                  <a:gd name="T3" fmla="*/ 16 h 17"/>
                  <a:gd name="T4" fmla="*/ 43 w 44"/>
                  <a:gd name="T5" fmla="*/ 16 h 17"/>
                  <a:gd name="T6" fmla="*/ 43 w 44"/>
                  <a:gd name="T7" fmla="*/ 0 h 17"/>
                  <a:gd name="T8" fmla="*/ 0 w 44"/>
                  <a:gd name="T9" fmla="*/ 0 h 17"/>
                </a:gdLst>
                <a:ahLst/>
                <a:cxnLst>
                  <a:cxn ang="0">
                    <a:pos x="T0" y="T1"/>
                  </a:cxn>
                  <a:cxn ang="0">
                    <a:pos x="T2" y="T3"/>
                  </a:cxn>
                  <a:cxn ang="0">
                    <a:pos x="T4" y="T5"/>
                  </a:cxn>
                  <a:cxn ang="0">
                    <a:pos x="T6" y="T7"/>
                  </a:cxn>
                  <a:cxn ang="0">
                    <a:pos x="T8" y="T9"/>
                  </a:cxn>
                </a:cxnLst>
                <a:rect l="0" t="0" r="r" b="b"/>
                <a:pathLst>
                  <a:path w="44" h="17">
                    <a:moveTo>
                      <a:pt x="0" y="0"/>
                    </a:moveTo>
                    <a:lnTo>
                      <a:pt x="0" y="16"/>
                    </a:lnTo>
                    <a:lnTo>
                      <a:pt x="43" y="16"/>
                    </a:lnTo>
                    <a:lnTo>
                      <a:pt x="4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18" name="Line 894"/>
              <p:cNvSpPr>
                <a:spLocks noChangeShapeType="1"/>
              </p:cNvSpPr>
              <p:nvPr/>
            </p:nvSpPr>
            <p:spPr bwMode="auto">
              <a:xfrm>
                <a:off x="4449"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19" name="Line 895"/>
              <p:cNvSpPr>
                <a:spLocks noChangeShapeType="1"/>
              </p:cNvSpPr>
              <p:nvPr/>
            </p:nvSpPr>
            <p:spPr bwMode="auto">
              <a:xfrm>
                <a:off x="4436" y="2319"/>
                <a:ext cx="2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20" name="Freeform 896"/>
              <p:cNvSpPr>
                <a:spLocks/>
              </p:cNvSpPr>
              <p:nvPr/>
            </p:nvSpPr>
            <p:spPr bwMode="auto">
              <a:xfrm>
                <a:off x="4474" y="2299"/>
                <a:ext cx="39" cy="33"/>
              </a:xfrm>
              <a:custGeom>
                <a:avLst/>
                <a:gdLst>
                  <a:gd name="T0" fmla="*/ 0 w 39"/>
                  <a:gd name="T1" fmla="*/ 0 h 33"/>
                  <a:gd name="T2" fmla="*/ 0 w 39"/>
                  <a:gd name="T3" fmla="*/ 32 h 33"/>
                  <a:gd name="T4" fmla="*/ 38 w 39"/>
                  <a:gd name="T5" fmla="*/ 32 h 33"/>
                  <a:gd name="T6" fmla="*/ 38 w 39"/>
                  <a:gd name="T7" fmla="*/ 0 h 33"/>
                  <a:gd name="T8" fmla="*/ 0 w 39"/>
                  <a:gd name="T9" fmla="*/ 0 h 33"/>
                </a:gdLst>
                <a:ahLst/>
                <a:cxnLst>
                  <a:cxn ang="0">
                    <a:pos x="T0" y="T1"/>
                  </a:cxn>
                  <a:cxn ang="0">
                    <a:pos x="T2" y="T3"/>
                  </a:cxn>
                  <a:cxn ang="0">
                    <a:pos x="T4" y="T5"/>
                  </a:cxn>
                  <a:cxn ang="0">
                    <a:pos x="T6" y="T7"/>
                  </a:cxn>
                  <a:cxn ang="0">
                    <a:pos x="T8" y="T9"/>
                  </a:cxn>
                </a:cxnLst>
                <a:rect l="0" t="0" r="r" b="b"/>
                <a:pathLst>
                  <a:path w="39" h="33">
                    <a:moveTo>
                      <a:pt x="0" y="0"/>
                    </a:moveTo>
                    <a:lnTo>
                      <a:pt x="0" y="32"/>
                    </a:lnTo>
                    <a:lnTo>
                      <a:pt x="38" y="32"/>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21" name="Freeform 897"/>
              <p:cNvSpPr>
                <a:spLocks/>
              </p:cNvSpPr>
              <p:nvPr/>
            </p:nvSpPr>
            <p:spPr bwMode="auto">
              <a:xfrm>
                <a:off x="4474" y="2331"/>
                <a:ext cx="44" cy="17"/>
              </a:xfrm>
              <a:custGeom>
                <a:avLst/>
                <a:gdLst>
                  <a:gd name="T0" fmla="*/ 0 w 44"/>
                  <a:gd name="T1" fmla="*/ 0 h 17"/>
                  <a:gd name="T2" fmla="*/ 0 w 44"/>
                  <a:gd name="T3" fmla="*/ 16 h 17"/>
                  <a:gd name="T4" fmla="*/ 43 w 44"/>
                  <a:gd name="T5" fmla="*/ 16 h 17"/>
                  <a:gd name="T6" fmla="*/ 43 w 44"/>
                  <a:gd name="T7" fmla="*/ 0 h 17"/>
                  <a:gd name="T8" fmla="*/ 0 w 44"/>
                  <a:gd name="T9" fmla="*/ 0 h 17"/>
                </a:gdLst>
                <a:ahLst/>
                <a:cxnLst>
                  <a:cxn ang="0">
                    <a:pos x="T0" y="T1"/>
                  </a:cxn>
                  <a:cxn ang="0">
                    <a:pos x="T2" y="T3"/>
                  </a:cxn>
                  <a:cxn ang="0">
                    <a:pos x="T4" y="T5"/>
                  </a:cxn>
                  <a:cxn ang="0">
                    <a:pos x="T6" y="T7"/>
                  </a:cxn>
                  <a:cxn ang="0">
                    <a:pos x="T8" y="T9"/>
                  </a:cxn>
                </a:cxnLst>
                <a:rect l="0" t="0" r="r" b="b"/>
                <a:pathLst>
                  <a:path w="44" h="17">
                    <a:moveTo>
                      <a:pt x="0" y="0"/>
                    </a:moveTo>
                    <a:lnTo>
                      <a:pt x="0" y="16"/>
                    </a:lnTo>
                    <a:lnTo>
                      <a:pt x="43" y="16"/>
                    </a:lnTo>
                    <a:lnTo>
                      <a:pt x="4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22" name="Line 898"/>
              <p:cNvSpPr>
                <a:spLocks noChangeShapeType="1"/>
              </p:cNvSpPr>
              <p:nvPr/>
            </p:nvSpPr>
            <p:spPr bwMode="auto">
              <a:xfrm>
                <a:off x="4495"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23" name="Line 899"/>
              <p:cNvSpPr>
                <a:spLocks noChangeShapeType="1"/>
              </p:cNvSpPr>
              <p:nvPr/>
            </p:nvSpPr>
            <p:spPr bwMode="auto">
              <a:xfrm>
                <a:off x="4483" y="2319"/>
                <a:ext cx="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24" name="Freeform 900"/>
              <p:cNvSpPr>
                <a:spLocks/>
              </p:cNvSpPr>
              <p:nvPr/>
            </p:nvSpPr>
            <p:spPr bwMode="auto">
              <a:xfrm>
                <a:off x="4657" y="2299"/>
                <a:ext cx="39" cy="33"/>
              </a:xfrm>
              <a:custGeom>
                <a:avLst/>
                <a:gdLst>
                  <a:gd name="T0" fmla="*/ 0 w 39"/>
                  <a:gd name="T1" fmla="*/ 0 h 33"/>
                  <a:gd name="T2" fmla="*/ 0 w 39"/>
                  <a:gd name="T3" fmla="*/ 32 h 33"/>
                  <a:gd name="T4" fmla="*/ 38 w 39"/>
                  <a:gd name="T5" fmla="*/ 32 h 33"/>
                  <a:gd name="T6" fmla="*/ 38 w 39"/>
                  <a:gd name="T7" fmla="*/ 0 h 33"/>
                  <a:gd name="T8" fmla="*/ 0 w 39"/>
                  <a:gd name="T9" fmla="*/ 0 h 33"/>
                </a:gdLst>
                <a:ahLst/>
                <a:cxnLst>
                  <a:cxn ang="0">
                    <a:pos x="T0" y="T1"/>
                  </a:cxn>
                  <a:cxn ang="0">
                    <a:pos x="T2" y="T3"/>
                  </a:cxn>
                  <a:cxn ang="0">
                    <a:pos x="T4" y="T5"/>
                  </a:cxn>
                  <a:cxn ang="0">
                    <a:pos x="T6" y="T7"/>
                  </a:cxn>
                  <a:cxn ang="0">
                    <a:pos x="T8" y="T9"/>
                  </a:cxn>
                </a:cxnLst>
                <a:rect l="0" t="0" r="r" b="b"/>
                <a:pathLst>
                  <a:path w="39" h="33">
                    <a:moveTo>
                      <a:pt x="0" y="0"/>
                    </a:moveTo>
                    <a:lnTo>
                      <a:pt x="0" y="32"/>
                    </a:lnTo>
                    <a:lnTo>
                      <a:pt x="38" y="32"/>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25" name="Freeform 901"/>
              <p:cNvSpPr>
                <a:spLocks/>
              </p:cNvSpPr>
              <p:nvPr/>
            </p:nvSpPr>
            <p:spPr bwMode="auto">
              <a:xfrm>
                <a:off x="4653" y="2331"/>
                <a:ext cx="43" cy="17"/>
              </a:xfrm>
              <a:custGeom>
                <a:avLst/>
                <a:gdLst>
                  <a:gd name="T0" fmla="*/ 0 w 43"/>
                  <a:gd name="T1" fmla="*/ 0 h 17"/>
                  <a:gd name="T2" fmla="*/ 0 w 43"/>
                  <a:gd name="T3" fmla="*/ 16 h 17"/>
                  <a:gd name="T4" fmla="*/ 42 w 43"/>
                  <a:gd name="T5" fmla="*/ 16 h 17"/>
                  <a:gd name="T6" fmla="*/ 42 w 43"/>
                  <a:gd name="T7" fmla="*/ 0 h 17"/>
                  <a:gd name="T8" fmla="*/ 0 w 43"/>
                  <a:gd name="T9" fmla="*/ 0 h 17"/>
                </a:gdLst>
                <a:ahLst/>
                <a:cxnLst>
                  <a:cxn ang="0">
                    <a:pos x="T0" y="T1"/>
                  </a:cxn>
                  <a:cxn ang="0">
                    <a:pos x="T2" y="T3"/>
                  </a:cxn>
                  <a:cxn ang="0">
                    <a:pos x="T4" y="T5"/>
                  </a:cxn>
                  <a:cxn ang="0">
                    <a:pos x="T6" y="T7"/>
                  </a:cxn>
                  <a:cxn ang="0">
                    <a:pos x="T8" y="T9"/>
                  </a:cxn>
                </a:cxnLst>
                <a:rect l="0" t="0" r="r" b="b"/>
                <a:pathLst>
                  <a:path w="43" h="17">
                    <a:moveTo>
                      <a:pt x="0" y="0"/>
                    </a:moveTo>
                    <a:lnTo>
                      <a:pt x="0" y="16"/>
                    </a:lnTo>
                    <a:lnTo>
                      <a:pt x="42" y="16"/>
                    </a:lnTo>
                    <a:lnTo>
                      <a:pt x="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26" name="Line 902"/>
              <p:cNvSpPr>
                <a:spLocks noChangeShapeType="1"/>
              </p:cNvSpPr>
              <p:nvPr/>
            </p:nvSpPr>
            <p:spPr bwMode="auto">
              <a:xfrm>
                <a:off x="4674"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27" name="Line 903"/>
              <p:cNvSpPr>
                <a:spLocks noChangeShapeType="1"/>
              </p:cNvSpPr>
              <p:nvPr/>
            </p:nvSpPr>
            <p:spPr bwMode="auto">
              <a:xfrm>
                <a:off x="4661" y="2319"/>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28" name="Freeform 904"/>
              <p:cNvSpPr>
                <a:spLocks/>
              </p:cNvSpPr>
              <p:nvPr/>
            </p:nvSpPr>
            <p:spPr bwMode="auto">
              <a:xfrm>
                <a:off x="4385" y="2299"/>
                <a:ext cx="39" cy="33"/>
              </a:xfrm>
              <a:custGeom>
                <a:avLst/>
                <a:gdLst>
                  <a:gd name="T0" fmla="*/ 0 w 39"/>
                  <a:gd name="T1" fmla="*/ 0 h 33"/>
                  <a:gd name="T2" fmla="*/ 0 w 39"/>
                  <a:gd name="T3" fmla="*/ 32 h 33"/>
                  <a:gd name="T4" fmla="*/ 38 w 39"/>
                  <a:gd name="T5" fmla="*/ 32 h 33"/>
                  <a:gd name="T6" fmla="*/ 38 w 39"/>
                  <a:gd name="T7" fmla="*/ 0 h 33"/>
                  <a:gd name="T8" fmla="*/ 0 w 39"/>
                  <a:gd name="T9" fmla="*/ 0 h 33"/>
                </a:gdLst>
                <a:ahLst/>
                <a:cxnLst>
                  <a:cxn ang="0">
                    <a:pos x="T0" y="T1"/>
                  </a:cxn>
                  <a:cxn ang="0">
                    <a:pos x="T2" y="T3"/>
                  </a:cxn>
                  <a:cxn ang="0">
                    <a:pos x="T4" y="T5"/>
                  </a:cxn>
                  <a:cxn ang="0">
                    <a:pos x="T6" y="T7"/>
                  </a:cxn>
                  <a:cxn ang="0">
                    <a:pos x="T8" y="T9"/>
                  </a:cxn>
                </a:cxnLst>
                <a:rect l="0" t="0" r="r" b="b"/>
                <a:pathLst>
                  <a:path w="39" h="33">
                    <a:moveTo>
                      <a:pt x="0" y="0"/>
                    </a:moveTo>
                    <a:lnTo>
                      <a:pt x="0" y="32"/>
                    </a:lnTo>
                    <a:lnTo>
                      <a:pt x="38" y="32"/>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29" name="Freeform 905"/>
              <p:cNvSpPr>
                <a:spLocks/>
              </p:cNvSpPr>
              <p:nvPr/>
            </p:nvSpPr>
            <p:spPr bwMode="auto">
              <a:xfrm>
                <a:off x="4385" y="2331"/>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30" name="Line 906"/>
              <p:cNvSpPr>
                <a:spLocks noChangeShapeType="1"/>
              </p:cNvSpPr>
              <p:nvPr/>
            </p:nvSpPr>
            <p:spPr bwMode="auto">
              <a:xfrm>
                <a:off x="4406"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31" name="Line 907"/>
              <p:cNvSpPr>
                <a:spLocks noChangeShapeType="1"/>
              </p:cNvSpPr>
              <p:nvPr/>
            </p:nvSpPr>
            <p:spPr bwMode="auto">
              <a:xfrm>
                <a:off x="4389" y="2319"/>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32" name="Freeform 908"/>
              <p:cNvSpPr>
                <a:spLocks/>
              </p:cNvSpPr>
              <p:nvPr/>
            </p:nvSpPr>
            <p:spPr bwMode="auto">
              <a:xfrm>
                <a:off x="4568" y="2299"/>
                <a:ext cx="36" cy="33"/>
              </a:xfrm>
              <a:custGeom>
                <a:avLst/>
                <a:gdLst>
                  <a:gd name="T0" fmla="*/ 0 w 36"/>
                  <a:gd name="T1" fmla="*/ 0 h 33"/>
                  <a:gd name="T2" fmla="*/ 0 w 36"/>
                  <a:gd name="T3" fmla="*/ 32 h 33"/>
                  <a:gd name="T4" fmla="*/ 35 w 36"/>
                  <a:gd name="T5" fmla="*/ 32 h 33"/>
                  <a:gd name="T6" fmla="*/ 35 w 36"/>
                  <a:gd name="T7" fmla="*/ 0 h 33"/>
                  <a:gd name="T8" fmla="*/ 0 w 36"/>
                  <a:gd name="T9" fmla="*/ 0 h 33"/>
                </a:gdLst>
                <a:ahLst/>
                <a:cxnLst>
                  <a:cxn ang="0">
                    <a:pos x="T0" y="T1"/>
                  </a:cxn>
                  <a:cxn ang="0">
                    <a:pos x="T2" y="T3"/>
                  </a:cxn>
                  <a:cxn ang="0">
                    <a:pos x="T4" y="T5"/>
                  </a:cxn>
                  <a:cxn ang="0">
                    <a:pos x="T6" y="T7"/>
                  </a:cxn>
                  <a:cxn ang="0">
                    <a:pos x="T8" y="T9"/>
                  </a:cxn>
                </a:cxnLst>
                <a:rect l="0" t="0" r="r" b="b"/>
                <a:pathLst>
                  <a:path w="36" h="33">
                    <a:moveTo>
                      <a:pt x="0" y="0"/>
                    </a:moveTo>
                    <a:lnTo>
                      <a:pt x="0" y="32"/>
                    </a:lnTo>
                    <a:lnTo>
                      <a:pt x="35" y="32"/>
                    </a:lnTo>
                    <a:lnTo>
                      <a:pt x="35"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33" name="Freeform 909"/>
              <p:cNvSpPr>
                <a:spLocks/>
              </p:cNvSpPr>
              <p:nvPr/>
            </p:nvSpPr>
            <p:spPr bwMode="auto">
              <a:xfrm>
                <a:off x="4564" y="2331"/>
                <a:ext cx="44" cy="17"/>
              </a:xfrm>
              <a:custGeom>
                <a:avLst/>
                <a:gdLst>
                  <a:gd name="T0" fmla="*/ 0 w 44"/>
                  <a:gd name="T1" fmla="*/ 0 h 17"/>
                  <a:gd name="T2" fmla="*/ 0 w 44"/>
                  <a:gd name="T3" fmla="*/ 16 h 17"/>
                  <a:gd name="T4" fmla="*/ 43 w 44"/>
                  <a:gd name="T5" fmla="*/ 16 h 17"/>
                  <a:gd name="T6" fmla="*/ 43 w 44"/>
                  <a:gd name="T7" fmla="*/ 0 h 17"/>
                  <a:gd name="T8" fmla="*/ 0 w 44"/>
                  <a:gd name="T9" fmla="*/ 0 h 17"/>
                </a:gdLst>
                <a:ahLst/>
                <a:cxnLst>
                  <a:cxn ang="0">
                    <a:pos x="T0" y="T1"/>
                  </a:cxn>
                  <a:cxn ang="0">
                    <a:pos x="T2" y="T3"/>
                  </a:cxn>
                  <a:cxn ang="0">
                    <a:pos x="T4" y="T5"/>
                  </a:cxn>
                  <a:cxn ang="0">
                    <a:pos x="T6" y="T7"/>
                  </a:cxn>
                  <a:cxn ang="0">
                    <a:pos x="T8" y="T9"/>
                  </a:cxn>
                </a:cxnLst>
                <a:rect l="0" t="0" r="r" b="b"/>
                <a:pathLst>
                  <a:path w="44" h="17">
                    <a:moveTo>
                      <a:pt x="0" y="0"/>
                    </a:moveTo>
                    <a:lnTo>
                      <a:pt x="0" y="16"/>
                    </a:lnTo>
                    <a:lnTo>
                      <a:pt x="43" y="16"/>
                    </a:lnTo>
                    <a:lnTo>
                      <a:pt x="4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34" name="Line 910"/>
              <p:cNvSpPr>
                <a:spLocks noChangeShapeType="1"/>
              </p:cNvSpPr>
              <p:nvPr/>
            </p:nvSpPr>
            <p:spPr bwMode="auto">
              <a:xfrm>
                <a:off x="4585"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35" name="Line 911"/>
              <p:cNvSpPr>
                <a:spLocks noChangeShapeType="1"/>
              </p:cNvSpPr>
              <p:nvPr/>
            </p:nvSpPr>
            <p:spPr bwMode="auto">
              <a:xfrm>
                <a:off x="4572" y="2319"/>
                <a:ext cx="2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36" name="Freeform 912"/>
              <p:cNvSpPr>
                <a:spLocks/>
              </p:cNvSpPr>
              <p:nvPr/>
            </p:nvSpPr>
            <p:spPr bwMode="auto">
              <a:xfrm>
                <a:off x="4610" y="2299"/>
                <a:ext cx="39" cy="33"/>
              </a:xfrm>
              <a:custGeom>
                <a:avLst/>
                <a:gdLst>
                  <a:gd name="T0" fmla="*/ 0 w 39"/>
                  <a:gd name="T1" fmla="*/ 0 h 33"/>
                  <a:gd name="T2" fmla="*/ 0 w 39"/>
                  <a:gd name="T3" fmla="*/ 32 h 33"/>
                  <a:gd name="T4" fmla="*/ 38 w 39"/>
                  <a:gd name="T5" fmla="*/ 32 h 33"/>
                  <a:gd name="T6" fmla="*/ 38 w 39"/>
                  <a:gd name="T7" fmla="*/ 0 h 33"/>
                  <a:gd name="T8" fmla="*/ 0 w 39"/>
                  <a:gd name="T9" fmla="*/ 0 h 33"/>
                </a:gdLst>
                <a:ahLst/>
                <a:cxnLst>
                  <a:cxn ang="0">
                    <a:pos x="T0" y="T1"/>
                  </a:cxn>
                  <a:cxn ang="0">
                    <a:pos x="T2" y="T3"/>
                  </a:cxn>
                  <a:cxn ang="0">
                    <a:pos x="T4" y="T5"/>
                  </a:cxn>
                  <a:cxn ang="0">
                    <a:pos x="T6" y="T7"/>
                  </a:cxn>
                  <a:cxn ang="0">
                    <a:pos x="T8" y="T9"/>
                  </a:cxn>
                </a:cxnLst>
                <a:rect l="0" t="0" r="r" b="b"/>
                <a:pathLst>
                  <a:path w="39" h="33">
                    <a:moveTo>
                      <a:pt x="0" y="0"/>
                    </a:moveTo>
                    <a:lnTo>
                      <a:pt x="0" y="32"/>
                    </a:lnTo>
                    <a:lnTo>
                      <a:pt x="38" y="32"/>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37" name="Freeform 913"/>
              <p:cNvSpPr>
                <a:spLocks/>
              </p:cNvSpPr>
              <p:nvPr/>
            </p:nvSpPr>
            <p:spPr bwMode="auto">
              <a:xfrm>
                <a:off x="4610" y="2331"/>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38" name="Line 914"/>
              <p:cNvSpPr>
                <a:spLocks noChangeShapeType="1"/>
              </p:cNvSpPr>
              <p:nvPr/>
            </p:nvSpPr>
            <p:spPr bwMode="auto">
              <a:xfrm>
                <a:off x="4631"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39" name="Line 915"/>
              <p:cNvSpPr>
                <a:spLocks noChangeShapeType="1"/>
              </p:cNvSpPr>
              <p:nvPr/>
            </p:nvSpPr>
            <p:spPr bwMode="auto">
              <a:xfrm>
                <a:off x="4746" y="2319"/>
                <a:ext cx="2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40" name="Freeform 916"/>
              <p:cNvSpPr>
                <a:spLocks/>
              </p:cNvSpPr>
              <p:nvPr/>
            </p:nvSpPr>
            <p:spPr bwMode="auto">
              <a:xfrm>
                <a:off x="4521" y="2352"/>
                <a:ext cx="39" cy="49"/>
              </a:xfrm>
              <a:custGeom>
                <a:avLst/>
                <a:gdLst>
                  <a:gd name="T0" fmla="*/ 0 w 39"/>
                  <a:gd name="T1" fmla="*/ 0 h 49"/>
                  <a:gd name="T2" fmla="*/ 0 w 39"/>
                  <a:gd name="T3" fmla="*/ 48 h 49"/>
                  <a:gd name="T4" fmla="*/ 38 w 39"/>
                  <a:gd name="T5" fmla="*/ 48 h 49"/>
                  <a:gd name="T6" fmla="*/ 38 w 39"/>
                  <a:gd name="T7" fmla="*/ 0 h 49"/>
                  <a:gd name="T8" fmla="*/ 0 w 39"/>
                  <a:gd name="T9" fmla="*/ 0 h 49"/>
                </a:gdLst>
                <a:ahLst/>
                <a:cxnLst>
                  <a:cxn ang="0">
                    <a:pos x="T0" y="T1"/>
                  </a:cxn>
                  <a:cxn ang="0">
                    <a:pos x="T2" y="T3"/>
                  </a:cxn>
                  <a:cxn ang="0">
                    <a:pos x="T4" y="T5"/>
                  </a:cxn>
                  <a:cxn ang="0">
                    <a:pos x="T6" y="T7"/>
                  </a:cxn>
                  <a:cxn ang="0">
                    <a:pos x="T8" y="T9"/>
                  </a:cxn>
                </a:cxnLst>
                <a:rect l="0" t="0" r="r" b="b"/>
                <a:pathLst>
                  <a:path w="39" h="49">
                    <a:moveTo>
                      <a:pt x="0" y="0"/>
                    </a:moveTo>
                    <a:lnTo>
                      <a:pt x="0" y="48"/>
                    </a:lnTo>
                    <a:lnTo>
                      <a:pt x="38" y="48"/>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41" name="Freeform 917"/>
              <p:cNvSpPr>
                <a:spLocks/>
              </p:cNvSpPr>
              <p:nvPr/>
            </p:nvSpPr>
            <p:spPr bwMode="auto">
              <a:xfrm>
                <a:off x="4525" y="2359"/>
                <a:ext cx="31" cy="42"/>
              </a:xfrm>
              <a:custGeom>
                <a:avLst/>
                <a:gdLst>
                  <a:gd name="T0" fmla="*/ 0 w 31"/>
                  <a:gd name="T1" fmla="*/ 0 h 42"/>
                  <a:gd name="T2" fmla="*/ 0 w 31"/>
                  <a:gd name="T3" fmla="*/ 41 h 42"/>
                  <a:gd name="T4" fmla="*/ 30 w 31"/>
                  <a:gd name="T5" fmla="*/ 41 h 42"/>
                  <a:gd name="T6" fmla="*/ 30 w 31"/>
                  <a:gd name="T7" fmla="*/ 0 h 42"/>
                  <a:gd name="T8" fmla="*/ 0 w 31"/>
                  <a:gd name="T9" fmla="*/ 0 h 42"/>
                </a:gdLst>
                <a:ahLst/>
                <a:cxnLst>
                  <a:cxn ang="0">
                    <a:pos x="T0" y="T1"/>
                  </a:cxn>
                  <a:cxn ang="0">
                    <a:pos x="T2" y="T3"/>
                  </a:cxn>
                  <a:cxn ang="0">
                    <a:pos x="T4" y="T5"/>
                  </a:cxn>
                  <a:cxn ang="0">
                    <a:pos x="T6" y="T7"/>
                  </a:cxn>
                  <a:cxn ang="0">
                    <a:pos x="T8" y="T9"/>
                  </a:cxn>
                </a:cxnLst>
                <a:rect l="0" t="0" r="r" b="b"/>
                <a:pathLst>
                  <a:path w="31" h="42">
                    <a:moveTo>
                      <a:pt x="0" y="0"/>
                    </a:moveTo>
                    <a:lnTo>
                      <a:pt x="0" y="41"/>
                    </a:lnTo>
                    <a:lnTo>
                      <a:pt x="30" y="41"/>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42" name="Oval 918"/>
              <p:cNvSpPr>
                <a:spLocks noChangeArrowheads="1"/>
              </p:cNvSpPr>
              <p:nvPr/>
            </p:nvSpPr>
            <p:spPr bwMode="auto">
              <a:xfrm>
                <a:off x="4551" y="2377"/>
                <a:ext cx="8" cy="8"/>
              </a:xfrm>
              <a:prstGeom prst="ellipse">
                <a:avLst/>
              </a:prstGeom>
              <a:solidFill>
                <a:srgbClr val="00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9943" name="Line 919"/>
            <p:cNvSpPr>
              <a:spLocks noChangeShapeType="1"/>
            </p:cNvSpPr>
            <p:nvPr/>
          </p:nvSpPr>
          <p:spPr bwMode="auto">
            <a:xfrm flipH="1">
              <a:off x="5549109" y="3554502"/>
              <a:ext cx="114550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44" name="Line 920"/>
            <p:cNvSpPr>
              <a:spLocks noChangeShapeType="1"/>
            </p:cNvSpPr>
            <p:nvPr/>
          </p:nvSpPr>
          <p:spPr bwMode="auto">
            <a:xfrm flipH="1">
              <a:off x="5385024" y="3561916"/>
              <a:ext cx="187305" cy="3128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45" name="Line 921"/>
            <p:cNvSpPr>
              <a:spLocks noChangeShapeType="1"/>
            </p:cNvSpPr>
            <p:nvPr/>
          </p:nvSpPr>
          <p:spPr bwMode="auto">
            <a:xfrm>
              <a:off x="5063046" y="3508536"/>
              <a:ext cx="493804" cy="385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69946" name="Group 922"/>
            <p:cNvGrpSpPr>
              <a:grpSpLocks/>
            </p:cNvGrpSpPr>
            <p:nvPr/>
          </p:nvGrpSpPr>
          <p:grpSpPr bwMode="auto">
            <a:xfrm>
              <a:off x="5485642" y="3478880"/>
              <a:ext cx="156345" cy="149761"/>
              <a:chOff x="3446" y="2260"/>
              <a:chExt cx="82" cy="88"/>
            </a:xfrm>
          </p:grpSpPr>
          <p:sp>
            <p:nvSpPr>
              <p:cNvPr id="769947" name="Oval 923"/>
              <p:cNvSpPr>
                <a:spLocks noChangeArrowheads="1"/>
              </p:cNvSpPr>
              <p:nvPr/>
            </p:nvSpPr>
            <p:spPr bwMode="auto">
              <a:xfrm>
                <a:off x="3446" y="2260"/>
                <a:ext cx="82" cy="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48" name="Oval 924"/>
              <p:cNvSpPr>
                <a:spLocks noChangeArrowheads="1"/>
              </p:cNvSpPr>
              <p:nvPr/>
            </p:nvSpPr>
            <p:spPr bwMode="auto">
              <a:xfrm>
                <a:off x="3461" y="2276"/>
                <a:ext cx="51" cy="55"/>
              </a:xfrm>
              <a:prstGeom prst="ellipse">
                <a:avLst/>
              </a:prstGeom>
              <a:solidFill>
                <a:srgbClr val="51DC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9949" name="Line 925"/>
            <p:cNvSpPr>
              <a:spLocks noChangeShapeType="1"/>
            </p:cNvSpPr>
            <p:nvPr/>
          </p:nvSpPr>
          <p:spPr bwMode="auto">
            <a:xfrm>
              <a:off x="7629587" y="3275738"/>
              <a:ext cx="585134" cy="271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50" name="Rectangle 926"/>
            <p:cNvSpPr>
              <a:spLocks noChangeArrowheads="1"/>
            </p:cNvSpPr>
            <p:nvPr/>
          </p:nvSpPr>
          <p:spPr bwMode="auto">
            <a:xfrm>
              <a:off x="7558380" y="2390515"/>
              <a:ext cx="1486055" cy="305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spcBef>
                  <a:spcPct val="50000"/>
                </a:spcBef>
              </a:pPr>
              <a:r>
                <a:rPr lang="en-US" altLang="en-US" sz="1400" b="1" dirty="0">
                  <a:latin typeface="Arial" pitchFamily="34" charset="0"/>
                </a:rPr>
                <a:t>Power park</a:t>
              </a:r>
            </a:p>
          </p:txBody>
        </p:sp>
        <p:sp>
          <p:nvSpPr>
            <p:cNvPr id="769951" name="Rectangle 927"/>
            <p:cNvSpPr>
              <a:spLocks noChangeArrowheads="1"/>
            </p:cNvSpPr>
            <p:nvPr/>
          </p:nvSpPr>
          <p:spPr bwMode="auto">
            <a:xfrm>
              <a:off x="5504218" y="3554502"/>
              <a:ext cx="1191940" cy="51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US" altLang="en-US" sz="1400" b="1" dirty="0">
                  <a:latin typeface="Arial" pitchFamily="34" charset="0"/>
                </a:rPr>
                <a:t>Hydrogen Storage</a:t>
              </a:r>
            </a:p>
          </p:txBody>
        </p:sp>
        <p:sp>
          <p:nvSpPr>
            <p:cNvPr id="769952" name="Rectangle 928"/>
            <p:cNvSpPr>
              <a:spLocks noChangeArrowheads="1"/>
            </p:cNvSpPr>
            <p:nvPr/>
          </p:nvSpPr>
          <p:spPr bwMode="auto">
            <a:xfrm>
              <a:off x="6880367" y="3899992"/>
              <a:ext cx="1369957" cy="30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spcBef>
                  <a:spcPct val="50000"/>
                </a:spcBef>
              </a:pPr>
              <a:r>
                <a:rPr lang="en-US" altLang="en-US" sz="1400" b="1" dirty="0">
                  <a:latin typeface="Arial" pitchFamily="34" charset="0"/>
                </a:rPr>
                <a:t>Industrial DG</a:t>
              </a:r>
            </a:p>
          </p:txBody>
        </p:sp>
        <p:sp>
          <p:nvSpPr>
            <p:cNvPr id="769953" name="Rectangle 929"/>
            <p:cNvSpPr>
              <a:spLocks noChangeArrowheads="1"/>
            </p:cNvSpPr>
            <p:nvPr/>
          </p:nvSpPr>
          <p:spPr bwMode="auto">
            <a:xfrm>
              <a:off x="5255942" y="1169589"/>
              <a:ext cx="4362191" cy="42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r>
                <a:rPr lang="en-US" altLang="en-US" sz="1600" b="1" i="1" dirty="0" smtClean="0">
                  <a:solidFill>
                    <a:srgbClr val="000000"/>
                  </a:solidFill>
                  <a:latin typeface="Arial" pitchFamily="34" charset="0"/>
                </a:rPr>
                <a:t>Modern Electricity  </a:t>
              </a:r>
              <a:r>
                <a:rPr lang="en-US" altLang="en-US" sz="1600" b="1" i="1" dirty="0">
                  <a:solidFill>
                    <a:srgbClr val="000000"/>
                  </a:solidFill>
                  <a:latin typeface="Arial" pitchFamily="34" charset="0"/>
                </a:rPr>
                <a:t>Choices …</a:t>
              </a:r>
            </a:p>
          </p:txBody>
        </p:sp>
        <p:sp>
          <p:nvSpPr>
            <p:cNvPr id="769954" name="Rectangle 930"/>
            <p:cNvSpPr>
              <a:spLocks noChangeArrowheads="1"/>
            </p:cNvSpPr>
            <p:nvPr/>
          </p:nvSpPr>
          <p:spPr bwMode="auto">
            <a:xfrm>
              <a:off x="6034178" y="6108547"/>
              <a:ext cx="215478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spcBef>
                  <a:spcPct val="50000"/>
                </a:spcBef>
              </a:pPr>
              <a:r>
                <a:rPr lang="en-US" altLang="en-US" sz="1200" b="1" dirty="0">
                  <a:latin typeface="Arial" pitchFamily="34" charset="0"/>
                </a:rPr>
                <a:t>Combined Heat and Power</a:t>
              </a:r>
            </a:p>
          </p:txBody>
        </p:sp>
        <p:sp>
          <p:nvSpPr>
            <p:cNvPr id="769955" name="Line 931"/>
            <p:cNvSpPr>
              <a:spLocks noChangeShapeType="1"/>
            </p:cNvSpPr>
            <p:nvPr/>
          </p:nvSpPr>
          <p:spPr bwMode="auto">
            <a:xfrm flipH="1">
              <a:off x="7357143" y="4843044"/>
              <a:ext cx="428789" cy="25800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69956" name="Group 932"/>
            <p:cNvGrpSpPr>
              <a:grpSpLocks/>
            </p:cNvGrpSpPr>
            <p:nvPr/>
          </p:nvGrpSpPr>
          <p:grpSpPr bwMode="auto">
            <a:xfrm>
              <a:off x="6422167" y="5516229"/>
              <a:ext cx="1030951" cy="573839"/>
              <a:chOff x="3936" y="3456"/>
              <a:chExt cx="540" cy="337"/>
            </a:xfrm>
          </p:grpSpPr>
          <p:sp>
            <p:nvSpPr>
              <p:cNvPr id="769957" name="Freeform 933"/>
              <p:cNvSpPr>
                <a:spLocks/>
              </p:cNvSpPr>
              <p:nvPr/>
            </p:nvSpPr>
            <p:spPr bwMode="auto">
              <a:xfrm>
                <a:off x="4335" y="3456"/>
                <a:ext cx="24" cy="267"/>
              </a:xfrm>
              <a:custGeom>
                <a:avLst/>
                <a:gdLst>
                  <a:gd name="T0" fmla="*/ 5 w 24"/>
                  <a:gd name="T1" fmla="*/ 0 h 267"/>
                  <a:gd name="T2" fmla="*/ 5 w 24"/>
                  <a:gd name="T3" fmla="*/ 40 h 267"/>
                  <a:gd name="T4" fmla="*/ 5 w 24"/>
                  <a:gd name="T5" fmla="*/ 88 h 267"/>
                  <a:gd name="T6" fmla="*/ 5 w 24"/>
                  <a:gd name="T7" fmla="*/ 128 h 267"/>
                  <a:gd name="T8" fmla="*/ 0 w 24"/>
                  <a:gd name="T9" fmla="*/ 128 h 267"/>
                  <a:gd name="T10" fmla="*/ 0 w 24"/>
                  <a:gd name="T11" fmla="*/ 178 h 267"/>
                  <a:gd name="T12" fmla="*/ 0 w 24"/>
                  <a:gd name="T13" fmla="*/ 266 h 267"/>
                  <a:gd name="T14" fmla="*/ 14 w 24"/>
                  <a:gd name="T15" fmla="*/ 266 h 267"/>
                  <a:gd name="T16" fmla="*/ 23 w 24"/>
                  <a:gd name="T17" fmla="*/ 178 h 267"/>
                  <a:gd name="T18" fmla="*/ 23 w 24"/>
                  <a:gd name="T19" fmla="*/ 128 h 267"/>
                  <a:gd name="T20" fmla="*/ 18 w 24"/>
                  <a:gd name="T21" fmla="*/ 128 h 267"/>
                  <a:gd name="T22" fmla="*/ 18 w 24"/>
                  <a:gd name="T23" fmla="*/ 88 h 267"/>
                  <a:gd name="T24" fmla="*/ 18 w 24"/>
                  <a:gd name="T25" fmla="*/ 40 h 267"/>
                  <a:gd name="T26" fmla="*/ 18 w 24"/>
                  <a:gd name="T27" fmla="*/ 0 h 267"/>
                  <a:gd name="T28" fmla="*/ 5 w 24"/>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67">
                    <a:moveTo>
                      <a:pt x="5" y="0"/>
                    </a:moveTo>
                    <a:lnTo>
                      <a:pt x="5" y="40"/>
                    </a:lnTo>
                    <a:lnTo>
                      <a:pt x="5" y="88"/>
                    </a:lnTo>
                    <a:lnTo>
                      <a:pt x="5" y="128"/>
                    </a:lnTo>
                    <a:lnTo>
                      <a:pt x="0" y="128"/>
                    </a:lnTo>
                    <a:lnTo>
                      <a:pt x="0" y="178"/>
                    </a:lnTo>
                    <a:lnTo>
                      <a:pt x="0" y="266"/>
                    </a:lnTo>
                    <a:lnTo>
                      <a:pt x="14" y="266"/>
                    </a:lnTo>
                    <a:lnTo>
                      <a:pt x="23" y="178"/>
                    </a:lnTo>
                    <a:lnTo>
                      <a:pt x="23" y="128"/>
                    </a:lnTo>
                    <a:lnTo>
                      <a:pt x="18" y="128"/>
                    </a:lnTo>
                    <a:lnTo>
                      <a:pt x="18" y="88"/>
                    </a:lnTo>
                    <a:lnTo>
                      <a:pt x="18" y="40"/>
                    </a:lnTo>
                    <a:lnTo>
                      <a:pt x="18" y="0"/>
                    </a:lnTo>
                    <a:lnTo>
                      <a:pt x="5"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58" name="Freeform 934"/>
              <p:cNvSpPr>
                <a:spLocks/>
              </p:cNvSpPr>
              <p:nvPr/>
            </p:nvSpPr>
            <p:spPr bwMode="auto">
              <a:xfrm>
                <a:off x="4372" y="3456"/>
                <a:ext cx="25" cy="267"/>
              </a:xfrm>
              <a:custGeom>
                <a:avLst/>
                <a:gdLst>
                  <a:gd name="T0" fmla="*/ 5 w 25"/>
                  <a:gd name="T1" fmla="*/ 0 h 267"/>
                  <a:gd name="T2" fmla="*/ 5 w 25"/>
                  <a:gd name="T3" fmla="*/ 40 h 267"/>
                  <a:gd name="T4" fmla="*/ 5 w 25"/>
                  <a:gd name="T5" fmla="*/ 88 h 267"/>
                  <a:gd name="T6" fmla="*/ 0 w 25"/>
                  <a:gd name="T7" fmla="*/ 88 h 267"/>
                  <a:gd name="T8" fmla="*/ 0 w 25"/>
                  <a:gd name="T9" fmla="*/ 128 h 267"/>
                  <a:gd name="T10" fmla="*/ 0 w 25"/>
                  <a:gd name="T11" fmla="*/ 178 h 267"/>
                  <a:gd name="T12" fmla="*/ 0 w 25"/>
                  <a:gd name="T13" fmla="*/ 266 h 267"/>
                  <a:gd name="T14" fmla="*/ 24 w 25"/>
                  <a:gd name="T15" fmla="*/ 266 h 267"/>
                  <a:gd name="T16" fmla="*/ 24 w 25"/>
                  <a:gd name="T17" fmla="*/ 178 h 267"/>
                  <a:gd name="T18" fmla="*/ 24 w 25"/>
                  <a:gd name="T19" fmla="*/ 128 h 267"/>
                  <a:gd name="T20" fmla="*/ 19 w 25"/>
                  <a:gd name="T21" fmla="*/ 128 h 267"/>
                  <a:gd name="T22" fmla="*/ 19 w 25"/>
                  <a:gd name="T23" fmla="*/ 88 h 267"/>
                  <a:gd name="T24" fmla="*/ 19 w 25"/>
                  <a:gd name="T25" fmla="*/ 40 h 267"/>
                  <a:gd name="T26" fmla="*/ 19 w 25"/>
                  <a:gd name="T27" fmla="*/ 0 h 267"/>
                  <a:gd name="T28" fmla="*/ 5 w 25"/>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67">
                    <a:moveTo>
                      <a:pt x="5" y="0"/>
                    </a:moveTo>
                    <a:lnTo>
                      <a:pt x="5" y="40"/>
                    </a:lnTo>
                    <a:lnTo>
                      <a:pt x="5" y="88"/>
                    </a:lnTo>
                    <a:lnTo>
                      <a:pt x="0" y="88"/>
                    </a:lnTo>
                    <a:lnTo>
                      <a:pt x="0" y="128"/>
                    </a:lnTo>
                    <a:lnTo>
                      <a:pt x="0" y="178"/>
                    </a:lnTo>
                    <a:lnTo>
                      <a:pt x="0" y="266"/>
                    </a:lnTo>
                    <a:lnTo>
                      <a:pt x="24" y="266"/>
                    </a:lnTo>
                    <a:lnTo>
                      <a:pt x="24" y="178"/>
                    </a:lnTo>
                    <a:lnTo>
                      <a:pt x="24" y="128"/>
                    </a:lnTo>
                    <a:lnTo>
                      <a:pt x="19" y="128"/>
                    </a:lnTo>
                    <a:lnTo>
                      <a:pt x="19" y="88"/>
                    </a:lnTo>
                    <a:lnTo>
                      <a:pt x="19" y="40"/>
                    </a:lnTo>
                    <a:lnTo>
                      <a:pt x="19" y="0"/>
                    </a:lnTo>
                    <a:lnTo>
                      <a:pt x="5"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59" name="Freeform 935"/>
              <p:cNvSpPr>
                <a:spLocks/>
              </p:cNvSpPr>
              <p:nvPr/>
            </p:nvSpPr>
            <p:spPr bwMode="auto">
              <a:xfrm>
                <a:off x="4410" y="3674"/>
                <a:ext cx="20" cy="17"/>
              </a:xfrm>
              <a:custGeom>
                <a:avLst/>
                <a:gdLst>
                  <a:gd name="T0" fmla="*/ 0 w 20"/>
                  <a:gd name="T1" fmla="*/ 0 h 17"/>
                  <a:gd name="T2" fmla="*/ 0 w 20"/>
                  <a:gd name="T3" fmla="*/ 16 h 17"/>
                  <a:gd name="T4" fmla="*/ 19 w 20"/>
                  <a:gd name="T5" fmla="*/ 16 h 17"/>
                  <a:gd name="T6" fmla="*/ 19 w 20"/>
                  <a:gd name="T7" fmla="*/ 0 h 17"/>
                  <a:gd name="T8" fmla="*/ 0 w 20"/>
                  <a:gd name="T9" fmla="*/ 0 h 17"/>
                </a:gdLst>
                <a:ahLst/>
                <a:cxnLst>
                  <a:cxn ang="0">
                    <a:pos x="T0" y="T1"/>
                  </a:cxn>
                  <a:cxn ang="0">
                    <a:pos x="T2" y="T3"/>
                  </a:cxn>
                  <a:cxn ang="0">
                    <a:pos x="T4" y="T5"/>
                  </a:cxn>
                  <a:cxn ang="0">
                    <a:pos x="T6" y="T7"/>
                  </a:cxn>
                  <a:cxn ang="0">
                    <a:pos x="T8" y="T9"/>
                  </a:cxn>
                </a:cxnLst>
                <a:rect l="0" t="0" r="r" b="b"/>
                <a:pathLst>
                  <a:path w="20" h="17">
                    <a:moveTo>
                      <a:pt x="0" y="0"/>
                    </a:moveTo>
                    <a:lnTo>
                      <a:pt x="0" y="16"/>
                    </a:lnTo>
                    <a:lnTo>
                      <a:pt x="19" y="16"/>
                    </a:lnTo>
                    <a:lnTo>
                      <a:pt x="19"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60" name="Freeform 936"/>
              <p:cNvSpPr>
                <a:spLocks/>
              </p:cNvSpPr>
              <p:nvPr/>
            </p:nvSpPr>
            <p:spPr bwMode="auto">
              <a:xfrm>
                <a:off x="4406" y="3683"/>
                <a:ext cx="28" cy="40"/>
              </a:xfrm>
              <a:custGeom>
                <a:avLst/>
                <a:gdLst>
                  <a:gd name="T0" fmla="*/ 0 w 28"/>
                  <a:gd name="T1" fmla="*/ 0 h 40"/>
                  <a:gd name="T2" fmla="*/ 0 w 28"/>
                  <a:gd name="T3" fmla="*/ 39 h 40"/>
                  <a:gd name="T4" fmla="*/ 27 w 28"/>
                  <a:gd name="T5" fmla="*/ 39 h 40"/>
                  <a:gd name="T6" fmla="*/ 27 w 28"/>
                  <a:gd name="T7" fmla="*/ 0 h 40"/>
                  <a:gd name="T8" fmla="*/ 0 w 28"/>
                  <a:gd name="T9" fmla="*/ 0 h 40"/>
                </a:gdLst>
                <a:ahLst/>
                <a:cxnLst>
                  <a:cxn ang="0">
                    <a:pos x="T0" y="T1"/>
                  </a:cxn>
                  <a:cxn ang="0">
                    <a:pos x="T2" y="T3"/>
                  </a:cxn>
                  <a:cxn ang="0">
                    <a:pos x="T4" y="T5"/>
                  </a:cxn>
                  <a:cxn ang="0">
                    <a:pos x="T6" y="T7"/>
                  </a:cxn>
                  <a:cxn ang="0">
                    <a:pos x="T8" y="T9"/>
                  </a:cxn>
                </a:cxnLst>
                <a:rect l="0" t="0" r="r" b="b"/>
                <a:pathLst>
                  <a:path w="28" h="40">
                    <a:moveTo>
                      <a:pt x="0" y="0"/>
                    </a:moveTo>
                    <a:lnTo>
                      <a:pt x="0" y="39"/>
                    </a:lnTo>
                    <a:lnTo>
                      <a:pt x="27" y="39"/>
                    </a:lnTo>
                    <a:lnTo>
                      <a:pt x="2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61" name="Freeform 937"/>
              <p:cNvSpPr>
                <a:spLocks/>
              </p:cNvSpPr>
              <p:nvPr/>
            </p:nvSpPr>
            <p:spPr bwMode="auto">
              <a:xfrm>
                <a:off x="4382" y="3732"/>
                <a:ext cx="94" cy="51"/>
              </a:xfrm>
              <a:custGeom>
                <a:avLst/>
                <a:gdLst>
                  <a:gd name="T0" fmla="*/ 0 w 94"/>
                  <a:gd name="T1" fmla="*/ 0 h 51"/>
                  <a:gd name="T2" fmla="*/ 0 w 94"/>
                  <a:gd name="T3" fmla="*/ 50 h 51"/>
                  <a:gd name="T4" fmla="*/ 93 w 94"/>
                  <a:gd name="T5" fmla="*/ 50 h 51"/>
                  <a:gd name="T6" fmla="*/ 93 w 94"/>
                  <a:gd name="T7" fmla="*/ 0 h 51"/>
                  <a:gd name="T8" fmla="*/ 0 w 94"/>
                  <a:gd name="T9" fmla="*/ 0 h 51"/>
                </a:gdLst>
                <a:ahLst/>
                <a:cxnLst>
                  <a:cxn ang="0">
                    <a:pos x="T0" y="T1"/>
                  </a:cxn>
                  <a:cxn ang="0">
                    <a:pos x="T2" y="T3"/>
                  </a:cxn>
                  <a:cxn ang="0">
                    <a:pos x="T4" y="T5"/>
                  </a:cxn>
                  <a:cxn ang="0">
                    <a:pos x="T6" y="T7"/>
                  </a:cxn>
                  <a:cxn ang="0">
                    <a:pos x="T8" y="T9"/>
                  </a:cxn>
                </a:cxnLst>
                <a:rect l="0" t="0" r="r" b="b"/>
                <a:pathLst>
                  <a:path w="94" h="51">
                    <a:moveTo>
                      <a:pt x="0" y="0"/>
                    </a:moveTo>
                    <a:lnTo>
                      <a:pt x="0" y="50"/>
                    </a:lnTo>
                    <a:lnTo>
                      <a:pt x="93" y="50"/>
                    </a:lnTo>
                    <a:lnTo>
                      <a:pt x="9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62" name="Freeform 938"/>
              <p:cNvSpPr>
                <a:spLocks/>
              </p:cNvSpPr>
              <p:nvPr/>
            </p:nvSpPr>
            <p:spPr bwMode="auto">
              <a:xfrm>
                <a:off x="4382" y="3722"/>
                <a:ext cx="94" cy="17"/>
              </a:xfrm>
              <a:custGeom>
                <a:avLst/>
                <a:gdLst>
                  <a:gd name="T0" fmla="*/ 0 w 94"/>
                  <a:gd name="T1" fmla="*/ 0 h 17"/>
                  <a:gd name="T2" fmla="*/ 0 w 94"/>
                  <a:gd name="T3" fmla="*/ 16 h 17"/>
                  <a:gd name="T4" fmla="*/ 93 w 94"/>
                  <a:gd name="T5" fmla="*/ 16 h 17"/>
                  <a:gd name="T6" fmla="*/ 93 w 94"/>
                  <a:gd name="T7" fmla="*/ 0 h 17"/>
                  <a:gd name="T8" fmla="*/ 0 w 94"/>
                  <a:gd name="T9" fmla="*/ 0 h 17"/>
                </a:gdLst>
                <a:ahLst/>
                <a:cxnLst>
                  <a:cxn ang="0">
                    <a:pos x="T0" y="T1"/>
                  </a:cxn>
                  <a:cxn ang="0">
                    <a:pos x="T2" y="T3"/>
                  </a:cxn>
                  <a:cxn ang="0">
                    <a:pos x="T4" y="T5"/>
                  </a:cxn>
                  <a:cxn ang="0">
                    <a:pos x="T6" y="T7"/>
                  </a:cxn>
                  <a:cxn ang="0">
                    <a:pos x="T8" y="T9"/>
                  </a:cxn>
                </a:cxnLst>
                <a:rect l="0" t="0" r="r" b="b"/>
                <a:pathLst>
                  <a:path w="94" h="17">
                    <a:moveTo>
                      <a:pt x="0" y="0"/>
                    </a:moveTo>
                    <a:lnTo>
                      <a:pt x="0" y="16"/>
                    </a:lnTo>
                    <a:lnTo>
                      <a:pt x="93" y="16"/>
                    </a:lnTo>
                    <a:lnTo>
                      <a:pt x="9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63" name="Freeform 939"/>
              <p:cNvSpPr>
                <a:spLocks/>
              </p:cNvSpPr>
              <p:nvPr/>
            </p:nvSpPr>
            <p:spPr bwMode="auto">
              <a:xfrm>
                <a:off x="4392" y="3743"/>
                <a:ext cx="19" cy="30"/>
              </a:xfrm>
              <a:custGeom>
                <a:avLst/>
                <a:gdLst>
                  <a:gd name="T0" fmla="*/ 0 w 19"/>
                  <a:gd name="T1" fmla="*/ 0 h 30"/>
                  <a:gd name="T2" fmla="*/ 0 w 19"/>
                  <a:gd name="T3" fmla="*/ 29 h 30"/>
                  <a:gd name="T4" fmla="*/ 18 w 19"/>
                  <a:gd name="T5" fmla="*/ 29 h 30"/>
                  <a:gd name="T6" fmla="*/ 18 w 19"/>
                  <a:gd name="T7" fmla="*/ 0 h 30"/>
                  <a:gd name="T8" fmla="*/ 0 w 19"/>
                  <a:gd name="T9" fmla="*/ 0 h 30"/>
                </a:gdLst>
                <a:ahLst/>
                <a:cxnLst>
                  <a:cxn ang="0">
                    <a:pos x="T0" y="T1"/>
                  </a:cxn>
                  <a:cxn ang="0">
                    <a:pos x="T2" y="T3"/>
                  </a:cxn>
                  <a:cxn ang="0">
                    <a:pos x="T4" y="T5"/>
                  </a:cxn>
                  <a:cxn ang="0">
                    <a:pos x="T6" y="T7"/>
                  </a:cxn>
                  <a:cxn ang="0">
                    <a:pos x="T8" y="T9"/>
                  </a:cxn>
                </a:cxnLst>
                <a:rect l="0" t="0" r="r" b="b"/>
                <a:pathLst>
                  <a:path w="19" h="30">
                    <a:moveTo>
                      <a:pt x="0" y="0"/>
                    </a:moveTo>
                    <a:lnTo>
                      <a:pt x="0" y="29"/>
                    </a:lnTo>
                    <a:lnTo>
                      <a:pt x="18" y="29"/>
                    </a:lnTo>
                    <a:lnTo>
                      <a:pt x="1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64" name="Freeform 940"/>
              <p:cNvSpPr>
                <a:spLocks/>
              </p:cNvSpPr>
              <p:nvPr/>
            </p:nvSpPr>
            <p:spPr bwMode="auto">
              <a:xfrm>
                <a:off x="4447" y="3743"/>
                <a:ext cx="19" cy="30"/>
              </a:xfrm>
              <a:custGeom>
                <a:avLst/>
                <a:gdLst>
                  <a:gd name="T0" fmla="*/ 0 w 19"/>
                  <a:gd name="T1" fmla="*/ 0 h 30"/>
                  <a:gd name="T2" fmla="*/ 0 w 19"/>
                  <a:gd name="T3" fmla="*/ 29 h 30"/>
                  <a:gd name="T4" fmla="*/ 18 w 19"/>
                  <a:gd name="T5" fmla="*/ 29 h 30"/>
                  <a:gd name="T6" fmla="*/ 18 w 19"/>
                  <a:gd name="T7" fmla="*/ 0 h 30"/>
                  <a:gd name="T8" fmla="*/ 0 w 19"/>
                  <a:gd name="T9" fmla="*/ 0 h 30"/>
                </a:gdLst>
                <a:ahLst/>
                <a:cxnLst>
                  <a:cxn ang="0">
                    <a:pos x="T0" y="T1"/>
                  </a:cxn>
                  <a:cxn ang="0">
                    <a:pos x="T2" y="T3"/>
                  </a:cxn>
                  <a:cxn ang="0">
                    <a:pos x="T4" y="T5"/>
                  </a:cxn>
                  <a:cxn ang="0">
                    <a:pos x="T6" y="T7"/>
                  </a:cxn>
                  <a:cxn ang="0">
                    <a:pos x="T8" y="T9"/>
                  </a:cxn>
                </a:cxnLst>
                <a:rect l="0" t="0" r="r" b="b"/>
                <a:pathLst>
                  <a:path w="19" h="30">
                    <a:moveTo>
                      <a:pt x="0" y="0"/>
                    </a:moveTo>
                    <a:lnTo>
                      <a:pt x="0" y="29"/>
                    </a:lnTo>
                    <a:lnTo>
                      <a:pt x="18" y="29"/>
                    </a:lnTo>
                    <a:lnTo>
                      <a:pt x="1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65" name="Freeform 941"/>
              <p:cNvSpPr>
                <a:spLocks/>
              </p:cNvSpPr>
              <p:nvPr/>
            </p:nvSpPr>
            <p:spPr bwMode="auto">
              <a:xfrm>
                <a:off x="4420" y="3743"/>
                <a:ext cx="18" cy="30"/>
              </a:xfrm>
              <a:custGeom>
                <a:avLst/>
                <a:gdLst>
                  <a:gd name="T0" fmla="*/ 0 w 18"/>
                  <a:gd name="T1" fmla="*/ 0 h 30"/>
                  <a:gd name="T2" fmla="*/ 0 w 18"/>
                  <a:gd name="T3" fmla="*/ 29 h 30"/>
                  <a:gd name="T4" fmla="*/ 17 w 18"/>
                  <a:gd name="T5" fmla="*/ 29 h 30"/>
                  <a:gd name="T6" fmla="*/ 17 w 18"/>
                  <a:gd name="T7" fmla="*/ 0 h 30"/>
                  <a:gd name="T8" fmla="*/ 0 w 18"/>
                  <a:gd name="T9" fmla="*/ 0 h 30"/>
                </a:gdLst>
                <a:ahLst/>
                <a:cxnLst>
                  <a:cxn ang="0">
                    <a:pos x="T0" y="T1"/>
                  </a:cxn>
                  <a:cxn ang="0">
                    <a:pos x="T2" y="T3"/>
                  </a:cxn>
                  <a:cxn ang="0">
                    <a:pos x="T4" y="T5"/>
                  </a:cxn>
                  <a:cxn ang="0">
                    <a:pos x="T6" y="T7"/>
                  </a:cxn>
                  <a:cxn ang="0">
                    <a:pos x="T8" y="T9"/>
                  </a:cxn>
                </a:cxnLst>
                <a:rect l="0" t="0" r="r" b="b"/>
                <a:pathLst>
                  <a:path w="18" h="30">
                    <a:moveTo>
                      <a:pt x="0" y="0"/>
                    </a:moveTo>
                    <a:lnTo>
                      <a:pt x="0" y="29"/>
                    </a:lnTo>
                    <a:lnTo>
                      <a:pt x="17" y="29"/>
                    </a:lnTo>
                    <a:lnTo>
                      <a:pt x="1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66" name="Freeform 942"/>
              <p:cNvSpPr>
                <a:spLocks/>
              </p:cNvSpPr>
              <p:nvPr/>
            </p:nvSpPr>
            <p:spPr bwMode="auto">
              <a:xfrm>
                <a:off x="3991" y="3702"/>
                <a:ext cx="33" cy="21"/>
              </a:xfrm>
              <a:custGeom>
                <a:avLst/>
                <a:gdLst>
                  <a:gd name="T0" fmla="*/ 0 w 33"/>
                  <a:gd name="T1" fmla="*/ 0 h 21"/>
                  <a:gd name="T2" fmla="*/ 0 w 33"/>
                  <a:gd name="T3" fmla="*/ 20 h 21"/>
                  <a:gd name="T4" fmla="*/ 32 w 33"/>
                  <a:gd name="T5" fmla="*/ 20 h 21"/>
                  <a:gd name="T6" fmla="*/ 32 w 33"/>
                  <a:gd name="T7" fmla="*/ 0 h 21"/>
                  <a:gd name="T8" fmla="*/ 0 w 33"/>
                  <a:gd name="T9" fmla="*/ 0 h 21"/>
                </a:gdLst>
                <a:ahLst/>
                <a:cxnLst>
                  <a:cxn ang="0">
                    <a:pos x="T0" y="T1"/>
                  </a:cxn>
                  <a:cxn ang="0">
                    <a:pos x="T2" y="T3"/>
                  </a:cxn>
                  <a:cxn ang="0">
                    <a:pos x="T4" y="T5"/>
                  </a:cxn>
                  <a:cxn ang="0">
                    <a:pos x="T6" y="T7"/>
                  </a:cxn>
                  <a:cxn ang="0">
                    <a:pos x="T8" y="T9"/>
                  </a:cxn>
                </a:cxnLst>
                <a:rect l="0" t="0" r="r" b="b"/>
                <a:pathLst>
                  <a:path w="33" h="21">
                    <a:moveTo>
                      <a:pt x="0" y="0"/>
                    </a:moveTo>
                    <a:lnTo>
                      <a:pt x="0" y="20"/>
                    </a:lnTo>
                    <a:lnTo>
                      <a:pt x="32" y="20"/>
                    </a:lnTo>
                    <a:lnTo>
                      <a:pt x="3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67" name="Freeform 943"/>
              <p:cNvSpPr>
                <a:spLocks/>
              </p:cNvSpPr>
              <p:nvPr/>
            </p:nvSpPr>
            <p:spPr bwMode="auto">
              <a:xfrm>
                <a:off x="3941" y="3732"/>
                <a:ext cx="89" cy="51"/>
              </a:xfrm>
              <a:custGeom>
                <a:avLst/>
                <a:gdLst>
                  <a:gd name="T0" fmla="*/ 0 w 89"/>
                  <a:gd name="T1" fmla="*/ 0 h 51"/>
                  <a:gd name="T2" fmla="*/ 0 w 89"/>
                  <a:gd name="T3" fmla="*/ 50 h 51"/>
                  <a:gd name="T4" fmla="*/ 88 w 89"/>
                  <a:gd name="T5" fmla="*/ 50 h 51"/>
                  <a:gd name="T6" fmla="*/ 88 w 89"/>
                  <a:gd name="T7" fmla="*/ 0 h 51"/>
                  <a:gd name="T8" fmla="*/ 0 w 89"/>
                  <a:gd name="T9" fmla="*/ 0 h 51"/>
                </a:gdLst>
                <a:ahLst/>
                <a:cxnLst>
                  <a:cxn ang="0">
                    <a:pos x="T0" y="T1"/>
                  </a:cxn>
                  <a:cxn ang="0">
                    <a:pos x="T2" y="T3"/>
                  </a:cxn>
                  <a:cxn ang="0">
                    <a:pos x="T4" y="T5"/>
                  </a:cxn>
                  <a:cxn ang="0">
                    <a:pos x="T6" y="T7"/>
                  </a:cxn>
                  <a:cxn ang="0">
                    <a:pos x="T8" y="T9"/>
                  </a:cxn>
                </a:cxnLst>
                <a:rect l="0" t="0" r="r" b="b"/>
                <a:pathLst>
                  <a:path w="89" h="51">
                    <a:moveTo>
                      <a:pt x="0" y="0"/>
                    </a:moveTo>
                    <a:lnTo>
                      <a:pt x="0" y="50"/>
                    </a:lnTo>
                    <a:lnTo>
                      <a:pt x="88" y="50"/>
                    </a:lnTo>
                    <a:lnTo>
                      <a:pt x="8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68" name="Freeform 944"/>
              <p:cNvSpPr>
                <a:spLocks/>
              </p:cNvSpPr>
              <p:nvPr/>
            </p:nvSpPr>
            <p:spPr bwMode="auto">
              <a:xfrm>
                <a:off x="3936" y="3722"/>
                <a:ext cx="98" cy="17"/>
              </a:xfrm>
              <a:custGeom>
                <a:avLst/>
                <a:gdLst>
                  <a:gd name="T0" fmla="*/ 0 w 98"/>
                  <a:gd name="T1" fmla="*/ 0 h 17"/>
                  <a:gd name="T2" fmla="*/ 0 w 98"/>
                  <a:gd name="T3" fmla="*/ 16 h 17"/>
                  <a:gd name="T4" fmla="*/ 97 w 98"/>
                  <a:gd name="T5" fmla="*/ 16 h 17"/>
                  <a:gd name="T6" fmla="*/ 97 w 98"/>
                  <a:gd name="T7" fmla="*/ 0 h 17"/>
                  <a:gd name="T8" fmla="*/ 0 w 98"/>
                  <a:gd name="T9" fmla="*/ 0 h 17"/>
                </a:gdLst>
                <a:ahLst/>
                <a:cxnLst>
                  <a:cxn ang="0">
                    <a:pos x="T0" y="T1"/>
                  </a:cxn>
                  <a:cxn ang="0">
                    <a:pos x="T2" y="T3"/>
                  </a:cxn>
                  <a:cxn ang="0">
                    <a:pos x="T4" y="T5"/>
                  </a:cxn>
                  <a:cxn ang="0">
                    <a:pos x="T6" y="T7"/>
                  </a:cxn>
                  <a:cxn ang="0">
                    <a:pos x="T8" y="T9"/>
                  </a:cxn>
                </a:cxnLst>
                <a:rect l="0" t="0" r="r" b="b"/>
                <a:pathLst>
                  <a:path w="98" h="17">
                    <a:moveTo>
                      <a:pt x="0" y="0"/>
                    </a:moveTo>
                    <a:lnTo>
                      <a:pt x="0" y="16"/>
                    </a:lnTo>
                    <a:lnTo>
                      <a:pt x="97" y="16"/>
                    </a:lnTo>
                    <a:lnTo>
                      <a:pt x="9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69" name="Freeform 945"/>
              <p:cNvSpPr>
                <a:spLocks/>
              </p:cNvSpPr>
              <p:nvPr/>
            </p:nvSpPr>
            <p:spPr bwMode="auto">
              <a:xfrm>
                <a:off x="4001" y="3743"/>
                <a:ext cx="23" cy="30"/>
              </a:xfrm>
              <a:custGeom>
                <a:avLst/>
                <a:gdLst>
                  <a:gd name="T0" fmla="*/ 0 w 23"/>
                  <a:gd name="T1" fmla="*/ 0 h 30"/>
                  <a:gd name="T2" fmla="*/ 0 w 23"/>
                  <a:gd name="T3" fmla="*/ 29 h 30"/>
                  <a:gd name="T4" fmla="*/ 22 w 23"/>
                  <a:gd name="T5" fmla="*/ 29 h 30"/>
                  <a:gd name="T6" fmla="*/ 22 w 23"/>
                  <a:gd name="T7" fmla="*/ 0 h 30"/>
                  <a:gd name="T8" fmla="*/ 0 w 23"/>
                  <a:gd name="T9" fmla="*/ 0 h 30"/>
                </a:gdLst>
                <a:ahLst/>
                <a:cxnLst>
                  <a:cxn ang="0">
                    <a:pos x="T0" y="T1"/>
                  </a:cxn>
                  <a:cxn ang="0">
                    <a:pos x="T2" y="T3"/>
                  </a:cxn>
                  <a:cxn ang="0">
                    <a:pos x="T4" y="T5"/>
                  </a:cxn>
                  <a:cxn ang="0">
                    <a:pos x="T6" y="T7"/>
                  </a:cxn>
                  <a:cxn ang="0">
                    <a:pos x="T8" y="T9"/>
                  </a:cxn>
                </a:cxnLst>
                <a:rect l="0" t="0" r="r" b="b"/>
                <a:pathLst>
                  <a:path w="23" h="30">
                    <a:moveTo>
                      <a:pt x="0" y="0"/>
                    </a:moveTo>
                    <a:lnTo>
                      <a:pt x="0" y="29"/>
                    </a:lnTo>
                    <a:lnTo>
                      <a:pt x="22" y="29"/>
                    </a:lnTo>
                    <a:lnTo>
                      <a:pt x="2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70" name="Freeform 946"/>
              <p:cNvSpPr>
                <a:spLocks/>
              </p:cNvSpPr>
              <p:nvPr/>
            </p:nvSpPr>
            <p:spPr bwMode="auto">
              <a:xfrm>
                <a:off x="3945" y="3743"/>
                <a:ext cx="24" cy="30"/>
              </a:xfrm>
              <a:custGeom>
                <a:avLst/>
                <a:gdLst>
                  <a:gd name="T0" fmla="*/ 0 w 24"/>
                  <a:gd name="T1" fmla="*/ 0 h 30"/>
                  <a:gd name="T2" fmla="*/ 0 w 24"/>
                  <a:gd name="T3" fmla="*/ 29 h 30"/>
                  <a:gd name="T4" fmla="*/ 23 w 24"/>
                  <a:gd name="T5" fmla="*/ 29 h 30"/>
                  <a:gd name="T6" fmla="*/ 23 w 24"/>
                  <a:gd name="T7" fmla="*/ 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0" y="29"/>
                    </a:lnTo>
                    <a:lnTo>
                      <a:pt x="23" y="29"/>
                    </a:lnTo>
                    <a:lnTo>
                      <a:pt x="2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71" name="Freeform 947"/>
              <p:cNvSpPr>
                <a:spLocks/>
              </p:cNvSpPr>
              <p:nvPr/>
            </p:nvSpPr>
            <p:spPr bwMode="auto">
              <a:xfrm>
                <a:off x="3973" y="3743"/>
                <a:ext cx="25" cy="30"/>
              </a:xfrm>
              <a:custGeom>
                <a:avLst/>
                <a:gdLst>
                  <a:gd name="T0" fmla="*/ 0 w 25"/>
                  <a:gd name="T1" fmla="*/ 0 h 30"/>
                  <a:gd name="T2" fmla="*/ 0 w 25"/>
                  <a:gd name="T3" fmla="*/ 29 h 30"/>
                  <a:gd name="T4" fmla="*/ 24 w 25"/>
                  <a:gd name="T5" fmla="*/ 29 h 30"/>
                  <a:gd name="T6" fmla="*/ 24 w 25"/>
                  <a:gd name="T7" fmla="*/ 0 h 30"/>
                  <a:gd name="T8" fmla="*/ 0 w 25"/>
                  <a:gd name="T9" fmla="*/ 0 h 30"/>
                </a:gdLst>
                <a:ahLst/>
                <a:cxnLst>
                  <a:cxn ang="0">
                    <a:pos x="T0" y="T1"/>
                  </a:cxn>
                  <a:cxn ang="0">
                    <a:pos x="T2" y="T3"/>
                  </a:cxn>
                  <a:cxn ang="0">
                    <a:pos x="T4" y="T5"/>
                  </a:cxn>
                  <a:cxn ang="0">
                    <a:pos x="T6" y="T7"/>
                  </a:cxn>
                  <a:cxn ang="0">
                    <a:pos x="T8" y="T9"/>
                  </a:cxn>
                </a:cxnLst>
                <a:rect l="0" t="0" r="r" b="b"/>
                <a:pathLst>
                  <a:path w="25" h="30">
                    <a:moveTo>
                      <a:pt x="0" y="0"/>
                    </a:moveTo>
                    <a:lnTo>
                      <a:pt x="0" y="29"/>
                    </a:lnTo>
                    <a:lnTo>
                      <a:pt x="24" y="29"/>
                    </a:lnTo>
                    <a:lnTo>
                      <a:pt x="24"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72" name="Freeform 948"/>
              <p:cNvSpPr>
                <a:spLocks/>
              </p:cNvSpPr>
              <p:nvPr/>
            </p:nvSpPr>
            <p:spPr bwMode="auto">
              <a:xfrm>
                <a:off x="4023" y="3635"/>
                <a:ext cx="366" cy="158"/>
              </a:xfrm>
              <a:custGeom>
                <a:avLst/>
                <a:gdLst>
                  <a:gd name="T0" fmla="*/ 0 w 366"/>
                  <a:gd name="T1" fmla="*/ 0 h 158"/>
                  <a:gd name="T2" fmla="*/ 0 w 366"/>
                  <a:gd name="T3" fmla="*/ 157 h 158"/>
                  <a:gd name="T4" fmla="*/ 365 w 366"/>
                  <a:gd name="T5" fmla="*/ 157 h 158"/>
                  <a:gd name="T6" fmla="*/ 365 w 366"/>
                  <a:gd name="T7" fmla="*/ 0 h 158"/>
                  <a:gd name="T8" fmla="*/ 0 w 366"/>
                  <a:gd name="T9" fmla="*/ 0 h 158"/>
                </a:gdLst>
                <a:ahLst/>
                <a:cxnLst>
                  <a:cxn ang="0">
                    <a:pos x="T0" y="T1"/>
                  </a:cxn>
                  <a:cxn ang="0">
                    <a:pos x="T2" y="T3"/>
                  </a:cxn>
                  <a:cxn ang="0">
                    <a:pos x="T4" y="T5"/>
                  </a:cxn>
                  <a:cxn ang="0">
                    <a:pos x="T6" y="T7"/>
                  </a:cxn>
                  <a:cxn ang="0">
                    <a:pos x="T8" y="T9"/>
                  </a:cxn>
                </a:cxnLst>
                <a:rect l="0" t="0" r="r" b="b"/>
                <a:pathLst>
                  <a:path w="366" h="158">
                    <a:moveTo>
                      <a:pt x="0" y="0"/>
                    </a:moveTo>
                    <a:lnTo>
                      <a:pt x="0" y="157"/>
                    </a:lnTo>
                    <a:lnTo>
                      <a:pt x="365" y="157"/>
                    </a:lnTo>
                    <a:lnTo>
                      <a:pt x="36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73" name="Freeform 949"/>
              <p:cNvSpPr>
                <a:spLocks/>
              </p:cNvSpPr>
              <p:nvPr/>
            </p:nvSpPr>
            <p:spPr bwMode="auto">
              <a:xfrm>
                <a:off x="4117" y="3603"/>
                <a:ext cx="24" cy="23"/>
              </a:xfrm>
              <a:custGeom>
                <a:avLst/>
                <a:gdLst>
                  <a:gd name="T0" fmla="*/ 0 w 24"/>
                  <a:gd name="T1" fmla="*/ 0 h 23"/>
                  <a:gd name="T2" fmla="*/ 0 w 24"/>
                  <a:gd name="T3" fmla="*/ 22 h 23"/>
                  <a:gd name="T4" fmla="*/ 23 w 24"/>
                  <a:gd name="T5" fmla="*/ 22 h 23"/>
                  <a:gd name="T6" fmla="*/ 23 w 24"/>
                  <a:gd name="T7" fmla="*/ 0 h 23"/>
                  <a:gd name="T8" fmla="*/ 0 w 24"/>
                  <a:gd name="T9" fmla="*/ 0 h 23"/>
                </a:gdLst>
                <a:ahLst/>
                <a:cxnLst>
                  <a:cxn ang="0">
                    <a:pos x="T0" y="T1"/>
                  </a:cxn>
                  <a:cxn ang="0">
                    <a:pos x="T2" y="T3"/>
                  </a:cxn>
                  <a:cxn ang="0">
                    <a:pos x="T4" y="T5"/>
                  </a:cxn>
                  <a:cxn ang="0">
                    <a:pos x="T6" y="T7"/>
                  </a:cxn>
                  <a:cxn ang="0">
                    <a:pos x="T8" y="T9"/>
                  </a:cxn>
                </a:cxnLst>
                <a:rect l="0" t="0" r="r" b="b"/>
                <a:pathLst>
                  <a:path w="24" h="23">
                    <a:moveTo>
                      <a:pt x="0" y="0"/>
                    </a:moveTo>
                    <a:lnTo>
                      <a:pt x="0" y="22"/>
                    </a:lnTo>
                    <a:lnTo>
                      <a:pt x="23" y="22"/>
                    </a:lnTo>
                    <a:lnTo>
                      <a:pt x="2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74" name="Freeform 950"/>
              <p:cNvSpPr>
                <a:spLocks/>
              </p:cNvSpPr>
              <p:nvPr/>
            </p:nvSpPr>
            <p:spPr bwMode="auto">
              <a:xfrm>
                <a:off x="4177" y="3603"/>
                <a:ext cx="39" cy="23"/>
              </a:xfrm>
              <a:custGeom>
                <a:avLst/>
                <a:gdLst>
                  <a:gd name="T0" fmla="*/ 0 w 39"/>
                  <a:gd name="T1" fmla="*/ 0 h 23"/>
                  <a:gd name="T2" fmla="*/ 0 w 39"/>
                  <a:gd name="T3" fmla="*/ 22 h 23"/>
                  <a:gd name="T4" fmla="*/ 38 w 39"/>
                  <a:gd name="T5" fmla="*/ 22 h 23"/>
                  <a:gd name="T6" fmla="*/ 38 w 39"/>
                  <a:gd name="T7" fmla="*/ 0 h 23"/>
                  <a:gd name="T8" fmla="*/ 0 w 39"/>
                  <a:gd name="T9" fmla="*/ 0 h 23"/>
                </a:gdLst>
                <a:ahLst/>
                <a:cxnLst>
                  <a:cxn ang="0">
                    <a:pos x="T0" y="T1"/>
                  </a:cxn>
                  <a:cxn ang="0">
                    <a:pos x="T2" y="T3"/>
                  </a:cxn>
                  <a:cxn ang="0">
                    <a:pos x="T4" y="T5"/>
                  </a:cxn>
                  <a:cxn ang="0">
                    <a:pos x="T6" y="T7"/>
                  </a:cxn>
                  <a:cxn ang="0">
                    <a:pos x="T8" y="T9"/>
                  </a:cxn>
                </a:cxnLst>
                <a:rect l="0" t="0" r="r" b="b"/>
                <a:pathLst>
                  <a:path w="39" h="23">
                    <a:moveTo>
                      <a:pt x="0" y="0"/>
                    </a:moveTo>
                    <a:lnTo>
                      <a:pt x="0" y="22"/>
                    </a:lnTo>
                    <a:lnTo>
                      <a:pt x="38" y="22"/>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75" name="Freeform 951"/>
              <p:cNvSpPr>
                <a:spLocks/>
              </p:cNvSpPr>
              <p:nvPr/>
            </p:nvSpPr>
            <p:spPr bwMode="auto">
              <a:xfrm>
                <a:off x="4019" y="3625"/>
                <a:ext cx="374" cy="17"/>
              </a:xfrm>
              <a:custGeom>
                <a:avLst/>
                <a:gdLst>
                  <a:gd name="T0" fmla="*/ 0 w 374"/>
                  <a:gd name="T1" fmla="*/ 0 h 17"/>
                  <a:gd name="T2" fmla="*/ 0 w 374"/>
                  <a:gd name="T3" fmla="*/ 16 h 17"/>
                  <a:gd name="T4" fmla="*/ 373 w 374"/>
                  <a:gd name="T5" fmla="*/ 16 h 17"/>
                  <a:gd name="T6" fmla="*/ 373 w 374"/>
                  <a:gd name="T7" fmla="*/ 0 h 17"/>
                  <a:gd name="T8" fmla="*/ 0 w 374"/>
                  <a:gd name="T9" fmla="*/ 0 h 17"/>
                </a:gdLst>
                <a:ahLst/>
                <a:cxnLst>
                  <a:cxn ang="0">
                    <a:pos x="T0" y="T1"/>
                  </a:cxn>
                  <a:cxn ang="0">
                    <a:pos x="T2" y="T3"/>
                  </a:cxn>
                  <a:cxn ang="0">
                    <a:pos x="T4" y="T5"/>
                  </a:cxn>
                  <a:cxn ang="0">
                    <a:pos x="T6" y="T7"/>
                  </a:cxn>
                  <a:cxn ang="0">
                    <a:pos x="T8" y="T9"/>
                  </a:cxn>
                </a:cxnLst>
                <a:rect l="0" t="0" r="r" b="b"/>
                <a:pathLst>
                  <a:path w="374" h="17">
                    <a:moveTo>
                      <a:pt x="0" y="0"/>
                    </a:moveTo>
                    <a:lnTo>
                      <a:pt x="0" y="16"/>
                    </a:lnTo>
                    <a:lnTo>
                      <a:pt x="373" y="16"/>
                    </a:lnTo>
                    <a:lnTo>
                      <a:pt x="37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76" name="Freeform 952"/>
              <p:cNvSpPr>
                <a:spLocks/>
              </p:cNvSpPr>
              <p:nvPr/>
            </p:nvSpPr>
            <p:spPr bwMode="auto">
              <a:xfrm>
                <a:off x="4023" y="3712"/>
                <a:ext cx="366" cy="17"/>
              </a:xfrm>
              <a:custGeom>
                <a:avLst/>
                <a:gdLst>
                  <a:gd name="T0" fmla="*/ 0 w 366"/>
                  <a:gd name="T1" fmla="*/ 0 h 17"/>
                  <a:gd name="T2" fmla="*/ 0 w 366"/>
                  <a:gd name="T3" fmla="*/ 16 h 17"/>
                  <a:gd name="T4" fmla="*/ 365 w 366"/>
                  <a:gd name="T5" fmla="*/ 16 h 17"/>
                  <a:gd name="T6" fmla="*/ 365 w 366"/>
                  <a:gd name="T7" fmla="*/ 0 h 17"/>
                  <a:gd name="T8" fmla="*/ 0 w 366"/>
                  <a:gd name="T9" fmla="*/ 0 h 17"/>
                </a:gdLst>
                <a:ahLst/>
                <a:cxnLst>
                  <a:cxn ang="0">
                    <a:pos x="T0" y="T1"/>
                  </a:cxn>
                  <a:cxn ang="0">
                    <a:pos x="T2" y="T3"/>
                  </a:cxn>
                  <a:cxn ang="0">
                    <a:pos x="T4" y="T5"/>
                  </a:cxn>
                  <a:cxn ang="0">
                    <a:pos x="T6" y="T7"/>
                  </a:cxn>
                  <a:cxn ang="0">
                    <a:pos x="T8" y="T9"/>
                  </a:cxn>
                </a:cxnLst>
                <a:rect l="0" t="0" r="r" b="b"/>
                <a:pathLst>
                  <a:path w="366" h="17">
                    <a:moveTo>
                      <a:pt x="0" y="0"/>
                    </a:moveTo>
                    <a:lnTo>
                      <a:pt x="0" y="16"/>
                    </a:lnTo>
                    <a:lnTo>
                      <a:pt x="365" y="16"/>
                    </a:lnTo>
                    <a:lnTo>
                      <a:pt x="36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77" name="Freeform 953"/>
              <p:cNvSpPr>
                <a:spLocks/>
              </p:cNvSpPr>
              <p:nvPr/>
            </p:nvSpPr>
            <p:spPr bwMode="auto">
              <a:xfrm>
                <a:off x="4085" y="3722"/>
                <a:ext cx="38" cy="51"/>
              </a:xfrm>
              <a:custGeom>
                <a:avLst/>
                <a:gdLst>
                  <a:gd name="T0" fmla="*/ 0 w 38"/>
                  <a:gd name="T1" fmla="*/ 0 h 51"/>
                  <a:gd name="T2" fmla="*/ 0 w 38"/>
                  <a:gd name="T3" fmla="*/ 50 h 51"/>
                  <a:gd name="T4" fmla="*/ 37 w 38"/>
                  <a:gd name="T5" fmla="*/ 50 h 51"/>
                  <a:gd name="T6" fmla="*/ 37 w 38"/>
                  <a:gd name="T7" fmla="*/ 0 h 51"/>
                  <a:gd name="T8" fmla="*/ 0 w 38"/>
                  <a:gd name="T9" fmla="*/ 0 h 51"/>
                </a:gdLst>
                <a:ahLst/>
                <a:cxnLst>
                  <a:cxn ang="0">
                    <a:pos x="T0" y="T1"/>
                  </a:cxn>
                  <a:cxn ang="0">
                    <a:pos x="T2" y="T3"/>
                  </a:cxn>
                  <a:cxn ang="0">
                    <a:pos x="T4" y="T5"/>
                  </a:cxn>
                  <a:cxn ang="0">
                    <a:pos x="T6" y="T7"/>
                  </a:cxn>
                  <a:cxn ang="0">
                    <a:pos x="T8" y="T9"/>
                  </a:cxn>
                </a:cxnLst>
                <a:rect l="0" t="0" r="r" b="b"/>
                <a:pathLst>
                  <a:path w="38" h="51">
                    <a:moveTo>
                      <a:pt x="0" y="0"/>
                    </a:moveTo>
                    <a:lnTo>
                      <a:pt x="0" y="50"/>
                    </a:lnTo>
                    <a:lnTo>
                      <a:pt x="37" y="50"/>
                    </a:lnTo>
                    <a:lnTo>
                      <a:pt x="3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78" name="Freeform 954"/>
              <p:cNvSpPr>
                <a:spLocks/>
              </p:cNvSpPr>
              <p:nvPr/>
            </p:nvSpPr>
            <p:spPr bwMode="auto">
              <a:xfrm>
                <a:off x="4080" y="3772"/>
                <a:ext cx="48" cy="17"/>
              </a:xfrm>
              <a:custGeom>
                <a:avLst/>
                <a:gdLst>
                  <a:gd name="T0" fmla="*/ 0 w 48"/>
                  <a:gd name="T1" fmla="*/ 0 h 17"/>
                  <a:gd name="T2" fmla="*/ 0 w 48"/>
                  <a:gd name="T3" fmla="*/ 16 h 17"/>
                  <a:gd name="T4" fmla="*/ 47 w 48"/>
                  <a:gd name="T5" fmla="*/ 16 h 17"/>
                  <a:gd name="T6" fmla="*/ 47 w 48"/>
                  <a:gd name="T7" fmla="*/ 0 h 17"/>
                  <a:gd name="T8" fmla="*/ 0 w 48"/>
                  <a:gd name="T9" fmla="*/ 0 h 17"/>
                </a:gdLst>
                <a:ahLst/>
                <a:cxnLst>
                  <a:cxn ang="0">
                    <a:pos x="T0" y="T1"/>
                  </a:cxn>
                  <a:cxn ang="0">
                    <a:pos x="T2" y="T3"/>
                  </a:cxn>
                  <a:cxn ang="0">
                    <a:pos x="T4" y="T5"/>
                  </a:cxn>
                  <a:cxn ang="0">
                    <a:pos x="T6" y="T7"/>
                  </a:cxn>
                  <a:cxn ang="0">
                    <a:pos x="T8" y="T9"/>
                  </a:cxn>
                </a:cxnLst>
                <a:rect l="0" t="0" r="r" b="b"/>
                <a:pathLst>
                  <a:path w="48" h="17">
                    <a:moveTo>
                      <a:pt x="0" y="0"/>
                    </a:moveTo>
                    <a:lnTo>
                      <a:pt x="0" y="16"/>
                    </a:lnTo>
                    <a:lnTo>
                      <a:pt x="47" y="16"/>
                    </a:lnTo>
                    <a:lnTo>
                      <a:pt x="4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79" name="Line 955"/>
              <p:cNvSpPr>
                <a:spLocks noChangeShapeType="1"/>
              </p:cNvSpPr>
              <p:nvPr/>
            </p:nvSpPr>
            <p:spPr bwMode="auto">
              <a:xfrm>
                <a:off x="4103" y="3726"/>
                <a:ext cx="0"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80" name="Line 956"/>
              <p:cNvSpPr>
                <a:spLocks noChangeShapeType="1"/>
              </p:cNvSpPr>
              <p:nvPr/>
            </p:nvSpPr>
            <p:spPr bwMode="auto">
              <a:xfrm>
                <a:off x="4089" y="3753"/>
                <a:ext cx="2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81" name="Freeform 957"/>
              <p:cNvSpPr>
                <a:spLocks/>
              </p:cNvSpPr>
              <p:nvPr/>
            </p:nvSpPr>
            <p:spPr bwMode="auto">
              <a:xfrm>
                <a:off x="4131" y="3722"/>
                <a:ext cx="43" cy="51"/>
              </a:xfrm>
              <a:custGeom>
                <a:avLst/>
                <a:gdLst>
                  <a:gd name="T0" fmla="*/ 0 w 43"/>
                  <a:gd name="T1" fmla="*/ 0 h 51"/>
                  <a:gd name="T2" fmla="*/ 0 w 43"/>
                  <a:gd name="T3" fmla="*/ 50 h 51"/>
                  <a:gd name="T4" fmla="*/ 42 w 43"/>
                  <a:gd name="T5" fmla="*/ 50 h 51"/>
                  <a:gd name="T6" fmla="*/ 42 w 43"/>
                  <a:gd name="T7" fmla="*/ 0 h 51"/>
                  <a:gd name="T8" fmla="*/ 0 w 43"/>
                  <a:gd name="T9" fmla="*/ 0 h 51"/>
                </a:gdLst>
                <a:ahLst/>
                <a:cxnLst>
                  <a:cxn ang="0">
                    <a:pos x="T0" y="T1"/>
                  </a:cxn>
                  <a:cxn ang="0">
                    <a:pos x="T2" y="T3"/>
                  </a:cxn>
                  <a:cxn ang="0">
                    <a:pos x="T4" y="T5"/>
                  </a:cxn>
                  <a:cxn ang="0">
                    <a:pos x="T6" y="T7"/>
                  </a:cxn>
                  <a:cxn ang="0">
                    <a:pos x="T8" y="T9"/>
                  </a:cxn>
                </a:cxnLst>
                <a:rect l="0" t="0" r="r" b="b"/>
                <a:pathLst>
                  <a:path w="43" h="51">
                    <a:moveTo>
                      <a:pt x="0" y="0"/>
                    </a:moveTo>
                    <a:lnTo>
                      <a:pt x="0" y="50"/>
                    </a:lnTo>
                    <a:lnTo>
                      <a:pt x="42" y="50"/>
                    </a:lnTo>
                    <a:lnTo>
                      <a:pt x="42"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82" name="Freeform 958"/>
              <p:cNvSpPr>
                <a:spLocks/>
              </p:cNvSpPr>
              <p:nvPr/>
            </p:nvSpPr>
            <p:spPr bwMode="auto">
              <a:xfrm>
                <a:off x="4131" y="3772"/>
                <a:ext cx="43" cy="17"/>
              </a:xfrm>
              <a:custGeom>
                <a:avLst/>
                <a:gdLst>
                  <a:gd name="T0" fmla="*/ 0 w 43"/>
                  <a:gd name="T1" fmla="*/ 0 h 17"/>
                  <a:gd name="T2" fmla="*/ 0 w 43"/>
                  <a:gd name="T3" fmla="*/ 16 h 17"/>
                  <a:gd name="T4" fmla="*/ 42 w 43"/>
                  <a:gd name="T5" fmla="*/ 16 h 17"/>
                  <a:gd name="T6" fmla="*/ 42 w 43"/>
                  <a:gd name="T7" fmla="*/ 0 h 17"/>
                  <a:gd name="T8" fmla="*/ 0 w 43"/>
                  <a:gd name="T9" fmla="*/ 0 h 17"/>
                </a:gdLst>
                <a:ahLst/>
                <a:cxnLst>
                  <a:cxn ang="0">
                    <a:pos x="T0" y="T1"/>
                  </a:cxn>
                  <a:cxn ang="0">
                    <a:pos x="T2" y="T3"/>
                  </a:cxn>
                  <a:cxn ang="0">
                    <a:pos x="T4" y="T5"/>
                  </a:cxn>
                  <a:cxn ang="0">
                    <a:pos x="T6" y="T7"/>
                  </a:cxn>
                  <a:cxn ang="0">
                    <a:pos x="T8" y="T9"/>
                  </a:cxn>
                </a:cxnLst>
                <a:rect l="0" t="0" r="r" b="b"/>
                <a:pathLst>
                  <a:path w="43" h="17">
                    <a:moveTo>
                      <a:pt x="0" y="0"/>
                    </a:moveTo>
                    <a:lnTo>
                      <a:pt x="0" y="16"/>
                    </a:lnTo>
                    <a:lnTo>
                      <a:pt x="42" y="16"/>
                    </a:lnTo>
                    <a:lnTo>
                      <a:pt x="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83" name="Line 959"/>
              <p:cNvSpPr>
                <a:spLocks noChangeShapeType="1"/>
              </p:cNvSpPr>
              <p:nvPr/>
            </p:nvSpPr>
            <p:spPr bwMode="auto">
              <a:xfrm>
                <a:off x="4154" y="3726"/>
                <a:ext cx="0"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84" name="Line 960"/>
              <p:cNvSpPr>
                <a:spLocks noChangeShapeType="1"/>
              </p:cNvSpPr>
              <p:nvPr/>
            </p:nvSpPr>
            <p:spPr bwMode="auto">
              <a:xfrm>
                <a:off x="4135" y="3753"/>
                <a:ext cx="3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85" name="Freeform 961"/>
              <p:cNvSpPr>
                <a:spLocks/>
              </p:cNvSpPr>
              <p:nvPr/>
            </p:nvSpPr>
            <p:spPr bwMode="auto">
              <a:xfrm>
                <a:off x="4331" y="3722"/>
                <a:ext cx="42" cy="51"/>
              </a:xfrm>
              <a:custGeom>
                <a:avLst/>
                <a:gdLst>
                  <a:gd name="T0" fmla="*/ 0 w 42"/>
                  <a:gd name="T1" fmla="*/ 0 h 51"/>
                  <a:gd name="T2" fmla="*/ 0 w 42"/>
                  <a:gd name="T3" fmla="*/ 50 h 51"/>
                  <a:gd name="T4" fmla="*/ 41 w 42"/>
                  <a:gd name="T5" fmla="*/ 50 h 51"/>
                  <a:gd name="T6" fmla="*/ 41 w 42"/>
                  <a:gd name="T7" fmla="*/ 0 h 51"/>
                  <a:gd name="T8" fmla="*/ 0 w 42"/>
                  <a:gd name="T9" fmla="*/ 0 h 51"/>
                </a:gdLst>
                <a:ahLst/>
                <a:cxnLst>
                  <a:cxn ang="0">
                    <a:pos x="T0" y="T1"/>
                  </a:cxn>
                  <a:cxn ang="0">
                    <a:pos x="T2" y="T3"/>
                  </a:cxn>
                  <a:cxn ang="0">
                    <a:pos x="T4" y="T5"/>
                  </a:cxn>
                  <a:cxn ang="0">
                    <a:pos x="T6" y="T7"/>
                  </a:cxn>
                  <a:cxn ang="0">
                    <a:pos x="T8" y="T9"/>
                  </a:cxn>
                </a:cxnLst>
                <a:rect l="0" t="0" r="r" b="b"/>
                <a:pathLst>
                  <a:path w="42" h="51">
                    <a:moveTo>
                      <a:pt x="0" y="0"/>
                    </a:moveTo>
                    <a:lnTo>
                      <a:pt x="0" y="50"/>
                    </a:lnTo>
                    <a:lnTo>
                      <a:pt x="41" y="50"/>
                    </a:lnTo>
                    <a:lnTo>
                      <a:pt x="41"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86" name="Freeform 962"/>
              <p:cNvSpPr>
                <a:spLocks/>
              </p:cNvSpPr>
              <p:nvPr/>
            </p:nvSpPr>
            <p:spPr bwMode="auto">
              <a:xfrm>
                <a:off x="4326" y="3772"/>
                <a:ext cx="47" cy="17"/>
              </a:xfrm>
              <a:custGeom>
                <a:avLst/>
                <a:gdLst>
                  <a:gd name="T0" fmla="*/ 0 w 47"/>
                  <a:gd name="T1" fmla="*/ 0 h 17"/>
                  <a:gd name="T2" fmla="*/ 0 w 47"/>
                  <a:gd name="T3" fmla="*/ 16 h 17"/>
                  <a:gd name="T4" fmla="*/ 46 w 47"/>
                  <a:gd name="T5" fmla="*/ 16 h 17"/>
                  <a:gd name="T6" fmla="*/ 46 w 47"/>
                  <a:gd name="T7" fmla="*/ 0 h 17"/>
                  <a:gd name="T8" fmla="*/ 0 w 47"/>
                  <a:gd name="T9" fmla="*/ 0 h 17"/>
                </a:gdLst>
                <a:ahLst/>
                <a:cxnLst>
                  <a:cxn ang="0">
                    <a:pos x="T0" y="T1"/>
                  </a:cxn>
                  <a:cxn ang="0">
                    <a:pos x="T2" y="T3"/>
                  </a:cxn>
                  <a:cxn ang="0">
                    <a:pos x="T4" y="T5"/>
                  </a:cxn>
                  <a:cxn ang="0">
                    <a:pos x="T6" y="T7"/>
                  </a:cxn>
                  <a:cxn ang="0">
                    <a:pos x="T8" y="T9"/>
                  </a:cxn>
                </a:cxnLst>
                <a:rect l="0" t="0" r="r" b="b"/>
                <a:pathLst>
                  <a:path w="47" h="17">
                    <a:moveTo>
                      <a:pt x="0" y="0"/>
                    </a:moveTo>
                    <a:lnTo>
                      <a:pt x="0" y="16"/>
                    </a:lnTo>
                    <a:lnTo>
                      <a:pt x="46" y="16"/>
                    </a:lnTo>
                    <a:lnTo>
                      <a:pt x="4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87" name="Line 963"/>
              <p:cNvSpPr>
                <a:spLocks noChangeShapeType="1"/>
              </p:cNvSpPr>
              <p:nvPr/>
            </p:nvSpPr>
            <p:spPr bwMode="auto">
              <a:xfrm>
                <a:off x="4349" y="3726"/>
                <a:ext cx="0"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88" name="Line 964"/>
              <p:cNvSpPr>
                <a:spLocks noChangeShapeType="1"/>
              </p:cNvSpPr>
              <p:nvPr/>
            </p:nvSpPr>
            <p:spPr bwMode="auto">
              <a:xfrm>
                <a:off x="4335" y="3753"/>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89" name="Freeform 965"/>
              <p:cNvSpPr>
                <a:spLocks/>
              </p:cNvSpPr>
              <p:nvPr/>
            </p:nvSpPr>
            <p:spPr bwMode="auto">
              <a:xfrm>
                <a:off x="4033" y="3722"/>
                <a:ext cx="43" cy="51"/>
              </a:xfrm>
              <a:custGeom>
                <a:avLst/>
                <a:gdLst>
                  <a:gd name="T0" fmla="*/ 0 w 43"/>
                  <a:gd name="T1" fmla="*/ 0 h 51"/>
                  <a:gd name="T2" fmla="*/ 0 w 43"/>
                  <a:gd name="T3" fmla="*/ 50 h 51"/>
                  <a:gd name="T4" fmla="*/ 42 w 43"/>
                  <a:gd name="T5" fmla="*/ 50 h 51"/>
                  <a:gd name="T6" fmla="*/ 42 w 43"/>
                  <a:gd name="T7" fmla="*/ 0 h 51"/>
                  <a:gd name="T8" fmla="*/ 0 w 43"/>
                  <a:gd name="T9" fmla="*/ 0 h 51"/>
                </a:gdLst>
                <a:ahLst/>
                <a:cxnLst>
                  <a:cxn ang="0">
                    <a:pos x="T0" y="T1"/>
                  </a:cxn>
                  <a:cxn ang="0">
                    <a:pos x="T2" y="T3"/>
                  </a:cxn>
                  <a:cxn ang="0">
                    <a:pos x="T4" y="T5"/>
                  </a:cxn>
                  <a:cxn ang="0">
                    <a:pos x="T6" y="T7"/>
                  </a:cxn>
                  <a:cxn ang="0">
                    <a:pos x="T8" y="T9"/>
                  </a:cxn>
                </a:cxnLst>
                <a:rect l="0" t="0" r="r" b="b"/>
                <a:pathLst>
                  <a:path w="43" h="51">
                    <a:moveTo>
                      <a:pt x="0" y="0"/>
                    </a:moveTo>
                    <a:lnTo>
                      <a:pt x="0" y="50"/>
                    </a:lnTo>
                    <a:lnTo>
                      <a:pt x="42" y="50"/>
                    </a:lnTo>
                    <a:lnTo>
                      <a:pt x="42"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90" name="Freeform 966"/>
              <p:cNvSpPr>
                <a:spLocks/>
              </p:cNvSpPr>
              <p:nvPr/>
            </p:nvSpPr>
            <p:spPr bwMode="auto">
              <a:xfrm>
                <a:off x="4033" y="3772"/>
                <a:ext cx="43" cy="17"/>
              </a:xfrm>
              <a:custGeom>
                <a:avLst/>
                <a:gdLst>
                  <a:gd name="T0" fmla="*/ 0 w 43"/>
                  <a:gd name="T1" fmla="*/ 0 h 17"/>
                  <a:gd name="T2" fmla="*/ 0 w 43"/>
                  <a:gd name="T3" fmla="*/ 16 h 17"/>
                  <a:gd name="T4" fmla="*/ 42 w 43"/>
                  <a:gd name="T5" fmla="*/ 16 h 17"/>
                  <a:gd name="T6" fmla="*/ 42 w 43"/>
                  <a:gd name="T7" fmla="*/ 0 h 17"/>
                  <a:gd name="T8" fmla="*/ 0 w 43"/>
                  <a:gd name="T9" fmla="*/ 0 h 17"/>
                </a:gdLst>
                <a:ahLst/>
                <a:cxnLst>
                  <a:cxn ang="0">
                    <a:pos x="T0" y="T1"/>
                  </a:cxn>
                  <a:cxn ang="0">
                    <a:pos x="T2" y="T3"/>
                  </a:cxn>
                  <a:cxn ang="0">
                    <a:pos x="T4" y="T5"/>
                  </a:cxn>
                  <a:cxn ang="0">
                    <a:pos x="T6" y="T7"/>
                  </a:cxn>
                  <a:cxn ang="0">
                    <a:pos x="T8" y="T9"/>
                  </a:cxn>
                </a:cxnLst>
                <a:rect l="0" t="0" r="r" b="b"/>
                <a:pathLst>
                  <a:path w="43" h="17">
                    <a:moveTo>
                      <a:pt x="0" y="0"/>
                    </a:moveTo>
                    <a:lnTo>
                      <a:pt x="0" y="16"/>
                    </a:lnTo>
                    <a:lnTo>
                      <a:pt x="42" y="16"/>
                    </a:lnTo>
                    <a:lnTo>
                      <a:pt x="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91" name="Line 967"/>
              <p:cNvSpPr>
                <a:spLocks noChangeShapeType="1"/>
              </p:cNvSpPr>
              <p:nvPr/>
            </p:nvSpPr>
            <p:spPr bwMode="auto">
              <a:xfrm>
                <a:off x="4053" y="3726"/>
                <a:ext cx="0"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92" name="Line 968"/>
              <p:cNvSpPr>
                <a:spLocks noChangeShapeType="1"/>
              </p:cNvSpPr>
              <p:nvPr/>
            </p:nvSpPr>
            <p:spPr bwMode="auto">
              <a:xfrm>
                <a:off x="4037" y="3753"/>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93" name="Freeform 969"/>
              <p:cNvSpPr>
                <a:spLocks/>
              </p:cNvSpPr>
              <p:nvPr/>
            </p:nvSpPr>
            <p:spPr bwMode="auto">
              <a:xfrm>
                <a:off x="4182" y="3645"/>
                <a:ext cx="43" cy="48"/>
              </a:xfrm>
              <a:custGeom>
                <a:avLst/>
                <a:gdLst>
                  <a:gd name="T0" fmla="*/ 0 w 43"/>
                  <a:gd name="T1" fmla="*/ 0 h 48"/>
                  <a:gd name="T2" fmla="*/ 0 w 43"/>
                  <a:gd name="T3" fmla="*/ 47 h 48"/>
                  <a:gd name="T4" fmla="*/ 42 w 43"/>
                  <a:gd name="T5" fmla="*/ 47 h 48"/>
                  <a:gd name="T6" fmla="*/ 42 w 43"/>
                  <a:gd name="T7" fmla="*/ 0 h 48"/>
                  <a:gd name="T8" fmla="*/ 0 w 43"/>
                  <a:gd name="T9" fmla="*/ 0 h 48"/>
                </a:gdLst>
                <a:ahLst/>
                <a:cxnLst>
                  <a:cxn ang="0">
                    <a:pos x="T0" y="T1"/>
                  </a:cxn>
                  <a:cxn ang="0">
                    <a:pos x="T2" y="T3"/>
                  </a:cxn>
                  <a:cxn ang="0">
                    <a:pos x="T4" y="T5"/>
                  </a:cxn>
                  <a:cxn ang="0">
                    <a:pos x="T6" y="T7"/>
                  </a:cxn>
                  <a:cxn ang="0">
                    <a:pos x="T8" y="T9"/>
                  </a:cxn>
                </a:cxnLst>
                <a:rect l="0" t="0" r="r" b="b"/>
                <a:pathLst>
                  <a:path w="43" h="48">
                    <a:moveTo>
                      <a:pt x="0" y="0"/>
                    </a:moveTo>
                    <a:lnTo>
                      <a:pt x="0" y="47"/>
                    </a:lnTo>
                    <a:lnTo>
                      <a:pt x="42" y="47"/>
                    </a:lnTo>
                    <a:lnTo>
                      <a:pt x="42"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94" name="Freeform 970"/>
              <p:cNvSpPr>
                <a:spLocks/>
              </p:cNvSpPr>
              <p:nvPr/>
            </p:nvSpPr>
            <p:spPr bwMode="auto">
              <a:xfrm>
                <a:off x="4182" y="3692"/>
                <a:ext cx="48" cy="17"/>
              </a:xfrm>
              <a:custGeom>
                <a:avLst/>
                <a:gdLst>
                  <a:gd name="T0" fmla="*/ 0 w 48"/>
                  <a:gd name="T1" fmla="*/ 0 h 17"/>
                  <a:gd name="T2" fmla="*/ 0 w 48"/>
                  <a:gd name="T3" fmla="*/ 16 h 17"/>
                  <a:gd name="T4" fmla="*/ 47 w 48"/>
                  <a:gd name="T5" fmla="*/ 16 h 17"/>
                  <a:gd name="T6" fmla="*/ 47 w 48"/>
                  <a:gd name="T7" fmla="*/ 0 h 17"/>
                  <a:gd name="T8" fmla="*/ 0 w 48"/>
                  <a:gd name="T9" fmla="*/ 0 h 17"/>
                </a:gdLst>
                <a:ahLst/>
                <a:cxnLst>
                  <a:cxn ang="0">
                    <a:pos x="T0" y="T1"/>
                  </a:cxn>
                  <a:cxn ang="0">
                    <a:pos x="T2" y="T3"/>
                  </a:cxn>
                  <a:cxn ang="0">
                    <a:pos x="T4" y="T5"/>
                  </a:cxn>
                  <a:cxn ang="0">
                    <a:pos x="T6" y="T7"/>
                  </a:cxn>
                  <a:cxn ang="0">
                    <a:pos x="T8" y="T9"/>
                  </a:cxn>
                </a:cxnLst>
                <a:rect l="0" t="0" r="r" b="b"/>
                <a:pathLst>
                  <a:path w="48" h="17">
                    <a:moveTo>
                      <a:pt x="0" y="0"/>
                    </a:moveTo>
                    <a:lnTo>
                      <a:pt x="0" y="16"/>
                    </a:lnTo>
                    <a:lnTo>
                      <a:pt x="47" y="16"/>
                    </a:lnTo>
                    <a:lnTo>
                      <a:pt x="4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95" name="Line 971"/>
              <p:cNvSpPr>
                <a:spLocks noChangeShapeType="1"/>
              </p:cNvSpPr>
              <p:nvPr/>
            </p:nvSpPr>
            <p:spPr bwMode="auto">
              <a:xfrm>
                <a:off x="4205"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96" name="Line 972"/>
              <p:cNvSpPr>
                <a:spLocks noChangeShapeType="1"/>
              </p:cNvSpPr>
              <p:nvPr/>
            </p:nvSpPr>
            <p:spPr bwMode="auto">
              <a:xfrm>
                <a:off x="4186" y="3674"/>
                <a:ext cx="3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997" name="Freeform 973"/>
              <p:cNvSpPr>
                <a:spLocks/>
              </p:cNvSpPr>
              <p:nvPr/>
            </p:nvSpPr>
            <p:spPr bwMode="auto">
              <a:xfrm>
                <a:off x="4233" y="3722"/>
                <a:ext cx="39" cy="51"/>
              </a:xfrm>
              <a:custGeom>
                <a:avLst/>
                <a:gdLst>
                  <a:gd name="T0" fmla="*/ 0 w 39"/>
                  <a:gd name="T1" fmla="*/ 0 h 51"/>
                  <a:gd name="T2" fmla="*/ 0 w 39"/>
                  <a:gd name="T3" fmla="*/ 50 h 51"/>
                  <a:gd name="T4" fmla="*/ 38 w 39"/>
                  <a:gd name="T5" fmla="*/ 50 h 51"/>
                  <a:gd name="T6" fmla="*/ 38 w 39"/>
                  <a:gd name="T7" fmla="*/ 0 h 51"/>
                  <a:gd name="T8" fmla="*/ 0 w 39"/>
                  <a:gd name="T9" fmla="*/ 0 h 51"/>
                </a:gdLst>
                <a:ahLst/>
                <a:cxnLst>
                  <a:cxn ang="0">
                    <a:pos x="T0" y="T1"/>
                  </a:cxn>
                  <a:cxn ang="0">
                    <a:pos x="T2" y="T3"/>
                  </a:cxn>
                  <a:cxn ang="0">
                    <a:pos x="T4" y="T5"/>
                  </a:cxn>
                  <a:cxn ang="0">
                    <a:pos x="T6" y="T7"/>
                  </a:cxn>
                  <a:cxn ang="0">
                    <a:pos x="T8" y="T9"/>
                  </a:cxn>
                </a:cxnLst>
                <a:rect l="0" t="0" r="r" b="b"/>
                <a:pathLst>
                  <a:path w="39" h="51">
                    <a:moveTo>
                      <a:pt x="0" y="0"/>
                    </a:moveTo>
                    <a:lnTo>
                      <a:pt x="0" y="50"/>
                    </a:lnTo>
                    <a:lnTo>
                      <a:pt x="38" y="50"/>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98" name="Freeform 974"/>
              <p:cNvSpPr>
                <a:spLocks/>
              </p:cNvSpPr>
              <p:nvPr/>
            </p:nvSpPr>
            <p:spPr bwMode="auto">
              <a:xfrm>
                <a:off x="4229" y="3772"/>
                <a:ext cx="48" cy="17"/>
              </a:xfrm>
              <a:custGeom>
                <a:avLst/>
                <a:gdLst>
                  <a:gd name="T0" fmla="*/ 0 w 48"/>
                  <a:gd name="T1" fmla="*/ 0 h 17"/>
                  <a:gd name="T2" fmla="*/ 0 w 48"/>
                  <a:gd name="T3" fmla="*/ 16 h 17"/>
                  <a:gd name="T4" fmla="*/ 47 w 48"/>
                  <a:gd name="T5" fmla="*/ 16 h 17"/>
                  <a:gd name="T6" fmla="*/ 47 w 48"/>
                  <a:gd name="T7" fmla="*/ 0 h 17"/>
                  <a:gd name="T8" fmla="*/ 0 w 48"/>
                  <a:gd name="T9" fmla="*/ 0 h 17"/>
                </a:gdLst>
                <a:ahLst/>
                <a:cxnLst>
                  <a:cxn ang="0">
                    <a:pos x="T0" y="T1"/>
                  </a:cxn>
                  <a:cxn ang="0">
                    <a:pos x="T2" y="T3"/>
                  </a:cxn>
                  <a:cxn ang="0">
                    <a:pos x="T4" y="T5"/>
                  </a:cxn>
                  <a:cxn ang="0">
                    <a:pos x="T6" y="T7"/>
                  </a:cxn>
                  <a:cxn ang="0">
                    <a:pos x="T8" y="T9"/>
                  </a:cxn>
                </a:cxnLst>
                <a:rect l="0" t="0" r="r" b="b"/>
                <a:pathLst>
                  <a:path w="48" h="17">
                    <a:moveTo>
                      <a:pt x="0" y="0"/>
                    </a:moveTo>
                    <a:lnTo>
                      <a:pt x="0" y="16"/>
                    </a:lnTo>
                    <a:lnTo>
                      <a:pt x="47" y="16"/>
                    </a:lnTo>
                    <a:lnTo>
                      <a:pt x="4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999" name="Line 975"/>
              <p:cNvSpPr>
                <a:spLocks noChangeShapeType="1"/>
              </p:cNvSpPr>
              <p:nvPr/>
            </p:nvSpPr>
            <p:spPr bwMode="auto">
              <a:xfrm>
                <a:off x="4252" y="3726"/>
                <a:ext cx="0"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00" name="Line 976"/>
              <p:cNvSpPr>
                <a:spLocks noChangeShapeType="1"/>
              </p:cNvSpPr>
              <p:nvPr/>
            </p:nvSpPr>
            <p:spPr bwMode="auto">
              <a:xfrm>
                <a:off x="4237" y="3753"/>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01" name="Freeform 977"/>
              <p:cNvSpPr>
                <a:spLocks/>
              </p:cNvSpPr>
              <p:nvPr/>
            </p:nvSpPr>
            <p:spPr bwMode="auto">
              <a:xfrm>
                <a:off x="4280" y="3722"/>
                <a:ext cx="42" cy="51"/>
              </a:xfrm>
              <a:custGeom>
                <a:avLst/>
                <a:gdLst>
                  <a:gd name="T0" fmla="*/ 0 w 42"/>
                  <a:gd name="T1" fmla="*/ 0 h 51"/>
                  <a:gd name="T2" fmla="*/ 0 w 42"/>
                  <a:gd name="T3" fmla="*/ 50 h 51"/>
                  <a:gd name="T4" fmla="*/ 41 w 42"/>
                  <a:gd name="T5" fmla="*/ 50 h 51"/>
                  <a:gd name="T6" fmla="*/ 41 w 42"/>
                  <a:gd name="T7" fmla="*/ 0 h 51"/>
                  <a:gd name="T8" fmla="*/ 0 w 42"/>
                  <a:gd name="T9" fmla="*/ 0 h 51"/>
                </a:gdLst>
                <a:ahLst/>
                <a:cxnLst>
                  <a:cxn ang="0">
                    <a:pos x="T0" y="T1"/>
                  </a:cxn>
                  <a:cxn ang="0">
                    <a:pos x="T2" y="T3"/>
                  </a:cxn>
                  <a:cxn ang="0">
                    <a:pos x="T4" y="T5"/>
                  </a:cxn>
                  <a:cxn ang="0">
                    <a:pos x="T6" y="T7"/>
                  </a:cxn>
                  <a:cxn ang="0">
                    <a:pos x="T8" y="T9"/>
                  </a:cxn>
                </a:cxnLst>
                <a:rect l="0" t="0" r="r" b="b"/>
                <a:pathLst>
                  <a:path w="42" h="51">
                    <a:moveTo>
                      <a:pt x="0" y="0"/>
                    </a:moveTo>
                    <a:lnTo>
                      <a:pt x="0" y="50"/>
                    </a:lnTo>
                    <a:lnTo>
                      <a:pt x="41" y="50"/>
                    </a:lnTo>
                    <a:lnTo>
                      <a:pt x="41"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02" name="Freeform 978"/>
              <p:cNvSpPr>
                <a:spLocks/>
              </p:cNvSpPr>
              <p:nvPr/>
            </p:nvSpPr>
            <p:spPr bwMode="auto">
              <a:xfrm>
                <a:off x="4280" y="3772"/>
                <a:ext cx="42" cy="17"/>
              </a:xfrm>
              <a:custGeom>
                <a:avLst/>
                <a:gdLst>
                  <a:gd name="T0" fmla="*/ 0 w 42"/>
                  <a:gd name="T1" fmla="*/ 0 h 17"/>
                  <a:gd name="T2" fmla="*/ 0 w 42"/>
                  <a:gd name="T3" fmla="*/ 16 h 17"/>
                  <a:gd name="T4" fmla="*/ 41 w 42"/>
                  <a:gd name="T5" fmla="*/ 16 h 17"/>
                  <a:gd name="T6" fmla="*/ 41 w 42"/>
                  <a:gd name="T7" fmla="*/ 0 h 17"/>
                  <a:gd name="T8" fmla="*/ 0 w 42"/>
                  <a:gd name="T9" fmla="*/ 0 h 17"/>
                </a:gdLst>
                <a:ahLst/>
                <a:cxnLst>
                  <a:cxn ang="0">
                    <a:pos x="T0" y="T1"/>
                  </a:cxn>
                  <a:cxn ang="0">
                    <a:pos x="T2" y="T3"/>
                  </a:cxn>
                  <a:cxn ang="0">
                    <a:pos x="T4" y="T5"/>
                  </a:cxn>
                  <a:cxn ang="0">
                    <a:pos x="T6" y="T7"/>
                  </a:cxn>
                  <a:cxn ang="0">
                    <a:pos x="T8" y="T9"/>
                  </a:cxn>
                </a:cxnLst>
                <a:rect l="0" t="0" r="r" b="b"/>
                <a:pathLst>
                  <a:path w="42" h="17">
                    <a:moveTo>
                      <a:pt x="0" y="0"/>
                    </a:moveTo>
                    <a:lnTo>
                      <a:pt x="0" y="16"/>
                    </a:lnTo>
                    <a:lnTo>
                      <a:pt x="41" y="16"/>
                    </a:lnTo>
                    <a:lnTo>
                      <a:pt x="41"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03" name="Line 979"/>
              <p:cNvSpPr>
                <a:spLocks noChangeShapeType="1"/>
              </p:cNvSpPr>
              <p:nvPr/>
            </p:nvSpPr>
            <p:spPr bwMode="auto">
              <a:xfrm>
                <a:off x="4303" y="3726"/>
                <a:ext cx="0"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04" name="Line 980"/>
              <p:cNvSpPr>
                <a:spLocks noChangeShapeType="1"/>
              </p:cNvSpPr>
              <p:nvPr/>
            </p:nvSpPr>
            <p:spPr bwMode="auto">
              <a:xfrm>
                <a:off x="4284" y="3753"/>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05" name="Freeform 981"/>
              <p:cNvSpPr>
                <a:spLocks/>
              </p:cNvSpPr>
              <p:nvPr/>
            </p:nvSpPr>
            <p:spPr bwMode="auto">
              <a:xfrm>
                <a:off x="4085" y="3645"/>
                <a:ext cx="38" cy="48"/>
              </a:xfrm>
              <a:custGeom>
                <a:avLst/>
                <a:gdLst>
                  <a:gd name="T0" fmla="*/ 0 w 38"/>
                  <a:gd name="T1" fmla="*/ 0 h 48"/>
                  <a:gd name="T2" fmla="*/ 0 w 38"/>
                  <a:gd name="T3" fmla="*/ 47 h 48"/>
                  <a:gd name="T4" fmla="*/ 37 w 38"/>
                  <a:gd name="T5" fmla="*/ 47 h 48"/>
                  <a:gd name="T6" fmla="*/ 37 w 38"/>
                  <a:gd name="T7" fmla="*/ 0 h 48"/>
                  <a:gd name="T8" fmla="*/ 0 w 38"/>
                  <a:gd name="T9" fmla="*/ 0 h 48"/>
                </a:gdLst>
                <a:ahLst/>
                <a:cxnLst>
                  <a:cxn ang="0">
                    <a:pos x="T0" y="T1"/>
                  </a:cxn>
                  <a:cxn ang="0">
                    <a:pos x="T2" y="T3"/>
                  </a:cxn>
                  <a:cxn ang="0">
                    <a:pos x="T4" y="T5"/>
                  </a:cxn>
                  <a:cxn ang="0">
                    <a:pos x="T6" y="T7"/>
                  </a:cxn>
                  <a:cxn ang="0">
                    <a:pos x="T8" y="T9"/>
                  </a:cxn>
                </a:cxnLst>
                <a:rect l="0" t="0" r="r" b="b"/>
                <a:pathLst>
                  <a:path w="38" h="48">
                    <a:moveTo>
                      <a:pt x="0" y="0"/>
                    </a:moveTo>
                    <a:lnTo>
                      <a:pt x="0" y="47"/>
                    </a:lnTo>
                    <a:lnTo>
                      <a:pt x="37" y="47"/>
                    </a:lnTo>
                    <a:lnTo>
                      <a:pt x="3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06" name="Freeform 982"/>
              <p:cNvSpPr>
                <a:spLocks/>
              </p:cNvSpPr>
              <p:nvPr/>
            </p:nvSpPr>
            <p:spPr bwMode="auto">
              <a:xfrm>
                <a:off x="4080" y="3692"/>
                <a:ext cx="48" cy="17"/>
              </a:xfrm>
              <a:custGeom>
                <a:avLst/>
                <a:gdLst>
                  <a:gd name="T0" fmla="*/ 0 w 48"/>
                  <a:gd name="T1" fmla="*/ 0 h 17"/>
                  <a:gd name="T2" fmla="*/ 0 w 48"/>
                  <a:gd name="T3" fmla="*/ 16 h 17"/>
                  <a:gd name="T4" fmla="*/ 47 w 48"/>
                  <a:gd name="T5" fmla="*/ 16 h 17"/>
                  <a:gd name="T6" fmla="*/ 47 w 48"/>
                  <a:gd name="T7" fmla="*/ 0 h 17"/>
                  <a:gd name="T8" fmla="*/ 0 w 48"/>
                  <a:gd name="T9" fmla="*/ 0 h 17"/>
                </a:gdLst>
                <a:ahLst/>
                <a:cxnLst>
                  <a:cxn ang="0">
                    <a:pos x="T0" y="T1"/>
                  </a:cxn>
                  <a:cxn ang="0">
                    <a:pos x="T2" y="T3"/>
                  </a:cxn>
                  <a:cxn ang="0">
                    <a:pos x="T4" y="T5"/>
                  </a:cxn>
                  <a:cxn ang="0">
                    <a:pos x="T6" y="T7"/>
                  </a:cxn>
                  <a:cxn ang="0">
                    <a:pos x="T8" y="T9"/>
                  </a:cxn>
                </a:cxnLst>
                <a:rect l="0" t="0" r="r" b="b"/>
                <a:pathLst>
                  <a:path w="48" h="17">
                    <a:moveTo>
                      <a:pt x="0" y="0"/>
                    </a:moveTo>
                    <a:lnTo>
                      <a:pt x="0" y="16"/>
                    </a:lnTo>
                    <a:lnTo>
                      <a:pt x="47" y="16"/>
                    </a:lnTo>
                    <a:lnTo>
                      <a:pt x="4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07" name="Line 983"/>
              <p:cNvSpPr>
                <a:spLocks noChangeShapeType="1"/>
              </p:cNvSpPr>
              <p:nvPr/>
            </p:nvSpPr>
            <p:spPr bwMode="auto">
              <a:xfrm>
                <a:off x="4103"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08" name="Line 984"/>
              <p:cNvSpPr>
                <a:spLocks noChangeShapeType="1"/>
              </p:cNvSpPr>
              <p:nvPr/>
            </p:nvSpPr>
            <p:spPr bwMode="auto">
              <a:xfrm>
                <a:off x="4089" y="3674"/>
                <a:ext cx="2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09" name="Freeform 985"/>
              <p:cNvSpPr>
                <a:spLocks/>
              </p:cNvSpPr>
              <p:nvPr/>
            </p:nvSpPr>
            <p:spPr bwMode="auto">
              <a:xfrm>
                <a:off x="4131" y="3645"/>
                <a:ext cx="43" cy="48"/>
              </a:xfrm>
              <a:custGeom>
                <a:avLst/>
                <a:gdLst>
                  <a:gd name="T0" fmla="*/ 0 w 43"/>
                  <a:gd name="T1" fmla="*/ 0 h 48"/>
                  <a:gd name="T2" fmla="*/ 0 w 43"/>
                  <a:gd name="T3" fmla="*/ 47 h 48"/>
                  <a:gd name="T4" fmla="*/ 42 w 43"/>
                  <a:gd name="T5" fmla="*/ 47 h 48"/>
                  <a:gd name="T6" fmla="*/ 42 w 43"/>
                  <a:gd name="T7" fmla="*/ 0 h 48"/>
                  <a:gd name="T8" fmla="*/ 0 w 43"/>
                  <a:gd name="T9" fmla="*/ 0 h 48"/>
                </a:gdLst>
                <a:ahLst/>
                <a:cxnLst>
                  <a:cxn ang="0">
                    <a:pos x="T0" y="T1"/>
                  </a:cxn>
                  <a:cxn ang="0">
                    <a:pos x="T2" y="T3"/>
                  </a:cxn>
                  <a:cxn ang="0">
                    <a:pos x="T4" y="T5"/>
                  </a:cxn>
                  <a:cxn ang="0">
                    <a:pos x="T6" y="T7"/>
                  </a:cxn>
                  <a:cxn ang="0">
                    <a:pos x="T8" y="T9"/>
                  </a:cxn>
                </a:cxnLst>
                <a:rect l="0" t="0" r="r" b="b"/>
                <a:pathLst>
                  <a:path w="43" h="48">
                    <a:moveTo>
                      <a:pt x="0" y="0"/>
                    </a:moveTo>
                    <a:lnTo>
                      <a:pt x="0" y="47"/>
                    </a:lnTo>
                    <a:lnTo>
                      <a:pt x="42" y="47"/>
                    </a:lnTo>
                    <a:lnTo>
                      <a:pt x="42"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10" name="Freeform 986"/>
              <p:cNvSpPr>
                <a:spLocks/>
              </p:cNvSpPr>
              <p:nvPr/>
            </p:nvSpPr>
            <p:spPr bwMode="auto">
              <a:xfrm>
                <a:off x="4131" y="3692"/>
                <a:ext cx="47" cy="17"/>
              </a:xfrm>
              <a:custGeom>
                <a:avLst/>
                <a:gdLst>
                  <a:gd name="T0" fmla="*/ 0 w 47"/>
                  <a:gd name="T1" fmla="*/ 0 h 17"/>
                  <a:gd name="T2" fmla="*/ 0 w 47"/>
                  <a:gd name="T3" fmla="*/ 16 h 17"/>
                  <a:gd name="T4" fmla="*/ 46 w 47"/>
                  <a:gd name="T5" fmla="*/ 16 h 17"/>
                  <a:gd name="T6" fmla="*/ 46 w 47"/>
                  <a:gd name="T7" fmla="*/ 0 h 17"/>
                  <a:gd name="T8" fmla="*/ 0 w 47"/>
                  <a:gd name="T9" fmla="*/ 0 h 17"/>
                </a:gdLst>
                <a:ahLst/>
                <a:cxnLst>
                  <a:cxn ang="0">
                    <a:pos x="T0" y="T1"/>
                  </a:cxn>
                  <a:cxn ang="0">
                    <a:pos x="T2" y="T3"/>
                  </a:cxn>
                  <a:cxn ang="0">
                    <a:pos x="T4" y="T5"/>
                  </a:cxn>
                  <a:cxn ang="0">
                    <a:pos x="T6" y="T7"/>
                  </a:cxn>
                  <a:cxn ang="0">
                    <a:pos x="T8" y="T9"/>
                  </a:cxn>
                </a:cxnLst>
                <a:rect l="0" t="0" r="r" b="b"/>
                <a:pathLst>
                  <a:path w="47" h="17">
                    <a:moveTo>
                      <a:pt x="0" y="0"/>
                    </a:moveTo>
                    <a:lnTo>
                      <a:pt x="0" y="16"/>
                    </a:lnTo>
                    <a:lnTo>
                      <a:pt x="46" y="16"/>
                    </a:lnTo>
                    <a:lnTo>
                      <a:pt x="4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11" name="Line 987"/>
              <p:cNvSpPr>
                <a:spLocks noChangeShapeType="1"/>
              </p:cNvSpPr>
              <p:nvPr/>
            </p:nvSpPr>
            <p:spPr bwMode="auto">
              <a:xfrm>
                <a:off x="4154"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12" name="Line 988"/>
              <p:cNvSpPr>
                <a:spLocks noChangeShapeType="1"/>
              </p:cNvSpPr>
              <p:nvPr/>
            </p:nvSpPr>
            <p:spPr bwMode="auto">
              <a:xfrm>
                <a:off x="4139" y="3674"/>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13" name="Freeform 989"/>
              <p:cNvSpPr>
                <a:spLocks/>
              </p:cNvSpPr>
              <p:nvPr/>
            </p:nvSpPr>
            <p:spPr bwMode="auto">
              <a:xfrm>
                <a:off x="4331" y="3645"/>
                <a:ext cx="42" cy="48"/>
              </a:xfrm>
              <a:custGeom>
                <a:avLst/>
                <a:gdLst>
                  <a:gd name="T0" fmla="*/ 0 w 42"/>
                  <a:gd name="T1" fmla="*/ 0 h 48"/>
                  <a:gd name="T2" fmla="*/ 0 w 42"/>
                  <a:gd name="T3" fmla="*/ 47 h 48"/>
                  <a:gd name="T4" fmla="*/ 41 w 42"/>
                  <a:gd name="T5" fmla="*/ 47 h 48"/>
                  <a:gd name="T6" fmla="*/ 41 w 42"/>
                  <a:gd name="T7" fmla="*/ 0 h 48"/>
                  <a:gd name="T8" fmla="*/ 0 w 42"/>
                  <a:gd name="T9" fmla="*/ 0 h 48"/>
                </a:gdLst>
                <a:ahLst/>
                <a:cxnLst>
                  <a:cxn ang="0">
                    <a:pos x="T0" y="T1"/>
                  </a:cxn>
                  <a:cxn ang="0">
                    <a:pos x="T2" y="T3"/>
                  </a:cxn>
                  <a:cxn ang="0">
                    <a:pos x="T4" y="T5"/>
                  </a:cxn>
                  <a:cxn ang="0">
                    <a:pos x="T6" y="T7"/>
                  </a:cxn>
                  <a:cxn ang="0">
                    <a:pos x="T8" y="T9"/>
                  </a:cxn>
                </a:cxnLst>
                <a:rect l="0" t="0" r="r" b="b"/>
                <a:pathLst>
                  <a:path w="42" h="48">
                    <a:moveTo>
                      <a:pt x="0" y="0"/>
                    </a:moveTo>
                    <a:lnTo>
                      <a:pt x="0" y="47"/>
                    </a:lnTo>
                    <a:lnTo>
                      <a:pt x="41" y="47"/>
                    </a:lnTo>
                    <a:lnTo>
                      <a:pt x="41"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14" name="Freeform 990"/>
              <p:cNvSpPr>
                <a:spLocks/>
              </p:cNvSpPr>
              <p:nvPr/>
            </p:nvSpPr>
            <p:spPr bwMode="auto">
              <a:xfrm>
                <a:off x="4326" y="3692"/>
                <a:ext cx="47" cy="17"/>
              </a:xfrm>
              <a:custGeom>
                <a:avLst/>
                <a:gdLst>
                  <a:gd name="T0" fmla="*/ 0 w 47"/>
                  <a:gd name="T1" fmla="*/ 0 h 17"/>
                  <a:gd name="T2" fmla="*/ 0 w 47"/>
                  <a:gd name="T3" fmla="*/ 16 h 17"/>
                  <a:gd name="T4" fmla="*/ 46 w 47"/>
                  <a:gd name="T5" fmla="*/ 16 h 17"/>
                  <a:gd name="T6" fmla="*/ 46 w 47"/>
                  <a:gd name="T7" fmla="*/ 0 h 17"/>
                  <a:gd name="T8" fmla="*/ 0 w 47"/>
                  <a:gd name="T9" fmla="*/ 0 h 17"/>
                </a:gdLst>
                <a:ahLst/>
                <a:cxnLst>
                  <a:cxn ang="0">
                    <a:pos x="T0" y="T1"/>
                  </a:cxn>
                  <a:cxn ang="0">
                    <a:pos x="T2" y="T3"/>
                  </a:cxn>
                  <a:cxn ang="0">
                    <a:pos x="T4" y="T5"/>
                  </a:cxn>
                  <a:cxn ang="0">
                    <a:pos x="T6" y="T7"/>
                  </a:cxn>
                  <a:cxn ang="0">
                    <a:pos x="T8" y="T9"/>
                  </a:cxn>
                </a:cxnLst>
                <a:rect l="0" t="0" r="r" b="b"/>
                <a:pathLst>
                  <a:path w="47" h="17">
                    <a:moveTo>
                      <a:pt x="0" y="0"/>
                    </a:moveTo>
                    <a:lnTo>
                      <a:pt x="0" y="16"/>
                    </a:lnTo>
                    <a:lnTo>
                      <a:pt x="46" y="16"/>
                    </a:lnTo>
                    <a:lnTo>
                      <a:pt x="4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15" name="Line 991"/>
              <p:cNvSpPr>
                <a:spLocks noChangeShapeType="1"/>
              </p:cNvSpPr>
              <p:nvPr/>
            </p:nvSpPr>
            <p:spPr bwMode="auto">
              <a:xfrm>
                <a:off x="4349"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16" name="Line 992"/>
              <p:cNvSpPr>
                <a:spLocks noChangeShapeType="1"/>
              </p:cNvSpPr>
              <p:nvPr/>
            </p:nvSpPr>
            <p:spPr bwMode="auto">
              <a:xfrm>
                <a:off x="4335" y="3674"/>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17" name="Freeform 993"/>
              <p:cNvSpPr>
                <a:spLocks/>
              </p:cNvSpPr>
              <p:nvPr/>
            </p:nvSpPr>
            <p:spPr bwMode="auto">
              <a:xfrm>
                <a:off x="4033" y="3645"/>
                <a:ext cx="43" cy="48"/>
              </a:xfrm>
              <a:custGeom>
                <a:avLst/>
                <a:gdLst>
                  <a:gd name="T0" fmla="*/ 0 w 43"/>
                  <a:gd name="T1" fmla="*/ 0 h 48"/>
                  <a:gd name="T2" fmla="*/ 0 w 43"/>
                  <a:gd name="T3" fmla="*/ 47 h 48"/>
                  <a:gd name="T4" fmla="*/ 42 w 43"/>
                  <a:gd name="T5" fmla="*/ 47 h 48"/>
                  <a:gd name="T6" fmla="*/ 42 w 43"/>
                  <a:gd name="T7" fmla="*/ 0 h 48"/>
                  <a:gd name="T8" fmla="*/ 0 w 43"/>
                  <a:gd name="T9" fmla="*/ 0 h 48"/>
                </a:gdLst>
                <a:ahLst/>
                <a:cxnLst>
                  <a:cxn ang="0">
                    <a:pos x="T0" y="T1"/>
                  </a:cxn>
                  <a:cxn ang="0">
                    <a:pos x="T2" y="T3"/>
                  </a:cxn>
                  <a:cxn ang="0">
                    <a:pos x="T4" y="T5"/>
                  </a:cxn>
                  <a:cxn ang="0">
                    <a:pos x="T6" y="T7"/>
                  </a:cxn>
                  <a:cxn ang="0">
                    <a:pos x="T8" y="T9"/>
                  </a:cxn>
                </a:cxnLst>
                <a:rect l="0" t="0" r="r" b="b"/>
                <a:pathLst>
                  <a:path w="43" h="48">
                    <a:moveTo>
                      <a:pt x="0" y="0"/>
                    </a:moveTo>
                    <a:lnTo>
                      <a:pt x="0" y="47"/>
                    </a:lnTo>
                    <a:lnTo>
                      <a:pt x="42" y="47"/>
                    </a:lnTo>
                    <a:lnTo>
                      <a:pt x="42"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18" name="Freeform 994"/>
              <p:cNvSpPr>
                <a:spLocks/>
              </p:cNvSpPr>
              <p:nvPr/>
            </p:nvSpPr>
            <p:spPr bwMode="auto">
              <a:xfrm>
                <a:off x="4033" y="3692"/>
                <a:ext cx="43" cy="17"/>
              </a:xfrm>
              <a:custGeom>
                <a:avLst/>
                <a:gdLst>
                  <a:gd name="T0" fmla="*/ 0 w 43"/>
                  <a:gd name="T1" fmla="*/ 0 h 17"/>
                  <a:gd name="T2" fmla="*/ 0 w 43"/>
                  <a:gd name="T3" fmla="*/ 16 h 17"/>
                  <a:gd name="T4" fmla="*/ 42 w 43"/>
                  <a:gd name="T5" fmla="*/ 16 h 17"/>
                  <a:gd name="T6" fmla="*/ 42 w 43"/>
                  <a:gd name="T7" fmla="*/ 0 h 17"/>
                  <a:gd name="T8" fmla="*/ 0 w 43"/>
                  <a:gd name="T9" fmla="*/ 0 h 17"/>
                </a:gdLst>
                <a:ahLst/>
                <a:cxnLst>
                  <a:cxn ang="0">
                    <a:pos x="T0" y="T1"/>
                  </a:cxn>
                  <a:cxn ang="0">
                    <a:pos x="T2" y="T3"/>
                  </a:cxn>
                  <a:cxn ang="0">
                    <a:pos x="T4" y="T5"/>
                  </a:cxn>
                  <a:cxn ang="0">
                    <a:pos x="T6" y="T7"/>
                  </a:cxn>
                  <a:cxn ang="0">
                    <a:pos x="T8" y="T9"/>
                  </a:cxn>
                </a:cxnLst>
                <a:rect l="0" t="0" r="r" b="b"/>
                <a:pathLst>
                  <a:path w="43" h="17">
                    <a:moveTo>
                      <a:pt x="0" y="0"/>
                    </a:moveTo>
                    <a:lnTo>
                      <a:pt x="0" y="16"/>
                    </a:lnTo>
                    <a:lnTo>
                      <a:pt x="42" y="16"/>
                    </a:lnTo>
                    <a:lnTo>
                      <a:pt x="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19" name="Line 995"/>
              <p:cNvSpPr>
                <a:spLocks noChangeShapeType="1"/>
              </p:cNvSpPr>
              <p:nvPr/>
            </p:nvSpPr>
            <p:spPr bwMode="auto">
              <a:xfrm>
                <a:off x="4057"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20" name="Line 996"/>
              <p:cNvSpPr>
                <a:spLocks noChangeShapeType="1"/>
              </p:cNvSpPr>
              <p:nvPr/>
            </p:nvSpPr>
            <p:spPr bwMode="auto">
              <a:xfrm>
                <a:off x="4037" y="3674"/>
                <a:ext cx="3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21" name="Freeform 997"/>
              <p:cNvSpPr>
                <a:spLocks/>
              </p:cNvSpPr>
              <p:nvPr/>
            </p:nvSpPr>
            <p:spPr bwMode="auto">
              <a:xfrm>
                <a:off x="4233" y="3645"/>
                <a:ext cx="39" cy="48"/>
              </a:xfrm>
              <a:custGeom>
                <a:avLst/>
                <a:gdLst>
                  <a:gd name="T0" fmla="*/ 0 w 39"/>
                  <a:gd name="T1" fmla="*/ 0 h 48"/>
                  <a:gd name="T2" fmla="*/ 0 w 39"/>
                  <a:gd name="T3" fmla="*/ 47 h 48"/>
                  <a:gd name="T4" fmla="*/ 38 w 39"/>
                  <a:gd name="T5" fmla="*/ 47 h 48"/>
                  <a:gd name="T6" fmla="*/ 38 w 39"/>
                  <a:gd name="T7" fmla="*/ 0 h 48"/>
                  <a:gd name="T8" fmla="*/ 0 w 39"/>
                  <a:gd name="T9" fmla="*/ 0 h 48"/>
                </a:gdLst>
                <a:ahLst/>
                <a:cxnLst>
                  <a:cxn ang="0">
                    <a:pos x="T0" y="T1"/>
                  </a:cxn>
                  <a:cxn ang="0">
                    <a:pos x="T2" y="T3"/>
                  </a:cxn>
                  <a:cxn ang="0">
                    <a:pos x="T4" y="T5"/>
                  </a:cxn>
                  <a:cxn ang="0">
                    <a:pos x="T6" y="T7"/>
                  </a:cxn>
                  <a:cxn ang="0">
                    <a:pos x="T8" y="T9"/>
                  </a:cxn>
                </a:cxnLst>
                <a:rect l="0" t="0" r="r" b="b"/>
                <a:pathLst>
                  <a:path w="39" h="48">
                    <a:moveTo>
                      <a:pt x="0" y="0"/>
                    </a:moveTo>
                    <a:lnTo>
                      <a:pt x="0" y="47"/>
                    </a:lnTo>
                    <a:lnTo>
                      <a:pt x="38" y="47"/>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22" name="Freeform 998"/>
              <p:cNvSpPr>
                <a:spLocks/>
              </p:cNvSpPr>
              <p:nvPr/>
            </p:nvSpPr>
            <p:spPr bwMode="auto">
              <a:xfrm>
                <a:off x="4229" y="3692"/>
                <a:ext cx="48" cy="17"/>
              </a:xfrm>
              <a:custGeom>
                <a:avLst/>
                <a:gdLst>
                  <a:gd name="T0" fmla="*/ 0 w 48"/>
                  <a:gd name="T1" fmla="*/ 0 h 17"/>
                  <a:gd name="T2" fmla="*/ 0 w 48"/>
                  <a:gd name="T3" fmla="*/ 16 h 17"/>
                  <a:gd name="T4" fmla="*/ 47 w 48"/>
                  <a:gd name="T5" fmla="*/ 16 h 17"/>
                  <a:gd name="T6" fmla="*/ 47 w 48"/>
                  <a:gd name="T7" fmla="*/ 0 h 17"/>
                  <a:gd name="T8" fmla="*/ 0 w 48"/>
                  <a:gd name="T9" fmla="*/ 0 h 17"/>
                </a:gdLst>
                <a:ahLst/>
                <a:cxnLst>
                  <a:cxn ang="0">
                    <a:pos x="T0" y="T1"/>
                  </a:cxn>
                  <a:cxn ang="0">
                    <a:pos x="T2" y="T3"/>
                  </a:cxn>
                  <a:cxn ang="0">
                    <a:pos x="T4" y="T5"/>
                  </a:cxn>
                  <a:cxn ang="0">
                    <a:pos x="T6" y="T7"/>
                  </a:cxn>
                  <a:cxn ang="0">
                    <a:pos x="T8" y="T9"/>
                  </a:cxn>
                </a:cxnLst>
                <a:rect l="0" t="0" r="r" b="b"/>
                <a:pathLst>
                  <a:path w="48" h="17">
                    <a:moveTo>
                      <a:pt x="0" y="0"/>
                    </a:moveTo>
                    <a:lnTo>
                      <a:pt x="0" y="16"/>
                    </a:lnTo>
                    <a:lnTo>
                      <a:pt x="47" y="16"/>
                    </a:lnTo>
                    <a:lnTo>
                      <a:pt x="4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23" name="Line 999"/>
              <p:cNvSpPr>
                <a:spLocks noChangeShapeType="1"/>
              </p:cNvSpPr>
              <p:nvPr/>
            </p:nvSpPr>
            <p:spPr bwMode="auto">
              <a:xfrm>
                <a:off x="4252"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24" name="Line 1000"/>
              <p:cNvSpPr>
                <a:spLocks noChangeShapeType="1"/>
              </p:cNvSpPr>
              <p:nvPr/>
            </p:nvSpPr>
            <p:spPr bwMode="auto">
              <a:xfrm>
                <a:off x="4237" y="3674"/>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25" name="Freeform 1001"/>
              <p:cNvSpPr>
                <a:spLocks/>
              </p:cNvSpPr>
              <p:nvPr/>
            </p:nvSpPr>
            <p:spPr bwMode="auto">
              <a:xfrm>
                <a:off x="4280" y="3645"/>
                <a:ext cx="42" cy="48"/>
              </a:xfrm>
              <a:custGeom>
                <a:avLst/>
                <a:gdLst>
                  <a:gd name="T0" fmla="*/ 0 w 42"/>
                  <a:gd name="T1" fmla="*/ 0 h 48"/>
                  <a:gd name="T2" fmla="*/ 0 w 42"/>
                  <a:gd name="T3" fmla="*/ 47 h 48"/>
                  <a:gd name="T4" fmla="*/ 41 w 42"/>
                  <a:gd name="T5" fmla="*/ 47 h 48"/>
                  <a:gd name="T6" fmla="*/ 41 w 42"/>
                  <a:gd name="T7" fmla="*/ 0 h 48"/>
                  <a:gd name="T8" fmla="*/ 0 w 42"/>
                  <a:gd name="T9" fmla="*/ 0 h 48"/>
                </a:gdLst>
                <a:ahLst/>
                <a:cxnLst>
                  <a:cxn ang="0">
                    <a:pos x="T0" y="T1"/>
                  </a:cxn>
                  <a:cxn ang="0">
                    <a:pos x="T2" y="T3"/>
                  </a:cxn>
                  <a:cxn ang="0">
                    <a:pos x="T4" y="T5"/>
                  </a:cxn>
                  <a:cxn ang="0">
                    <a:pos x="T6" y="T7"/>
                  </a:cxn>
                  <a:cxn ang="0">
                    <a:pos x="T8" y="T9"/>
                  </a:cxn>
                </a:cxnLst>
                <a:rect l="0" t="0" r="r" b="b"/>
                <a:pathLst>
                  <a:path w="42" h="48">
                    <a:moveTo>
                      <a:pt x="0" y="0"/>
                    </a:moveTo>
                    <a:lnTo>
                      <a:pt x="0" y="47"/>
                    </a:lnTo>
                    <a:lnTo>
                      <a:pt x="41" y="47"/>
                    </a:lnTo>
                    <a:lnTo>
                      <a:pt x="41"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26" name="Freeform 1002"/>
              <p:cNvSpPr>
                <a:spLocks/>
              </p:cNvSpPr>
              <p:nvPr/>
            </p:nvSpPr>
            <p:spPr bwMode="auto">
              <a:xfrm>
                <a:off x="4280" y="3692"/>
                <a:ext cx="42" cy="17"/>
              </a:xfrm>
              <a:custGeom>
                <a:avLst/>
                <a:gdLst>
                  <a:gd name="T0" fmla="*/ 0 w 42"/>
                  <a:gd name="T1" fmla="*/ 0 h 17"/>
                  <a:gd name="T2" fmla="*/ 0 w 42"/>
                  <a:gd name="T3" fmla="*/ 16 h 17"/>
                  <a:gd name="T4" fmla="*/ 41 w 42"/>
                  <a:gd name="T5" fmla="*/ 16 h 17"/>
                  <a:gd name="T6" fmla="*/ 41 w 42"/>
                  <a:gd name="T7" fmla="*/ 0 h 17"/>
                  <a:gd name="T8" fmla="*/ 0 w 42"/>
                  <a:gd name="T9" fmla="*/ 0 h 17"/>
                </a:gdLst>
                <a:ahLst/>
                <a:cxnLst>
                  <a:cxn ang="0">
                    <a:pos x="T0" y="T1"/>
                  </a:cxn>
                  <a:cxn ang="0">
                    <a:pos x="T2" y="T3"/>
                  </a:cxn>
                  <a:cxn ang="0">
                    <a:pos x="T4" y="T5"/>
                  </a:cxn>
                  <a:cxn ang="0">
                    <a:pos x="T6" y="T7"/>
                  </a:cxn>
                  <a:cxn ang="0">
                    <a:pos x="T8" y="T9"/>
                  </a:cxn>
                </a:cxnLst>
                <a:rect l="0" t="0" r="r" b="b"/>
                <a:pathLst>
                  <a:path w="42" h="17">
                    <a:moveTo>
                      <a:pt x="0" y="0"/>
                    </a:moveTo>
                    <a:lnTo>
                      <a:pt x="0" y="16"/>
                    </a:lnTo>
                    <a:lnTo>
                      <a:pt x="41" y="16"/>
                    </a:lnTo>
                    <a:lnTo>
                      <a:pt x="41"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27" name="Line 1003"/>
              <p:cNvSpPr>
                <a:spLocks noChangeShapeType="1"/>
              </p:cNvSpPr>
              <p:nvPr/>
            </p:nvSpPr>
            <p:spPr bwMode="auto">
              <a:xfrm>
                <a:off x="4303"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28" name="Line 1004"/>
              <p:cNvSpPr>
                <a:spLocks noChangeShapeType="1"/>
              </p:cNvSpPr>
              <p:nvPr/>
            </p:nvSpPr>
            <p:spPr bwMode="auto">
              <a:xfrm>
                <a:off x="4288" y="3674"/>
                <a:ext cx="2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29" name="Freeform 1005"/>
              <p:cNvSpPr>
                <a:spLocks/>
              </p:cNvSpPr>
              <p:nvPr/>
            </p:nvSpPr>
            <p:spPr bwMode="auto">
              <a:xfrm>
                <a:off x="4182" y="3722"/>
                <a:ext cx="43" cy="71"/>
              </a:xfrm>
              <a:custGeom>
                <a:avLst/>
                <a:gdLst>
                  <a:gd name="T0" fmla="*/ 0 w 43"/>
                  <a:gd name="T1" fmla="*/ 0 h 71"/>
                  <a:gd name="T2" fmla="*/ 0 w 43"/>
                  <a:gd name="T3" fmla="*/ 70 h 71"/>
                  <a:gd name="T4" fmla="*/ 42 w 43"/>
                  <a:gd name="T5" fmla="*/ 70 h 71"/>
                  <a:gd name="T6" fmla="*/ 42 w 43"/>
                  <a:gd name="T7" fmla="*/ 0 h 71"/>
                  <a:gd name="T8" fmla="*/ 0 w 43"/>
                  <a:gd name="T9" fmla="*/ 0 h 71"/>
                </a:gdLst>
                <a:ahLst/>
                <a:cxnLst>
                  <a:cxn ang="0">
                    <a:pos x="T0" y="T1"/>
                  </a:cxn>
                  <a:cxn ang="0">
                    <a:pos x="T2" y="T3"/>
                  </a:cxn>
                  <a:cxn ang="0">
                    <a:pos x="T4" y="T5"/>
                  </a:cxn>
                  <a:cxn ang="0">
                    <a:pos x="T6" y="T7"/>
                  </a:cxn>
                  <a:cxn ang="0">
                    <a:pos x="T8" y="T9"/>
                  </a:cxn>
                </a:cxnLst>
                <a:rect l="0" t="0" r="r" b="b"/>
                <a:pathLst>
                  <a:path w="43" h="71">
                    <a:moveTo>
                      <a:pt x="0" y="0"/>
                    </a:moveTo>
                    <a:lnTo>
                      <a:pt x="0" y="70"/>
                    </a:lnTo>
                    <a:lnTo>
                      <a:pt x="42" y="70"/>
                    </a:lnTo>
                    <a:lnTo>
                      <a:pt x="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30" name="Freeform 1006"/>
              <p:cNvSpPr>
                <a:spLocks/>
              </p:cNvSpPr>
              <p:nvPr/>
            </p:nvSpPr>
            <p:spPr bwMode="auto">
              <a:xfrm>
                <a:off x="4187" y="3732"/>
                <a:ext cx="33" cy="61"/>
              </a:xfrm>
              <a:custGeom>
                <a:avLst/>
                <a:gdLst>
                  <a:gd name="T0" fmla="*/ 0 w 33"/>
                  <a:gd name="T1" fmla="*/ 0 h 61"/>
                  <a:gd name="T2" fmla="*/ 0 w 33"/>
                  <a:gd name="T3" fmla="*/ 60 h 61"/>
                  <a:gd name="T4" fmla="*/ 32 w 33"/>
                  <a:gd name="T5" fmla="*/ 60 h 61"/>
                  <a:gd name="T6" fmla="*/ 32 w 33"/>
                  <a:gd name="T7" fmla="*/ 0 h 61"/>
                  <a:gd name="T8" fmla="*/ 0 w 33"/>
                  <a:gd name="T9" fmla="*/ 0 h 61"/>
                </a:gdLst>
                <a:ahLst/>
                <a:cxnLst>
                  <a:cxn ang="0">
                    <a:pos x="T0" y="T1"/>
                  </a:cxn>
                  <a:cxn ang="0">
                    <a:pos x="T2" y="T3"/>
                  </a:cxn>
                  <a:cxn ang="0">
                    <a:pos x="T4" y="T5"/>
                  </a:cxn>
                  <a:cxn ang="0">
                    <a:pos x="T6" y="T7"/>
                  </a:cxn>
                  <a:cxn ang="0">
                    <a:pos x="T8" y="T9"/>
                  </a:cxn>
                </a:cxnLst>
                <a:rect l="0" t="0" r="r" b="b"/>
                <a:pathLst>
                  <a:path w="33" h="61">
                    <a:moveTo>
                      <a:pt x="0" y="0"/>
                    </a:moveTo>
                    <a:lnTo>
                      <a:pt x="0" y="60"/>
                    </a:lnTo>
                    <a:lnTo>
                      <a:pt x="32" y="60"/>
                    </a:lnTo>
                    <a:lnTo>
                      <a:pt x="3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31" name="Oval 1007"/>
              <p:cNvSpPr>
                <a:spLocks noChangeArrowheads="1"/>
              </p:cNvSpPr>
              <p:nvPr/>
            </p:nvSpPr>
            <p:spPr bwMode="auto">
              <a:xfrm>
                <a:off x="4214" y="3757"/>
                <a:ext cx="8" cy="8"/>
              </a:xfrm>
              <a:prstGeom prst="ellipse">
                <a:avLst/>
              </a:prstGeom>
              <a:solidFill>
                <a:srgbClr val="00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0032" name="Group 1008"/>
            <p:cNvGrpSpPr>
              <a:grpSpLocks/>
            </p:cNvGrpSpPr>
            <p:nvPr/>
          </p:nvGrpSpPr>
          <p:grpSpPr bwMode="auto">
            <a:xfrm>
              <a:off x="5891212" y="2819040"/>
              <a:ext cx="1131569" cy="516010"/>
              <a:chOff x="3658" y="1872"/>
              <a:chExt cx="593" cy="303"/>
            </a:xfrm>
          </p:grpSpPr>
          <p:grpSp>
            <p:nvGrpSpPr>
              <p:cNvPr id="770033" name="Group 1009"/>
              <p:cNvGrpSpPr>
                <a:grpSpLocks/>
              </p:cNvGrpSpPr>
              <p:nvPr/>
            </p:nvGrpSpPr>
            <p:grpSpPr bwMode="auto">
              <a:xfrm>
                <a:off x="3899" y="1998"/>
                <a:ext cx="352" cy="161"/>
                <a:chOff x="3899" y="1998"/>
                <a:chExt cx="352" cy="161"/>
              </a:xfrm>
            </p:grpSpPr>
            <p:grpSp>
              <p:nvGrpSpPr>
                <p:cNvPr id="770034" name="Group 1010"/>
                <p:cNvGrpSpPr>
                  <a:grpSpLocks/>
                </p:cNvGrpSpPr>
                <p:nvPr/>
              </p:nvGrpSpPr>
              <p:grpSpPr bwMode="auto">
                <a:xfrm>
                  <a:off x="4133" y="2038"/>
                  <a:ext cx="118" cy="110"/>
                  <a:chOff x="4133" y="2038"/>
                  <a:chExt cx="118" cy="110"/>
                </a:xfrm>
              </p:grpSpPr>
              <p:sp>
                <p:nvSpPr>
                  <p:cNvPr id="770035" name="Freeform 1011"/>
                  <p:cNvSpPr>
                    <a:spLocks/>
                  </p:cNvSpPr>
                  <p:nvPr/>
                </p:nvSpPr>
                <p:spPr bwMode="auto">
                  <a:xfrm>
                    <a:off x="4133" y="2038"/>
                    <a:ext cx="118" cy="110"/>
                  </a:xfrm>
                  <a:custGeom>
                    <a:avLst/>
                    <a:gdLst>
                      <a:gd name="T0" fmla="*/ 35 w 118"/>
                      <a:gd name="T1" fmla="*/ 6 h 110"/>
                      <a:gd name="T2" fmla="*/ 39 w 118"/>
                      <a:gd name="T3" fmla="*/ 0 h 110"/>
                      <a:gd name="T4" fmla="*/ 43 w 118"/>
                      <a:gd name="T5" fmla="*/ 0 h 110"/>
                      <a:gd name="T6" fmla="*/ 52 w 118"/>
                      <a:gd name="T7" fmla="*/ 0 h 110"/>
                      <a:gd name="T8" fmla="*/ 56 w 118"/>
                      <a:gd name="T9" fmla="*/ 0 h 110"/>
                      <a:gd name="T10" fmla="*/ 65 w 118"/>
                      <a:gd name="T11" fmla="*/ 0 h 110"/>
                      <a:gd name="T12" fmla="*/ 69 w 118"/>
                      <a:gd name="T13" fmla="*/ 0 h 110"/>
                      <a:gd name="T14" fmla="*/ 74 w 118"/>
                      <a:gd name="T15" fmla="*/ 0 h 110"/>
                      <a:gd name="T16" fmla="*/ 78 w 118"/>
                      <a:gd name="T17" fmla="*/ 0 h 110"/>
                      <a:gd name="T18" fmla="*/ 82 w 118"/>
                      <a:gd name="T19" fmla="*/ 6 h 110"/>
                      <a:gd name="T20" fmla="*/ 87 w 118"/>
                      <a:gd name="T21" fmla="*/ 6 h 110"/>
                      <a:gd name="T22" fmla="*/ 82 w 118"/>
                      <a:gd name="T23" fmla="*/ 12 h 110"/>
                      <a:gd name="T24" fmla="*/ 82 w 118"/>
                      <a:gd name="T25" fmla="*/ 17 h 110"/>
                      <a:gd name="T26" fmla="*/ 82 w 118"/>
                      <a:gd name="T27" fmla="*/ 23 h 110"/>
                      <a:gd name="T28" fmla="*/ 82 w 118"/>
                      <a:gd name="T29" fmla="*/ 29 h 110"/>
                      <a:gd name="T30" fmla="*/ 82 w 118"/>
                      <a:gd name="T31" fmla="*/ 35 h 110"/>
                      <a:gd name="T32" fmla="*/ 87 w 118"/>
                      <a:gd name="T33" fmla="*/ 35 h 110"/>
                      <a:gd name="T34" fmla="*/ 87 w 118"/>
                      <a:gd name="T35" fmla="*/ 40 h 110"/>
                      <a:gd name="T36" fmla="*/ 87 w 118"/>
                      <a:gd name="T37" fmla="*/ 46 h 110"/>
                      <a:gd name="T38" fmla="*/ 91 w 118"/>
                      <a:gd name="T39" fmla="*/ 52 h 110"/>
                      <a:gd name="T40" fmla="*/ 95 w 118"/>
                      <a:gd name="T41" fmla="*/ 58 h 110"/>
                      <a:gd name="T42" fmla="*/ 100 w 118"/>
                      <a:gd name="T43" fmla="*/ 69 h 110"/>
                      <a:gd name="T44" fmla="*/ 104 w 118"/>
                      <a:gd name="T45" fmla="*/ 75 h 110"/>
                      <a:gd name="T46" fmla="*/ 108 w 118"/>
                      <a:gd name="T47" fmla="*/ 81 h 110"/>
                      <a:gd name="T48" fmla="*/ 113 w 118"/>
                      <a:gd name="T49" fmla="*/ 87 h 110"/>
                      <a:gd name="T50" fmla="*/ 117 w 118"/>
                      <a:gd name="T51" fmla="*/ 87 h 110"/>
                      <a:gd name="T52" fmla="*/ 117 w 118"/>
                      <a:gd name="T53" fmla="*/ 103 h 110"/>
                      <a:gd name="T54" fmla="*/ 108 w 118"/>
                      <a:gd name="T55" fmla="*/ 103 h 110"/>
                      <a:gd name="T56" fmla="*/ 100 w 118"/>
                      <a:gd name="T57" fmla="*/ 103 h 110"/>
                      <a:gd name="T58" fmla="*/ 91 w 118"/>
                      <a:gd name="T59" fmla="*/ 103 h 110"/>
                      <a:gd name="T60" fmla="*/ 78 w 118"/>
                      <a:gd name="T61" fmla="*/ 109 h 110"/>
                      <a:gd name="T62" fmla="*/ 65 w 118"/>
                      <a:gd name="T63" fmla="*/ 109 h 110"/>
                      <a:gd name="T64" fmla="*/ 48 w 118"/>
                      <a:gd name="T65" fmla="*/ 109 h 110"/>
                      <a:gd name="T66" fmla="*/ 35 w 118"/>
                      <a:gd name="T67" fmla="*/ 109 h 110"/>
                      <a:gd name="T68" fmla="*/ 22 w 118"/>
                      <a:gd name="T69" fmla="*/ 103 h 110"/>
                      <a:gd name="T70" fmla="*/ 13 w 118"/>
                      <a:gd name="T71" fmla="*/ 103 h 110"/>
                      <a:gd name="T72" fmla="*/ 9 w 118"/>
                      <a:gd name="T73" fmla="*/ 103 h 110"/>
                      <a:gd name="T74" fmla="*/ 0 w 118"/>
                      <a:gd name="T75" fmla="*/ 103 h 110"/>
                      <a:gd name="T76" fmla="*/ 0 w 118"/>
                      <a:gd name="T77" fmla="*/ 87 h 110"/>
                      <a:gd name="T78" fmla="*/ 4 w 118"/>
                      <a:gd name="T79" fmla="*/ 87 h 110"/>
                      <a:gd name="T80" fmla="*/ 4 w 118"/>
                      <a:gd name="T81" fmla="*/ 81 h 110"/>
                      <a:gd name="T82" fmla="*/ 9 w 118"/>
                      <a:gd name="T83" fmla="*/ 81 h 110"/>
                      <a:gd name="T84" fmla="*/ 17 w 118"/>
                      <a:gd name="T85" fmla="*/ 75 h 110"/>
                      <a:gd name="T86" fmla="*/ 17 w 118"/>
                      <a:gd name="T87" fmla="*/ 69 h 110"/>
                      <a:gd name="T88" fmla="*/ 22 w 118"/>
                      <a:gd name="T89" fmla="*/ 64 h 110"/>
                      <a:gd name="T90" fmla="*/ 26 w 118"/>
                      <a:gd name="T91" fmla="*/ 58 h 110"/>
                      <a:gd name="T92" fmla="*/ 30 w 118"/>
                      <a:gd name="T93" fmla="*/ 52 h 110"/>
                      <a:gd name="T94" fmla="*/ 30 w 118"/>
                      <a:gd name="T95" fmla="*/ 40 h 110"/>
                      <a:gd name="T96" fmla="*/ 35 w 118"/>
                      <a:gd name="T97" fmla="*/ 35 h 110"/>
                      <a:gd name="T98" fmla="*/ 35 w 118"/>
                      <a:gd name="T99" fmla="*/ 29 h 110"/>
                      <a:gd name="T100" fmla="*/ 35 w 118"/>
                      <a:gd name="T101" fmla="*/ 23 h 110"/>
                      <a:gd name="T102" fmla="*/ 39 w 118"/>
                      <a:gd name="T103" fmla="*/ 17 h 110"/>
                      <a:gd name="T104" fmla="*/ 39 w 118"/>
                      <a:gd name="T105" fmla="*/ 12 h 110"/>
                      <a:gd name="T106" fmla="*/ 35 w 118"/>
                      <a:gd name="T107" fmla="*/ 12 h 110"/>
                      <a:gd name="T108" fmla="*/ 35 w 118"/>
                      <a:gd name="T109"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110">
                        <a:moveTo>
                          <a:pt x="35" y="6"/>
                        </a:moveTo>
                        <a:lnTo>
                          <a:pt x="39" y="0"/>
                        </a:lnTo>
                        <a:lnTo>
                          <a:pt x="43" y="0"/>
                        </a:lnTo>
                        <a:lnTo>
                          <a:pt x="52" y="0"/>
                        </a:lnTo>
                        <a:lnTo>
                          <a:pt x="56" y="0"/>
                        </a:lnTo>
                        <a:lnTo>
                          <a:pt x="65" y="0"/>
                        </a:lnTo>
                        <a:lnTo>
                          <a:pt x="69" y="0"/>
                        </a:lnTo>
                        <a:lnTo>
                          <a:pt x="74" y="0"/>
                        </a:lnTo>
                        <a:lnTo>
                          <a:pt x="78" y="0"/>
                        </a:lnTo>
                        <a:lnTo>
                          <a:pt x="82" y="6"/>
                        </a:lnTo>
                        <a:lnTo>
                          <a:pt x="87" y="6"/>
                        </a:lnTo>
                        <a:lnTo>
                          <a:pt x="82" y="12"/>
                        </a:lnTo>
                        <a:lnTo>
                          <a:pt x="82" y="17"/>
                        </a:lnTo>
                        <a:lnTo>
                          <a:pt x="82" y="23"/>
                        </a:lnTo>
                        <a:lnTo>
                          <a:pt x="82" y="29"/>
                        </a:lnTo>
                        <a:lnTo>
                          <a:pt x="82" y="35"/>
                        </a:lnTo>
                        <a:lnTo>
                          <a:pt x="87" y="35"/>
                        </a:lnTo>
                        <a:lnTo>
                          <a:pt x="87" y="40"/>
                        </a:lnTo>
                        <a:lnTo>
                          <a:pt x="87" y="46"/>
                        </a:lnTo>
                        <a:lnTo>
                          <a:pt x="91" y="52"/>
                        </a:lnTo>
                        <a:lnTo>
                          <a:pt x="95" y="58"/>
                        </a:lnTo>
                        <a:lnTo>
                          <a:pt x="100" y="69"/>
                        </a:lnTo>
                        <a:lnTo>
                          <a:pt x="104" y="75"/>
                        </a:lnTo>
                        <a:lnTo>
                          <a:pt x="108" y="81"/>
                        </a:lnTo>
                        <a:lnTo>
                          <a:pt x="113" y="87"/>
                        </a:lnTo>
                        <a:lnTo>
                          <a:pt x="117" y="87"/>
                        </a:lnTo>
                        <a:lnTo>
                          <a:pt x="117" y="103"/>
                        </a:lnTo>
                        <a:lnTo>
                          <a:pt x="108" y="103"/>
                        </a:lnTo>
                        <a:lnTo>
                          <a:pt x="100" y="103"/>
                        </a:lnTo>
                        <a:lnTo>
                          <a:pt x="91" y="103"/>
                        </a:lnTo>
                        <a:lnTo>
                          <a:pt x="78" y="109"/>
                        </a:lnTo>
                        <a:lnTo>
                          <a:pt x="65" y="109"/>
                        </a:lnTo>
                        <a:lnTo>
                          <a:pt x="48" y="109"/>
                        </a:lnTo>
                        <a:lnTo>
                          <a:pt x="35" y="109"/>
                        </a:lnTo>
                        <a:lnTo>
                          <a:pt x="22" y="103"/>
                        </a:lnTo>
                        <a:lnTo>
                          <a:pt x="13" y="103"/>
                        </a:lnTo>
                        <a:lnTo>
                          <a:pt x="9" y="103"/>
                        </a:lnTo>
                        <a:lnTo>
                          <a:pt x="0" y="103"/>
                        </a:lnTo>
                        <a:lnTo>
                          <a:pt x="0" y="87"/>
                        </a:lnTo>
                        <a:lnTo>
                          <a:pt x="4" y="87"/>
                        </a:lnTo>
                        <a:lnTo>
                          <a:pt x="4" y="81"/>
                        </a:lnTo>
                        <a:lnTo>
                          <a:pt x="9" y="81"/>
                        </a:lnTo>
                        <a:lnTo>
                          <a:pt x="17" y="75"/>
                        </a:lnTo>
                        <a:lnTo>
                          <a:pt x="17" y="69"/>
                        </a:lnTo>
                        <a:lnTo>
                          <a:pt x="22" y="64"/>
                        </a:lnTo>
                        <a:lnTo>
                          <a:pt x="26" y="58"/>
                        </a:lnTo>
                        <a:lnTo>
                          <a:pt x="30" y="52"/>
                        </a:lnTo>
                        <a:lnTo>
                          <a:pt x="30" y="40"/>
                        </a:lnTo>
                        <a:lnTo>
                          <a:pt x="35" y="35"/>
                        </a:lnTo>
                        <a:lnTo>
                          <a:pt x="35" y="29"/>
                        </a:lnTo>
                        <a:lnTo>
                          <a:pt x="35" y="23"/>
                        </a:lnTo>
                        <a:lnTo>
                          <a:pt x="39" y="17"/>
                        </a:lnTo>
                        <a:lnTo>
                          <a:pt x="39" y="12"/>
                        </a:lnTo>
                        <a:lnTo>
                          <a:pt x="35" y="12"/>
                        </a:lnTo>
                        <a:lnTo>
                          <a:pt x="35" y="6"/>
                        </a:lnTo>
                      </a:path>
                    </a:pathLst>
                  </a:custGeom>
                  <a:solidFill>
                    <a:srgbClr val="BFB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36" name="Freeform 1012"/>
                  <p:cNvSpPr>
                    <a:spLocks/>
                  </p:cNvSpPr>
                  <p:nvPr/>
                </p:nvSpPr>
                <p:spPr bwMode="auto">
                  <a:xfrm>
                    <a:off x="4133" y="2038"/>
                    <a:ext cx="92" cy="110"/>
                  </a:xfrm>
                  <a:custGeom>
                    <a:avLst/>
                    <a:gdLst>
                      <a:gd name="T0" fmla="*/ 35 w 92"/>
                      <a:gd name="T1" fmla="*/ 6 h 110"/>
                      <a:gd name="T2" fmla="*/ 39 w 92"/>
                      <a:gd name="T3" fmla="*/ 0 h 110"/>
                      <a:gd name="T4" fmla="*/ 43 w 92"/>
                      <a:gd name="T5" fmla="*/ 0 h 110"/>
                      <a:gd name="T6" fmla="*/ 52 w 92"/>
                      <a:gd name="T7" fmla="*/ 0 h 110"/>
                      <a:gd name="T8" fmla="*/ 56 w 92"/>
                      <a:gd name="T9" fmla="*/ 0 h 110"/>
                      <a:gd name="T10" fmla="*/ 65 w 92"/>
                      <a:gd name="T11" fmla="*/ 0 h 110"/>
                      <a:gd name="T12" fmla="*/ 69 w 92"/>
                      <a:gd name="T13" fmla="*/ 0 h 110"/>
                      <a:gd name="T14" fmla="*/ 74 w 92"/>
                      <a:gd name="T15" fmla="*/ 0 h 110"/>
                      <a:gd name="T16" fmla="*/ 74 w 92"/>
                      <a:gd name="T17" fmla="*/ 6 h 110"/>
                      <a:gd name="T18" fmla="*/ 74 w 92"/>
                      <a:gd name="T19" fmla="*/ 12 h 110"/>
                      <a:gd name="T20" fmla="*/ 74 w 92"/>
                      <a:gd name="T21" fmla="*/ 17 h 110"/>
                      <a:gd name="T22" fmla="*/ 74 w 92"/>
                      <a:gd name="T23" fmla="*/ 23 h 110"/>
                      <a:gd name="T24" fmla="*/ 74 w 92"/>
                      <a:gd name="T25" fmla="*/ 29 h 110"/>
                      <a:gd name="T26" fmla="*/ 74 w 92"/>
                      <a:gd name="T27" fmla="*/ 35 h 110"/>
                      <a:gd name="T28" fmla="*/ 74 w 92"/>
                      <a:gd name="T29" fmla="*/ 40 h 110"/>
                      <a:gd name="T30" fmla="*/ 74 w 92"/>
                      <a:gd name="T31" fmla="*/ 46 h 110"/>
                      <a:gd name="T32" fmla="*/ 74 w 92"/>
                      <a:gd name="T33" fmla="*/ 52 h 110"/>
                      <a:gd name="T34" fmla="*/ 74 w 92"/>
                      <a:gd name="T35" fmla="*/ 58 h 110"/>
                      <a:gd name="T36" fmla="*/ 74 w 92"/>
                      <a:gd name="T37" fmla="*/ 64 h 110"/>
                      <a:gd name="T38" fmla="*/ 78 w 92"/>
                      <a:gd name="T39" fmla="*/ 69 h 110"/>
                      <a:gd name="T40" fmla="*/ 78 w 92"/>
                      <a:gd name="T41" fmla="*/ 75 h 110"/>
                      <a:gd name="T42" fmla="*/ 82 w 92"/>
                      <a:gd name="T43" fmla="*/ 81 h 110"/>
                      <a:gd name="T44" fmla="*/ 87 w 92"/>
                      <a:gd name="T45" fmla="*/ 92 h 110"/>
                      <a:gd name="T46" fmla="*/ 91 w 92"/>
                      <a:gd name="T47" fmla="*/ 92 h 110"/>
                      <a:gd name="T48" fmla="*/ 91 w 92"/>
                      <a:gd name="T49" fmla="*/ 97 h 110"/>
                      <a:gd name="T50" fmla="*/ 91 w 92"/>
                      <a:gd name="T51" fmla="*/ 103 h 110"/>
                      <a:gd name="T52" fmla="*/ 78 w 92"/>
                      <a:gd name="T53" fmla="*/ 109 h 110"/>
                      <a:gd name="T54" fmla="*/ 65 w 92"/>
                      <a:gd name="T55" fmla="*/ 109 h 110"/>
                      <a:gd name="T56" fmla="*/ 48 w 92"/>
                      <a:gd name="T57" fmla="*/ 109 h 110"/>
                      <a:gd name="T58" fmla="*/ 35 w 92"/>
                      <a:gd name="T59" fmla="*/ 109 h 110"/>
                      <a:gd name="T60" fmla="*/ 22 w 92"/>
                      <a:gd name="T61" fmla="*/ 103 h 110"/>
                      <a:gd name="T62" fmla="*/ 13 w 92"/>
                      <a:gd name="T63" fmla="*/ 103 h 110"/>
                      <a:gd name="T64" fmla="*/ 9 w 92"/>
                      <a:gd name="T65" fmla="*/ 103 h 110"/>
                      <a:gd name="T66" fmla="*/ 0 w 92"/>
                      <a:gd name="T67" fmla="*/ 103 h 110"/>
                      <a:gd name="T68" fmla="*/ 0 w 92"/>
                      <a:gd name="T69" fmla="*/ 87 h 110"/>
                      <a:gd name="T70" fmla="*/ 4 w 92"/>
                      <a:gd name="T71" fmla="*/ 87 h 110"/>
                      <a:gd name="T72" fmla="*/ 4 w 92"/>
                      <a:gd name="T73" fmla="*/ 81 h 110"/>
                      <a:gd name="T74" fmla="*/ 9 w 92"/>
                      <a:gd name="T75" fmla="*/ 81 h 110"/>
                      <a:gd name="T76" fmla="*/ 17 w 92"/>
                      <a:gd name="T77" fmla="*/ 75 h 110"/>
                      <a:gd name="T78" fmla="*/ 17 w 92"/>
                      <a:gd name="T79" fmla="*/ 69 h 110"/>
                      <a:gd name="T80" fmla="*/ 22 w 92"/>
                      <a:gd name="T81" fmla="*/ 64 h 110"/>
                      <a:gd name="T82" fmla="*/ 26 w 92"/>
                      <a:gd name="T83" fmla="*/ 58 h 110"/>
                      <a:gd name="T84" fmla="*/ 30 w 92"/>
                      <a:gd name="T85" fmla="*/ 52 h 110"/>
                      <a:gd name="T86" fmla="*/ 30 w 92"/>
                      <a:gd name="T87" fmla="*/ 40 h 110"/>
                      <a:gd name="T88" fmla="*/ 35 w 92"/>
                      <a:gd name="T89" fmla="*/ 35 h 110"/>
                      <a:gd name="T90" fmla="*/ 35 w 92"/>
                      <a:gd name="T91" fmla="*/ 29 h 110"/>
                      <a:gd name="T92" fmla="*/ 35 w 92"/>
                      <a:gd name="T93" fmla="*/ 23 h 110"/>
                      <a:gd name="T94" fmla="*/ 39 w 92"/>
                      <a:gd name="T95" fmla="*/ 17 h 110"/>
                      <a:gd name="T96" fmla="*/ 39 w 92"/>
                      <a:gd name="T97" fmla="*/ 12 h 110"/>
                      <a:gd name="T98" fmla="*/ 35 w 92"/>
                      <a:gd name="T99" fmla="*/ 12 h 110"/>
                      <a:gd name="T100" fmla="*/ 35 w 92"/>
                      <a:gd name="T101"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10">
                        <a:moveTo>
                          <a:pt x="35" y="6"/>
                        </a:moveTo>
                        <a:lnTo>
                          <a:pt x="39" y="0"/>
                        </a:lnTo>
                        <a:lnTo>
                          <a:pt x="43" y="0"/>
                        </a:lnTo>
                        <a:lnTo>
                          <a:pt x="52" y="0"/>
                        </a:lnTo>
                        <a:lnTo>
                          <a:pt x="56" y="0"/>
                        </a:lnTo>
                        <a:lnTo>
                          <a:pt x="65" y="0"/>
                        </a:lnTo>
                        <a:lnTo>
                          <a:pt x="69" y="0"/>
                        </a:lnTo>
                        <a:lnTo>
                          <a:pt x="74" y="0"/>
                        </a:lnTo>
                        <a:lnTo>
                          <a:pt x="74" y="6"/>
                        </a:lnTo>
                        <a:lnTo>
                          <a:pt x="74" y="12"/>
                        </a:lnTo>
                        <a:lnTo>
                          <a:pt x="74" y="17"/>
                        </a:lnTo>
                        <a:lnTo>
                          <a:pt x="74" y="23"/>
                        </a:lnTo>
                        <a:lnTo>
                          <a:pt x="74" y="29"/>
                        </a:lnTo>
                        <a:lnTo>
                          <a:pt x="74" y="35"/>
                        </a:lnTo>
                        <a:lnTo>
                          <a:pt x="74" y="40"/>
                        </a:lnTo>
                        <a:lnTo>
                          <a:pt x="74" y="46"/>
                        </a:lnTo>
                        <a:lnTo>
                          <a:pt x="74" y="52"/>
                        </a:lnTo>
                        <a:lnTo>
                          <a:pt x="74" y="58"/>
                        </a:lnTo>
                        <a:lnTo>
                          <a:pt x="74" y="64"/>
                        </a:lnTo>
                        <a:lnTo>
                          <a:pt x="78" y="69"/>
                        </a:lnTo>
                        <a:lnTo>
                          <a:pt x="78" y="75"/>
                        </a:lnTo>
                        <a:lnTo>
                          <a:pt x="82" y="81"/>
                        </a:lnTo>
                        <a:lnTo>
                          <a:pt x="87" y="92"/>
                        </a:lnTo>
                        <a:lnTo>
                          <a:pt x="91" y="92"/>
                        </a:lnTo>
                        <a:lnTo>
                          <a:pt x="91" y="97"/>
                        </a:lnTo>
                        <a:lnTo>
                          <a:pt x="91" y="103"/>
                        </a:lnTo>
                        <a:lnTo>
                          <a:pt x="78" y="109"/>
                        </a:lnTo>
                        <a:lnTo>
                          <a:pt x="65" y="109"/>
                        </a:lnTo>
                        <a:lnTo>
                          <a:pt x="48" y="109"/>
                        </a:lnTo>
                        <a:lnTo>
                          <a:pt x="35" y="109"/>
                        </a:lnTo>
                        <a:lnTo>
                          <a:pt x="22" y="103"/>
                        </a:lnTo>
                        <a:lnTo>
                          <a:pt x="13" y="103"/>
                        </a:lnTo>
                        <a:lnTo>
                          <a:pt x="9" y="103"/>
                        </a:lnTo>
                        <a:lnTo>
                          <a:pt x="0" y="103"/>
                        </a:lnTo>
                        <a:lnTo>
                          <a:pt x="0" y="87"/>
                        </a:lnTo>
                        <a:lnTo>
                          <a:pt x="4" y="87"/>
                        </a:lnTo>
                        <a:lnTo>
                          <a:pt x="4" y="81"/>
                        </a:lnTo>
                        <a:lnTo>
                          <a:pt x="9" y="81"/>
                        </a:lnTo>
                        <a:lnTo>
                          <a:pt x="17" y="75"/>
                        </a:lnTo>
                        <a:lnTo>
                          <a:pt x="17" y="69"/>
                        </a:lnTo>
                        <a:lnTo>
                          <a:pt x="22" y="64"/>
                        </a:lnTo>
                        <a:lnTo>
                          <a:pt x="26" y="58"/>
                        </a:lnTo>
                        <a:lnTo>
                          <a:pt x="30" y="52"/>
                        </a:lnTo>
                        <a:lnTo>
                          <a:pt x="30" y="40"/>
                        </a:lnTo>
                        <a:lnTo>
                          <a:pt x="35" y="35"/>
                        </a:lnTo>
                        <a:lnTo>
                          <a:pt x="35" y="29"/>
                        </a:lnTo>
                        <a:lnTo>
                          <a:pt x="35" y="23"/>
                        </a:lnTo>
                        <a:lnTo>
                          <a:pt x="39" y="17"/>
                        </a:lnTo>
                        <a:lnTo>
                          <a:pt x="39" y="12"/>
                        </a:lnTo>
                        <a:lnTo>
                          <a:pt x="35" y="12"/>
                        </a:lnTo>
                        <a:lnTo>
                          <a:pt x="35" y="6"/>
                        </a:lnTo>
                      </a:path>
                    </a:pathLst>
                  </a:custGeom>
                  <a:solidFill>
                    <a:srgbClr val="7F7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037" name="Group 1013"/>
                <p:cNvGrpSpPr>
                  <a:grpSpLocks/>
                </p:cNvGrpSpPr>
                <p:nvPr/>
              </p:nvGrpSpPr>
              <p:grpSpPr bwMode="auto">
                <a:xfrm>
                  <a:off x="4031" y="2015"/>
                  <a:ext cx="144" cy="139"/>
                  <a:chOff x="4031" y="2015"/>
                  <a:chExt cx="144" cy="139"/>
                </a:xfrm>
              </p:grpSpPr>
              <p:sp>
                <p:nvSpPr>
                  <p:cNvPr id="770038" name="Freeform 1014"/>
                  <p:cNvSpPr>
                    <a:spLocks/>
                  </p:cNvSpPr>
                  <p:nvPr/>
                </p:nvSpPr>
                <p:spPr bwMode="auto">
                  <a:xfrm>
                    <a:off x="4031" y="2015"/>
                    <a:ext cx="144" cy="139"/>
                  </a:xfrm>
                  <a:custGeom>
                    <a:avLst/>
                    <a:gdLst>
                      <a:gd name="T0" fmla="*/ 43 w 144"/>
                      <a:gd name="T1" fmla="*/ 6 h 139"/>
                      <a:gd name="T2" fmla="*/ 48 w 144"/>
                      <a:gd name="T3" fmla="*/ 6 h 139"/>
                      <a:gd name="T4" fmla="*/ 56 w 144"/>
                      <a:gd name="T5" fmla="*/ 6 h 139"/>
                      <a:gd name="T6" fmla="*/ 61 w 144"/>
                      <a:gd name="T7" fmla="*/ 0 h 139"/>
                      <a:gd name="T8" fmla="*/ 69 w 144"/>
                      <a:gd name="T9" fmla="*/ 0 h 139"/>
                      <a:gd name="T10" fmla="*/ 78 w 144"/>
                      <a:gd name="T11" fmla="*/ 0 h 139"/>
                      <a:gd name="T12" fmla="*/ 87 w 144"/>
                      <a:gd name="T13" fmla="*/ 0 h 139"/>
                      <a:gd name="T14" fmla="*/ 91 w 144"/>
                      <a:gd name="T15" fmla="*/ 6 h 139"/>
                      <a:gd name="T16" fmla="*/ 95 w 144"/>
                      <a:gd name="T17" fmla="*/ 6 h 139"/>
                      <a:gd name="T18" fmla="*/ 104 w 144"/>
                      <a:gd name="T19" fmla="*/ 6 h 139"/>
                      <a:gd name="T20" fmla="*/ 104 w 144"/>
                      <a:gd name="T21" fmla="*/ 17 h 139"/>
                      <a:gd name="T22" fmla="*/ 104 w 144"/>
                      <a:gd name="T23" fmla="*/ 23 h 139"/>
                      <a:gd name="T24" fmla="*/ 104 w 144"/>
                      <a:gd name="T25" fmla="*/ 28 h 139"/>
                      <a:gd name="T26" fmla="*/ 104 w 144"/>
                      <a:gd name="T27" fmla="*/ 34 h 139"/>
                      <a:gd name="T28" fmla="*/ 104 w 144"/>
                      <a:gd name="T29" fmla="*/ 40 h 139"/>
                      <a:gd name="T30" fmla="*/ 104 w 144"/>
                      <a:gd name="T31" fmla="*/ 46 h 139"/>
                      <a:gd name="T32" fmla="*/ 104 w 144"/>
                      <a:gd name="T33" fmla="*/ 52 h 139"/>
                      <a:gd name="T34" fmla="*/ 108 w 144"/>
                      <a:gd name="T35" fmla="*/ 52 h 139"/>
                      <a:gd name="T36" fmla="*/ 108 w 144"/>
                      <a:gd name="T37" fmla="*/ 57 h 139"/>
                      <a:gd name="T38" fmla="*/ 108 w 144"/>
                      <a:gd name="T39" fmla="*/ 63 h 139"/>
                      <a:gd name="T40" fmla="*/ 113 w 144"/>
                      <a:gd name="T41" fmla="*/ 63 h 139"/>
                      <a:gd name="T42" fmla="*/ 113 w 144"/>
                      <a:gd name="T43" fmla="*/ 69 h 139"/>
                      <a:gd name="T44" fmla="*/ 117 w 144"/>
                      <a:gd name="T45" fmla="*/ 75 h 139"/>
                      <a:gd name="T46" fmla="*/ 121 w 144"/>
                      <a:gd name="T47" fmla="*/ 86 h 139"/>
                      <a:gd name="T48" fmla="*/ 130 w 144"/>
                      <a:gd name="T49" fmla="*/ 92 h 139"/>
                      <a:gd name="T50" fmla="*/ 134 w 144"/>
                      <a:gd name="T51" fmla="*/ 104 h 139"/>
                      <a:gd name="T52" fmla="*/ 139 w 144"/>
                      <a:gd name="T53" fmla="*/ 110 h 139"/>
                      <a:gd name="T54" fmla="*/ 143 w 144"/>
                      <a:gd name="T55" fmla="*/ 115 h 139"/>
                      <a:gd name="T56" fmla="*/ 143 w 144"/>
                      <a:gd name="T57" fmla="*/ 132 h 139"/>
                      <a:gd name="T58" fmla="*/ 134 w 144"/>
                      <a:gd name="T59" fmla="*/ 132 h 139"/>
                      <a:gd name="T60" fmla="*/ 126 w 144"/>
                      <a:gd name="T61" fmla="*/ 132 h 139"/>
                      <a:gd name="T62" fmla="*/ 113 w 144"/>
                      <a:gd name="T63" fmla="*/ 132 h 139"/>
                      <a:gd name="T64" fmla="*/ 95 w 144"/>
                      <a:gd name="T65" fmla="*/ 138 h 139"/>
                      <a:gd name="T66" fmla="*/ 78 w 144"/>
                      <a:gd name="T67" fmla="*/ 138 h 139"/>
                      <a:gd name="T68" fmla="*/ 61 w 144"/>
                      <a:gd name="T69" fmla="*/ 138 h 139"/>
                      <a:gd name="T70" fmla="*/ 43 w 144"/>
                      <a:gd name="T71" fmla="*/ 132 h 139"/>
                      <a:gd name="T72" fmla="*/ 26 w 144"/>
                      <a:gd name="T73" fmla="*/ 132 h 139"/>
                      <a:gd name="T74" fmla="*/ 17 w 144"/>
                      <a:gd name="T75" fmla="*/ 132 h 139"/>
                      <a:gd name="T76" fmla="*/ 9 w 144"/>
                      <a:gd name="T77" fmla="*/ 132 h 139"/>
                      <a:gd name="T78" fmla="*/ 0 w 144"/>
                      <a:gd name="T79" fmla="*/ 126 h 139"/>
                      <a:gd name="T80" fmla="*/ 0 w 144"/>
                      <a:gd name="T81" fmla="*/ 115 h 139"/>
                      <a:gd name="T82" fmla="*/ 4 w 144"/>
                      <a:gd name="T83" fmla="*/ 110 h 139"/>
                      <a:gd name="T84" fmla="*/ 9 w 144"/>
                      <a:gd name="T85" fmla="*/ 104 h 139"/>
                      <a:gd name="T86" fmla="*/ 13 w 144"/>
                      <a:gd name="T87" fmla="*/ 98 h 139"/>
                      <a:gd name="T88" fmla="*/ 17 w 144"/>
                      <a:gd name="T89" fmla="*/ 92 h 139"/>
                      <a:gd name="T90" fmla="*/ 22 w 144"/>
                      <a:gd name="T91" fmla="*/ 86 h 139"/>
                      <a:gd name="T92" fmla="*/ 26 w 144"/>
                      <a:gd name="T93" fmla="*/ 81 h 139"/>
                      <a:gd name="T94" fmla="*/ 30 w 144"/>
                      <a:gd name="T95" fmla="*/ 75 h 139"/>
                      <a:gd name="T96" fmla="*/ 35 w 144"/>
                      <a:gd name="T97" fmla="*/ 63 h 139"/>
                      <a:gd name="T98" fmla="*/ 39 w 144"/>
                      <a:gd name="T99" fmla="*/ 57 h 139"/>
                      <a:gd name="T100" fmla="*/ 43 w 144"/>
                      <a:gd name="T101" fmla="*/ 46 h 139"/>
                      <a:gd name="T102" fmla="*/ 43 w 144"/>
                      <a:gd name="T103" fmla="*/ 40 h 139"/>
                      <a:gd name="T104" fmla="*/ 43 w 144"/>
                      <a:gd name="T105" fmla="*/ 34 h 139"/>
                      <a:gd name="T106" fmla="*/ 43 w 144"/>
                      <a:gd name="T107" fmla="*/ 28 h 139"/>
                      <a:gd name="T108" fmla="*/ 43 w 144"/>
                      <a:gd name="T109" fmla="*/ 17 h 139"/>
                      <a:gd name="T110" fmla="*/ 43 w 144"/>
                      <a:gd name="T111" fmla="*/ 12 h 139"/>
                      <a:gd name="T112" fmla="*/ 43 w 144"/>
                      <a:gd name="T113" fmla="*/ 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39">
                        <a:moveTo>
                          <a:pt x="43" y="6"/>
                        </a:moveTo>
                        <a:lnTo>
                          <a:pt x="48" y="6"/>
                        </a:lnTo>
                        <a:lnTo>
                          <a:pt x="56" y="6"/>
                        </a:lnTo>
                        <a:lnTo>
                          <a:pt x="61" y="0"/>
                        </a:lnTo>
                        <a:lnTo>
                          <a:pt x="69" y="0"/>
                        </a:lnTo>
                        <a:lnTo>
                          <a:pt x="78" y="0"/>
                        </a:lnTo>
                        <a:lnTo>
                          <a:pt x="87" y="0"/>
                        </a:lnTo>
                        <a:lnTo>
                          <a:pt x="91" y="6"/>
                        </a:lnTo>
                        <a:lnTo>
                          <a:pt x="95" y="6"/>
                        </a:lnTo>
                        <a:lnTo>
                          <a:pt x="104" y="6"/>
                        </a:lnTo>
                        <a:lnTo>
                          <a:pt x="104" y="17"/>
                        </a:lnTo>
                        <a:lnTo>
                          <a:pt x="104" y="23"/>
                        </a:lnTo>
                        <a:lnTo>
                          <a:pt x="104" y="28"/>
                        </a:lnTo>
                        <a:lnTo>
                          <a:pt x="104" y="34"/>
                        </a:lnTo>
                        <a:lnTo>
                          <a:pt x="104" y="40"/>
                        </a:lnTo>
                        <a:lnTo>
                          <a:pt x="104" y="46"/>
                        </a:lnTo>
                        <a:lnTo>
                          <a:pt x="104" y="52"/>
                        </a:lnTo>
                        <a:lnTo>
                          <a:pt x="108" y="52"/>
                        </a:lnTo>
                        <a:lnTo>
                          <a:pt x="108" y="57"/>
                        </a:lnTo>
                        <a:lnTo>
                          <a:pt x="108" y="63"/>
                        </a:lnTo>
                        <a:lnTo>
                          <a:pt x="113" y="63"/>
                        </a:lnTo>
                        <a:lnTo>
                          <a:pt x="113" y="69"/>
                        </a:lnTo>
                        <a:lnTo>
                          <a:pt x="117" y="75"/>
                        </a:lnTo>
                        <a:lnTo>
                          <a:pt x="121" y="86"/>
                        </a:lnTo>
                        <a:lnTo>
                          <a:pt x="130" y="92"/>
                        </a:lnTo>
                        <a:lnTo>
                          <a:pt x="134" y="104"/>
                        </a:lnTo>
                        <a:lnTo>
                          <a:pt x="139" y="110"/>
                        </a:lnTo>
                        <a:lnTo>
                          <a:pt x="143" y="115"/>
                        </a:lnTo>
                        <a:lnTo>
                          <a:pt x="143" y="132"/>
                        </a:lnTo>
                        <a:lnTo>
                          <a:pt x="134" y="132"/>
                        </a:lnTo>
                        <a:lnTo>
                          <a:pt x="126" y="132"/>
                        </a:lnTo>
                        <a:lnTo>
                          <a:pt x="113" y="132"/>
                        </a:lnTo>
                        <a:lnTo>
                          <a:pt x="95" y="138"/>
                        </a:lnTo>
                        <a:lnTo>
                          <a:pt x="78" y="138"/>
                        </a:lnTo>
                        <a:lnTo>
                          <a:pt x="61" y="138"/>
                        </a:lnTo>
                        <a:lnTo>
                          <a:pt x="43" y="132"/>
                        </a:lnTo>
                        <a:lnTo>
                          <a:pt x="26" y="132"/>
                        </a:lnTo>
                        <a:lnTo>
                          <a:pt x="17" y="132"/>
                        </a:lnTo>
                        <a:lnTo>
                          <a:pt x="9" y="132"/>
                        </a:lnTo>
                        <a:lnTo>
                          <a:pt x="0" y="126"/>
                        </a:lnTo>
                        <a:lnTo>
                          <a:pt x="0" y="115"/>
                        </a:lnTo>
                        <a:lnTo>
                          <a:pt x="4" y="110"/>
                        </a:lnTo>
                        <a:lnTo>
                          <a:pt x="9" y="104"/>
                        </a:lnTo>
                        <a:lnTo>
                          <a:pt x="13" y="98"/>
                        </a:lnTo>
                        <a:lnTo>
                          <a:pt x="17" y="92"/>
                        </a:lnTo>
                        <a:lnTo>
                          <a:pt x="22" y="86"/>
                        </a:lnTo>
                        <a:lnTo>
                          <a:pt x="26" y="81"/>
                        </a:lnTo>
                        <a:lnTo>
                          <a:pt x="30" y="75"/>
                        </a:lnTo>
                        <a:lnTo>
                          <a:pt x="35" y="63"/>
                        </a:lnTo>
                        <a:lnTo>
                          <a:pt x="39" y="57"/>
                        </a:lnTo>
                        <a:lnTo>
                          <a:pt x="43" y="46"/>
                        </a:lnTo>
                        <a:lnTo>
                          <a:pt x="43" y="40"/>
                        </a:lnTo>
                        <a:lnTo>
                          <a:pt x="43" y="34"/>
                        </a:lnTo>
                        <a:lnTo>
                          <a:pt x="43" y="28"/>
                        </a:lnTo>
                        <a:lnTo>
                          <a:pt x="43" y="17"/>
                        </a:lnTo>
                        <a:lnTo>
                          <a:pt x="43" y="12"/>
                        </a:lnTo>
                        <a:lnTo>
                          <a:pt x="43" y="6"/>
                        </a:lnTo>
                      </a:path>
                    </a:pathLst>
                  </a:custGeom>
                  <a:solidFill>
                    <a:srgbClr val="BFB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39" name="Freeform 1015"/>
                  <p:cNvSpPr>
                    <a:spLocks/>
                  </p:cNvSpPr>
                  <p:nvPr/>
                </p:nvSpPr>
                <p:spPr bwMode="auto">
                  <a:xfrm>
                    <a:off x="4031" y="2015"/>
                    <a:ext cx="113" cy="139"/>
                  </a:xfrm>
                  <a:custGeom>
                    <a:avLst/>
                    <a:gdLst>
                      <a:gd name="T0" fmla="*/ 43 w 113"/>
                      <a:gd name="T1" fmla="*/ 6 h 139"/>
                      <a:gd name="T2" fmla="*/ 47 w 113"/>
                      <a:gd name="T3" fmla="*/ 6 h 139"/>
                      <a:gd name="T4" fmla="*/ 56 w 113"/>
                      <a:gd name="T5" fmla="*/ 6 h 139"/>
                      <a:gd name="T6" fmla="*/ 60 w 113"/>
                      <a:gd name="T7" fmla="*/ 0 h 139"/>
                      <a:gd name="T8" fmla="*/ 69 w 113"/>
                      <a:gd name="T9" fmla="*/ 0 h 139"/>
                      <a:gd name="T10" fmla="*/ 78 w 113"/>
                      <a:gd name="T11" fmla="*/ 0 h 139"/>
                      <a:gd name="T12" fmla="*/ 86 w 113"/>
                      <a:gd name="T13" fmla="*/ 0 h 139"/>
                      <a:gd name="T14" fmla="*/ 90 w 113"/>
                      <a:gd name="T15" fmla="*/ 6 h 139"/>
                      <a:gd name="T16" fmla="*/ 90 w 113"/>
                      <a:gd name="T17" fmla="*/ 12 h 139"/>
                      <a:gd name="T18" fmla="*/ 90 w 113"/>
                      <a:gd name="T19" fmla="*/ 17 h 139"/>
                      <a:gd name="T20" fmla="*/ 90 w 113"/>
                      <a:gd name="T21" fmla="*/ 23 h 139"/>
                      <a:gd name="T22" fmla="*/ 90 w 113"/>
                      <a:gd name="T23" fmla="*/ 28 h 139"/>
                      <a:gd name="T24" fmla="*/ 90 w 113"/>
                      <a:gd name="T25" fmla="*/ 34 h 139"/>
                      <a:gd name="T26" fmla="*/ 90 w 113"/>
                      <a:gd name="T27" fmla="*/ 46 h 139"/>
                      <a:gd name="T28" fmla="*/ 90 w 113"/>
                      <a:gd name="T29" fmla="*/ 52 h 139"/>
                      <a:gd name="T30" fmla="*/ 90 w 113"/>
                      <a:gd name="T31" fmla="*/ 57 h 139"/>
                      <a:gd name="T32" fmla="*/ 90 w 113"/>
                      <a:gd name="T33" fmla="*/ 63 h 139"/>
                      <a:gd name="T34" fmla="*/ 90 w 113"/>
                      <a:gd name="T35" fmla="*/ 69 h 139"/>
                      <a:gd name="T36" fmla="*/ 90 w 113"/>
                      <a:gd name="T37" fmla="*/ 75 h 139"/>
                      <a:gd name="T38" fmla="*/ 90 w 113"/>
                      <a:gd name="T39" fmla="*/ 81 h 139"/>
                      <a:gd name="T40" fmla="*/ 95 w 113"/>
                      <a:gd name="T41" fmla="*/ 81 h 139"/>
                      <a:gd name="T42" fmla="*/ 95 w 113"/>
                      <a:gd name="T43" fmla="*/ 86 h 139"/>
                      <a:gd name="T44" fmla="*/ 95 w 113"/>
                      <a:gd name="T45" fmla="*/ 92 h 139"/>
                      <a:gd name="T46" fmla="*/ 99 w 113"/>
                      <a:gd name="T47" fmla="*/ 98 h 139"/>
                      <a:gd name="T48" fmla="*/ 103 w 113"/>
                      <a:gd name="T49" fmla="*/ 104 h 139"/>
                      <a:gd name="T50" fmla="*/ 108 w 113"/>
                      <a:gd name="T51" fmla="*/ 115 h 139"/>
                      <a:gd name="T52" fmla="*/ 108 w 113"/>
                      <a:gd name="T53" fmla="*/ 121 h 139"/>
                      <a:gd name="T54" fmla="*/ 112 w 113"/>
                      <a:gd name="T55" fmla="*/ 121 h 139"/>
                      <a:gd name="T56" fmla="*/ 112 w 113"/>
                      <a:gd name="T57" fmla="*/ 132 h 139"/>
                      <a:gd name="T58" fmla="*/ 95 w 113"/>
                      <a:gd name="T59" fmla="*/ 138 h 139"/>
                      <a:gd name="T60" fmla="*/ 78 w 113"/>
                      <a:gd name="T61" fmla="*/ 138 h 139"/>
                      <a:gd name="T62" fmla="*/ 60 w 113"/>
                      <a:gd name="T63" fmla="*/ 138 h 139"/>
                      <a:gd name="T64" fmla="*/ 43 w 113"/>
                      <a:gd name="T65" fmla="*/ 132 h 139"/>
                      <a:gd name="T66" fmla="*/ 26 w 113"/>
                      <a:gd name="T67" fmla="*/ 132 h 139"/>
                      <a:gd name="T68" fmla="*/ 17 w 113"/>
                      <a:gd name="T69" fmla="*/ 132 h 139"/>
                      <a:gd name="T70" fmla="*/ 9 w 113"/>
                      <a:gd name="T71" fmla="*/ 132 h 139"/>
                      <a:gd name="T72" fmla="*/ 0 w 113"/>
                      <a:gd name="T73" fmla="*/ 126 h 139"/>
                      <a:gd name="T74" fmla="*/ 0 w 113"/>
                      <a:gd name="T75" fmla="*/ 115 h 139"/>
                      <a:gd name="T76" fmla="*/ 4 w 113"/>
                      <a:gd name="T77" fmla="*/ 110 h 139"/>
                      <a:gd name="T78" fmla="*/ 9 w 113"/>
                      <a:gd name="T79" fmla="*/ 104 h 139"/>
                      <a:gd name="T80" fmla="*/ 13 w 113"/>
                      <a:gd name="T81" fmla="*/ 98 h 139"/>
                      <a:gd name="T82" fmla="*/ 17 w 113"/>
                      <a:gd name="T83" fmla="*/ 92 h 139"/>
                      <a:gd name="T84" fmla="*/ 22 w 113"/>
                      <a:gd name="T85" fmla="*/ 86 h 139"/>
                      <a:gd name="T86" fmla="*/ 26 w 113"/>
                      <a:gd name="T87" fmla="*/ 81 h 139"/>
                      <a:gd name="T88" fmla="*/ 30 w 113"/>
                      <a:gd name="T89" fmla="*/ 75 h 139"/>
                      <a:gd name="T90" fmla="*/ 34 w 113"/>
                      <a:gd name="T91" fmla="*/ 63 h 139"/>
                      <a:gd name="T92" fmla="*/ 39 w 113"/>
                      <a:gd name="T93" fmla="*/ 57 h 139"/>
                      <a:gd name="T94" fmla="*/ 43 w 113"/>
                      <a:gd name="T95" fmla="*/ 46 h 139"/>
                      <a:gd name="T96" fmla="*/ 43 w 113"/>
                      <a:gd name="T97" fmla="*/ 40 h 139"/>
                      <a:gd name="T98" fmla="*/ 43 w 113"/>
                      <a:gd name="T99" fmla="*/ 34 h 139"/>
                      <a:gd name="T100" fmla="*/ 43 w 113"/>
                      <a:gd name="T101" fmla="*/ 28 h 139"/>
                      <a:gd name="T102" fmla="*/ 43 w 113"/>
                      <a:gd name="T103" fmla="*/ 17 h 139"/>
                      <a:gd name="T104" fmla="*/ 43 w 113"/>
                      <a:gd name="T105" fmla="*/ 12 h 139"/>
                      <a:gd name="T106" fmla="*/ 43 w 113"/>
                      <a:gd name="T107" fmla="*/ 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39">
                        <a:moveTo>
                          <a:pt x="43" y="6"/>
                        </a:moveTo>
                        <a:lnTo>
                          <a:pt x="47" y="6"/>
                        </a:lnTo>
                        <a:lnTo>
                          <a:pt x="56" y="6"/>
                        </a:lnTo>
                        <a:lnTo>
                          <a:pt x="60" y="0"/>
                        </a:lnTo>
                        <a:lnTo>
                          <a:pt x="69" y="0"/>
                        </a:lnTo>
                        <a:lnTo>
                          <a:pt x="78" y="0"/>
                        </a:lnTo>
                        <a:lnTo>
                          <a:pt x="86" y="0"/>
                        </a:lnTo>
                        <a:lnTo>
                          <a:pt x="90" y="6"/>
                        </a:lnTo>
                        <a:lnTo>
                          <a:pt x="90" y="12"/>
                        </a:lnTo>
                        <a:lnTo>
                          <a:pt x="90" y="17"/>
                        </a:lnTo>
                        <a:lnTo>
                          <a:pt x="90" y="23"/>
                        </a:lnTo>
                        <a:lnTo>
                          <a:pt x="90" y="28"/>
                        </a:lnTo>
                        <a:lnTo>
                          <a:pt x="90" y="34"/>
                        </a:lnTo>
                        <a:lnTo>
                          <a:pt x="90" y="46"/>
                        </a:lnTo>
                        <a:lnTo>
                          <a:pt x="90" y="52"/>
                        </a:lnTo>
                        <a:lnTo>
                          <a:pt x="90" y="57"/>
                        </a:lnTo>
                        <a:lnTo>
                          <a:pt x="90" y="63"/>
                        </a:lnTo>
                        <a:lnTo>
                          <a:pt x="90" y="69"/>
                        </a:lnTo>
                        <a:lnTo>
                          <a:pt x="90" y="75"/>
                        </a:lnTo>
                        <a:lnTo>
                          <a:pt x="90" y="81"/>
                        </a:lnTo>
                        <a:lnTo>
                          <a:pt x="95" y="81"/>
                        </a:lnTo>
                        <a:lnTo>
                          <a:pt x="95" y="86"/>
                        </a:lnTo>
                        <a:lnTo>
                          <a:pt x="95" y="92"/>
                        </a:lnTo>
                        <a:lnTo>
                          <a:pt x="99" y="98"/>
                        </a:lnTo>
                        <a:lnTo>
                          <a:pt x="103" y="104"/>
                        </a:lnTo>
                        <a:lnTo>
                          <a:pt x="108" y="115"/>
                        </a:lnTo>
                        <a:lnTo>
                          <a:pt x="108" y="121"/>
                        </a:lnTo>
                        <a:lnTo>
                          <a:pt x="112" y="121"/>
                        </a:lnTo>
                        <a:lnTo>
                          <a:pt x="112" y="132"/>
                        </a:lnTo>
                        <a:lnTo>
                          <a:pt x="95" y="138"/>
                        </a:lnTo>
                        <a:lnTo>
                          <a:pt x="78" y="138"/>
                        </a:lnTo>
                        <a:lnTo>
                          <a:pt x="60" y="138"/>
                        </a:lnTo>
                        <a:lnTo>
                          <a:pt x="43" y="132"/>
                        </a:lnTo>
                        <a:lnTo>
                          <a:pt x="26" y="132"/>
                        </a:lnTo>
                        <a:lnTo>
                          <a:pt x="17" y="132"/>
                        </a:lnTo>
                        <a:lnTo>
                          <a:pt x="9" y="132"/>
                        </a:lnTo>
                        <a:lnTo>
                          <a:pt x="0" y="126"/>
                        </a:lnTo>
                        <a:lnTo>
                          <a:pt x="0" y="115"/>
                        </a:lnTo>
                        <a:lnTo>
                          <a:pt x="4" y="110"/>
                        </a:lnTo>
                        <a:lnTo>
                          <a:pt x="9" y="104"/>
                        </a:lnTo>
                        <a:lnTo>
                          <a:pt x="13" y="98"/>
                        </a:lnTo>
                        <a:lnTo>
                          <a:pt x="17" y="92"/>
                        </a:lnTo>
                        <a:lnTo>
                          <a:pt x="22" y="86"/>
                        </a:lnTo>
                        <a:lnTo>
                          <a:pt x="26" y="81"/>
                        </a:lnTo>
                        <a:lnTo>
                          <a:pt x="30" y="75"/>
                        </a:lnTo>
                        <a:lnTo>
                          <a:pt x="34" y="63"/>
                        </a:lnTo>
                        <a:lnTo>
                          <a:pt x="39" y="57"/>
                        </a:lnTo>
                        <a:lnTo>
                          <a:pt x="43" y="46"/>
                        </a:lnTo>
                        <a:lnTo>
                          <a:pt x="43" y="40"/>
                        </a:lnTo>
                        <a:lnTo>
                          <a:pt x="43" y="34"/>
                        </a:lnTo>
                        <a:lnTo>
                          <a:pt x="43" y="28"/>
                        </a:lnTo>
                        <a:lnTo>
                          <a:pt x="43" y="17"/>
                        </a:lnTo>
                        <a:lnTo>
                          <a:pt x="43" y="12"/>
                        </a:lnTo>
                        <a:lnTo>
                          <a:pt x="43" y="6"/>
                        </a:lnTo>
                      </a:path>
                    </a:pathLst>
                  </a:custGeom>
                  <a:solidFill>
                    <a:srgbClr val="7F7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040" name="Group 1016"/>
                <p:cNvGrpSpPr>
                  <a:grpSpLocks/>
                </p:cNvGrpSpPr>
                <p:nvPr/>
              </p:nvGrpSpPr>
              <p:grpSpPr bwMode="auto">
                <a:xfrm>
                  <a:off x="3899" y="1998"/>
                  <a:ext cx="167" cy="161"/>
                  <a:chOff x="3899" y="1998"/>
                  <a:chExt cx="167" cy="161"/>
                </a:xfrm>
              </p:grpSpPr>
              <p:sp>
                <p:nvSpPr>
                  <p:cNvPr id="770041" name="Freeform 1017"/>
                  <p:cNvSpPr>
                    <a:spLocks/>
                  </p:cNvSpPr>
                  <p:nvPr/>
                </p:nvSpPr>
                <p:spPr bwMode="auto">
                  <a:xfrm>
                    <a:off x="3899" y="1998"/>
                    <a:ext cx="167" cy="161"/>
                  </a:xfrm>
                  <a:custGeom>
                    <a:avLst/>
                    <a:gdLst>
                      <a:gd name="T0" fmla="*/ 51 w 167"/>
                      <a:gd name="T1" fmla="*/ 6 h 161"/>
                      <a:gd name="T2" fmla="*/ 55 w 167"/>
                      <a:gd name="T3" fmla="*/ 6 h 161"/>
                      <a:gd name="T4" fmla="*/ 64 w 167"/>
                      <a:gd name="T5" fmla="*/ 0 h 161"/>
                      <a:gd name="T6" fmla="*/ 72 w 167"/>
                      <a:gd name="T7" fmla="*/ 0 h 161"/>
                      <a:gd name="T8" fmla="*/ 85 w 167"/>
                      <a:gd name="T9" fmla="*/ 0 h 161"/>
                      <a:gd name="T10" fmla="*/ 93 w 167"/>
                      <a:gd name="T11" fmla="*/ 0 h 161"/>
                      <a:gd name="T12" fmla="*/ 102 w 167"/>
                      <a:gd name="T13" fmla="*/ 0 h 161"/>
                      <a:gd name="T14" fmla="*/ 106 w 167"/>
                      <a:gd name="T15" fmla="*/ 0 h 161"/>
                      <a:gd name="T16" fmla="*/ 115 w 167"/>
                      <a:gd name="T17" fmla="*/ 6 h 161"/>
                      <a:gd name="T18" fmla="*/ 119 w 167"/>
                      <a:gd name="T19" fmla="*/ 6 h 161"/>
                      <a:gd name="T20" fmla="*/ 123 w 167"/>
                      <a:gd name="T21" fmla="*/ 6 h 161"/>
                      <a:gd name="T22" fmla="*/ 123 w 167"/>
                      <a:gd name="T23" fmla="*/ 17 h 161"/>
                      <a:gd name="T24" fmla="*/ 119 w 167"/>
                      <a:gd name="T25" fmla="*/ 23 h 161"/>
                      <a:gd name="T26" fmla="*/ 119 w 167"/>
                      <a:gd name="T27" fmla="*/ 35 h 161"/>
                      <a:gd name="T28" fmla="*/ 119 w 167"/>
                      <a:gd name="T29" fmla="*/ 40 h 161"/>
                      <a:gd name="T30" fmla="*/ 123 w 167"/>
                      <a:gd name="T31" fmla="*/ 45 h 161"/>
                      <a:gd name="T32" fmla="*/ 123 w 167"/>
                      <a:gd name="T33" fmla="*/ 51 h 161"/>
                      <a:gd name="T34" fmla="*/ 123 w 167"/>
                      <a:gd name="T35" fmla="*/ 57 h 161"/>
                      <a:gd name="T36" fmla="*/ 123 w 167"/>
                      <a:gd name="T37" fmla="*/ 63 h 161"/>
                      <a:gd name="T38" fmla="*/ 128 w 167"/>
                      <a:gd name="T39" fmla="*/ 68 h 161"/>
                      <a:gd name="T40" fmla="*/ 132 w 167"/>
                      <a:gd name="T41" fmla="*/ 74 h 161"/>
                      <a:gd name="T42" fmla="*/ 132 w 167"/>
                      <a:gd name="T43" fmla="*/ 80 h 161"/>
                      <a:gd name="T44" fmla="*/ 136 w 167"/>
                      <a:gd name="T45" fmla="*/ 86 h 161"/>
                      <a:gd name="T46" fmla="*/ 145 w 167"/>
                      <a:gd name="T47" fmla="*/ 97 h 161"/>
                      <a:gd name="T48" fmla="*/ 149 w 167"/>
                      <a:gd name="T49" fmla="*/ 109 h 161"/>
                      <a:gd name="T50" fmla="*/ 157 w 167"/>
                      <a:gd name="T51" fmla="*/ 120 h 161"/>
                      <a:gd name="T52" fmla="*/ 162 w 167"/>
                      <a:gd name="T53" fmla="*/ 126 h 161"/>
                      <a:gd name="T54" fmla="*/ 166 w 167"/>
                      <a:gd name="T55" fmla="*/ 132 h 161"/>
                      <a:gd name="T56" fmla="*/ 166 w 167"/>
                      <a:gd name="T57" fmla="*/ 148 h 161"/>
                      <a:gd name="T58" fmla="*/ 157 w 167"/>
                      <a:gd name="T59" fmla="*/ 154 h 161"/>
                      <a:gd name="T60" fmla="*/ 145 w 167"/>
                      <a:gd name="T61" fmla="*/ 154 h 161"/>
                      <a:gd name="T62" fmla="*/ 132 w 167"/>
                      <a:gd name="T63" fmla="*/ 154 h 161"/>
                      <a:gd name="T64" fmla="*/ 115 w 167"/>
                      <a:gd name="T65" fmla="*/ 160 h 161"/>
                      <a:gd name="T66" fmla="*/ 93 w 167"/>
                      <a:gd name="T67" fmla="*/ 160 h 161"/>
                      <a:gd name="T68" fmla="*/ 72 w 167"/>
                      <a:gd name="T69" fmla="*/ 160 h 161"/>
                      <a:gd name="T70" fmla="*/ 51 w 167"/>
                      <a:gd name="T71" fmla="*/ 154 h 161"/>
                      <a:gd name="T72" fmla="*/ 30 w 167"/>
                      <a:gd name="T73" fmla="*/ 154 h 161"/>
                      <a:gd name="T74" fmla="*/ 17 w 167"/>
                      <a:gd name="T75" fmla="*/ 154 h 161"/>
                      <a:gd name="T76" fmla="*/ 9 w 167"/>
                      <a:gd name="T77" fmla="*/ 154 h 161"/>
                      <a:gd name="T78" fmla="*/ 0 w 167"/>
                      <a:gd name="T79" fmla="*/ 148 h 161"/>
                      <a:gd name="T80" fmla="*/ 0 w 167"/>
                      <a:gd name="T81" fmla="*/ 132 h 161"/>
                      <a:gd name="T82" fmla="*/ 4 w 167"/>
                      <a:gd name="T83" fmla="*/ 126 h 161"/>
                      <a:gd name="T84" fmla="*/ 9 w 167"/>
                      <a:gd name="T85" fmla="*/ 120 h 161"/>
                      <a:gd name="T86" fmla="*/ 13 w 167"/>
                      <a:gd name="T87" fmla="*/ 115 h 161"/>
                      <a:gd name="T88" fmla="*/ 21 w 167"/>
                      <a:gd name="T89" fmla="*/ 109 h 161"/>
                      <a:gd name="T90" fmla="*/ 26 w 167"/>
                      <a:gd name="T91" fmla="*/ 97 h 161"/>
                      <a:gd name="T92" fmla="*/ 30 w 167"/>
                      <a:gd name="T93" fmla="*/ 92 h 161"/>
                      <a:gd name="T94" fmla="*/ 38 w 167"/>
                      <a:gd name="T95" fmla="*/ 86 h 161"/>
                      <a:gd name="T96" fmla="*/ 43 w 167"/>
                      <a:gd name="T97" fmla="*/ 74 h 161"/>
                      <a:gd name="T98" fmla="*/ 47 w 167"/>
                      <a:gd name="T99" fmla="*/ 63 h 161"/>
                      <a:gd name="T100" fmla="*/ 51 w 167"/>
                      <a:gd name="T101" fmla="*/ 57 h 161"/>
                      <a:gd name="T102" fmla="*/ 51 w 167"/>
                      <a:gd name="T103" fmla="*/ 45 h 161"/>
                      <a:gd name="T104" fmla="*/ 51 w 167"/>
                      <a:gd name="T105" fmla="*/ 40 h 161"/>
                      <a:gd name="T106" fmla="*/ 55 w 167"/>
                      <a:gd name="T107" fmla="*/ 29 h 161"/>
                      <a:gd name="T108" fmla="*/ 55 w 167"/>
                      <a:gd name="T109" fmla="*/ 23 h 161"/>
                      <a:gd name="T110" fmla="*/ 51 w 167"/>
                      <a:gd name="T111" fmla="*/ 17 h 161"/>
                      <a:gd name="T112" fmla="*/ 51 w 167"/>
                      <a:gd name="T113" fmla="*/ 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 h="161">
                        <a:moveTo>
                          <a:pt x="51" y="6"/>
                        </a:moveTo>
                        <a:lnTo>
                          <a:pt x="55" y="6"/>
                        </a:lnTo>
                        <a:lnTo>
                          <a:pt x="64" y="0"/>
                        </a:lnTo>
                        <a:lnTo>
                          <a:pt x="72" y="0"/>
                        </a:lnTo>
                        <a:lnTo>
                          <a:pt x="85" y="0"/>
                        </a:lnTo>
                        <a:lnTo>
                          <a:pt x="93" y="0"/>
                        </a:lnTo>
                        <a:lnTo>
                          <a:pt x="102" y="0"/>
                        </a:lnTo>
                        <a:lnTo>
                          <a:pt x="106" y="0"/>
                        </a:lnTo>
                        <a:lnTo>
                          <a:pt x="115" y="6"/>
                        </a:lnTo>
                        <a:lnTo>
                          <a:pt x="119" y="6"/>
                        </a:lnTo>
                        <a:lnTo>
                          <a:pt x="123" y="6"/>
                        </a:lnTo>
                        <a:lnTo>
                          <a:pt x="123" y="17"/>
                        </a:lnTo>
                        <a:lnTo>
                          <a:pt x="119" y="23"/>
                        </a:lnTo>
                        <a:lnTo>
                          <a:pt x="119" y="35"/>
                        </a:lnTo>
                        <a:lnTo>
                          <a:pt x="119" y="40"/>
                        </a:lnTo>
                        <a:lnTo>
                          <a:pt x="123" y="45"/>
                        </a:lnTo>
                        <a:lnTo>
                          <a:pt x="123" y="51"/>
                        </a:lnTo>
                        <a:lnTo>
                          <a:pt x="123" y="57"/>
                        </a:lnTo>
                        <a:lnTo>
                          <a:pt x="123" y="63"/>
                        </a:lnTo>
                        <a:lnTo>
                          <a:pt x="128" y="68"/>
                        </a:lnTo>
                        <a:lnTo>
                          <a:pt x="132" y="74"/>
                        </a:lnTo>
                        <a:lnTo>
                          <a:pt x="132" y="80"/>
                        </a:lnTo>
                        <a:lnTo>
                          <a:pt x="136" y="86"/>
                        </a:lnTo>
                        <a:lnTo>
                          <a:pt x="145" y="97"/>
                        </a:lnTo>
                        <a:lnTo>
                          <a:pt x="149" y="109"/>
                        </a:lnTo>
                        <a:lnTo>
                          <a:pt x="157" y="120"/>
                        </a:lnTo>
                        <a:lnTo>
                          <a:pt x="162" y="126"/>
                        </a:lnTo>
                        <a:lnTo>
                          <a:pt x="166" y="132"/>
                        </a:lnTo>
                        <a:lnTo>
                          <a:pt x="166" y="148"/>
                        </a:lnTo>
                        <a:lnTo>
                          <a:pt x="157" y="154"/>
                        </a:lnTo>
                        <a:lnTo>
                          <a:pt x="145" y="154"/>
                        </a:lnTo>
                        <a:lnTo>
                          <a:pt x="132" y="154"/>
                        </a:lnTo>
                        <a:lnTo>
                          <a:pt x="115" y="160"/>
                        </a:lnTo>
                        <a:lnTo>
                          <a:pt x="93" y="160"/>
                        </a:lnTo>
                        <a:lnTo>
                          <a:pt x="72" y="160"/>
                        </a:lnTo>
                        <a:lnTo>
                          <a:pt x="51" y="154"/>
                        </a:lnTo>
                        <a:lnTo>
                          <a:pt x="30" y="154"/>
                        </a:lnTo>
                        <a:lnTo>
                          <a:pt x="17" y="154"/>
                        </a:lnTo>
                        <a:lnTo>
                          <a:pt x="9" y="154"/>
                        </a:lnTo>
                        <a:lnTo>
                          <a:pt x="0" y="148"/>
                        </a:lnTo>
                        <a:lnTo>
                          <a:pt x="0" y="132"/>
                        </a:lnTo>
                        <a:lnTo>
                          <a:pt x="4" y="126"/>
                        </a:lnTo>
                        <a:lnTo>
                          <a:pt x="9" y="120"/>
                        </a:lnTo>
                        <a:lnTo>
                          <a:pt x="13" y="115"/>
                        </a:lnTo>
                        <a:lnTo>
                          <a:pt x="21" y="109"/>
                        </a:lnTo>
                        <a:lnTo>
                          <a:pt x="26" y="97"/>
                        </a:lnTo>
                        <a:lnTo>
                          <a:pt x="30" y="92"/>
                        </a:lnTo>
                        <a:lnTo>
                          <a:pt x="38" y="86"/>
                        </a:lnTo>
                        <a:lnTo>
                          <a:pt x="43" y="74"/>
                        </a:lnTo>
                        <a:lnTo>
                          <a:pt x="47" y="63"/>
                        </a:lnTo>
                        <a:lnTo>
                          <a:pt x="51" y="57"/>
                        </a:lnTo>
                        <a:lnTo>
                          <a:pt x="51" y="45"/>
                        </a:lnTo>
                        <a:lnTo>
                          <a:pt x="51" y="40"/>
                        </a:lnTo>
                        <a:lnTo>
                          <a:pt x="55" y="29"/>
                        </a:lnTo>
                        <a:lnTo>
                          <a:pt x="55" y="23"/>
                        </a:lnTo>
                        <a:lnTo>
                          <a:pt x="51" y="17"/>
                        </a:lnTo>
                        <a:lnTo>
                          <a:pt x="51" y="6"/>
                        </a:lnTo>
                      </a:path>
                    </a:pathLst>
                  </a:custGeom>
                  <a:solidFill>
                    <a:srgbClr val="BFB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42" name="Freeform 1018"/>
                  <p:cNvSpPr>
                    <a:spLocks/>
                  </p:cNvSpPr>
                  <p:nvPr/>
                </p:nvSpPr>
                <p:spPr bwMode="auto">
                  <a:xfrm>
                    <a:off x="3899" y="1998"/>
                    <a:ext cx="133" cy="161"/>
                  </a:xfrm>
                  <a:custGeom>
                    <a:avLst/>
                    <a:gdLst>
                      <a:gd name="T0" fmla="*/ 51 w 133"/>
                      <a:gd name="T1" fmla="*/ 6 h 161"/>
                      <a:gd name="T2" fmla="*/ 55 w 133"/>
                      <a:gd name="T3" fmla="*/ 6 h 161"/>
                      <a:gd name="T4" fmla="*/ 64 w 133"/>
                      <a:gd name="T5" fmla="*/ 0 h 161"/>
                      <a:gd name="T6" fmla="*/ 72 w 133"/>
                      <a:gd name="T7" fmla="*/ 0 h 161"/>
                      <a:gd name="T8" fmla="*/ 85 w 133"/>
                      <a:gd name="T9" fmla="*/ 0 h 161"/>
                      <a:gd name="T10" fmla="*/ 94 w 133"/>
                      <a:gd name="T11" fmla="*/ 0 h 161"/>
                      <a:gd name="T12" fmla="*/ 102 w 133"/>
                      <a:gd name="T13" fmla="*/ 0 h 161"/>
                      <a:gd name="T14" fmla="*/ 106 w 133"/>
                      <a:gd name="T15" fmla="*/ 0 h 161"/>
                      <a:gd name="T16" fmla="*/ 106 w 133"/>
                      <a:gd name="T17" fmla="*/ 12 h 161"/>
                      <a:gd name="T18" fmla="*/ 106 w 133"/>
                      <a:gd name="T19" fmla="*/ 17 h 161"/>
                      <a:gd name="T20" fmla="*/ 106 w 133"/>
                      <a:gd name="T21" fmla="*/ 23 h 161"/>
                      <a:gd name="T22" fmla="*/ 102 w 133"/>
                      <a:gd name="T23" fmla="*/ 35 h 161"/>
                      <a:gd name="T24" fmla="*/ 102 w 133"/>
                      <a:gd name="T25" fmla="*/ 40 h 161"/>
                      <a:gd name="T26" fmla="*/ 102 w 133"/>
                      <a:gd name="T27" fmla="*/ 51 h 161"/>
                      <a:gd name="T28" fmla="*/ 102 w 133"/>
                      <a:gd name="T29" fmla="*/ 57 h 161"/>
                      <a:gd name="T30" fmla="*/ 106 w 133"/>
                      <a:gd name="T31" fmla="*/ 63 h 161"/>
                      <a:gd name="T32" fmla="*/ 106 w 133"/>
                      <a:gd name="T33" fmla="*/ 68 h 161"/>
                      <a:gd name="T34" fmla="*/ 106 w 133"/>
                      <a:gd name="T35" fmla="*/ 80 h 161"/>
                      <a:gd name="T36" fmla="*/ 106 w 133"/>
                      <a:gd name="T37" fmla="*/ 86 h 161"/>
                      <a:gd name="T38" fmla="*/ 106 w 133"/>
                      <a:gd name="T39" fmla="*/ 92 h 161"/>
                      <a:gd name="T40" fmla="*/ 111 w 133"/>
                      <a:gd name="T41" fmla="*/ 97 h 161"/>
                      <a:gd name="T42" fmla="*/ 111 w 133"/>
                      <a:gd name="T43" fmla="*/ 103 h 161"/>
                      <a:gd name="T44" fmla="*/ 115 w 133"/>
                      <a:gd name="T45" fmla="*/ 109 h 161"/>
                      <a:gd name="T46" fmla="*/ 115 w 133"/>
                      <a:gd name="T47" fmla="*/ 115 h 161"/>
                      <a:gd name="T48" fmla="*/ 119 w 133"/>
                      <a:gd name="T49" fmla="*/ 120 h 161"/>
                      <a:gd name="T50" fmla="*/ 123 w 133"/>
                      <a:gd name="T51" fmla="*/ 132 h 161"/>
                      <a:gd name="T52" fmla="*/ 128 w 133"/>
                      <a:gd name="T53" fmla="*/ 137 h 161"/>
                      <a:gd name="T54" fmla="*/ 132 w 133"/>
                      <a:gd name="T55" fmla="*/ 143 h 161"/>
                      <a:gd name="T56" fmla="*/ 132 w 133"/>
                      <a:gd name="T57" fmla="*/ 154 h 161"/>
                      <a:gd name="T58" fmla="*/ 115 w 133"/>
                      <a:gd name="T59" fmla="*/ 160 h 161"/>
                      <a:gd name="T60" fmla="*/ 94 w 133"/>
                      <a:gd name="T61" fmla="*/ 160 h 161"/>
                      <a:gd name="T62" fmla="*/ 72 w 133"/>
                      <a:gd name="T63" fmla="*/ 160 h 161"/>
                      <a:gd name="T64" fmla="*/ 51 w 133"/>
                      <a:gd name="T65" fmla="*/ 154 h 161"/>
                      <a:gd name="T66" fmla="*/ 30 w 133"/>
                      <a:gd name="T67" fmla="*/ 154 h 161"/>
                      <a:gd name="T68" fmla="*/ 17 w 133"/>
                      <a:gd name="T69" fmla="*/ 154 h 161"/>
                      <a:gd name="T70" fmla="*/ 9 w 133"/>
                      <a:gd name="T71" fmla="*/ 154 h 161"/>
                      <a:gd name="T72" fmla="*/ 0 w 133"/>
                      <a:gd name="T73" fmla="*/ 148 h 161"/>
                      <a:gd name="T74" fmla="*/ 0 w 133"/>
                      <a:gd name="T75" fmla="*/ 132 h 161"/>
                      <a:gd name="T76" fmla="*/ 4 w 133"/>
                      <a:gd name="T77" fmla="*/ 126 h 161"/>
                      <a:gd name="T78" fmla="*/ 9 w 133"/>
                      <a:gd name="T79" fmla="*/ 120 h 161"/>
                      <a:gd name="T80" fmla="*/ 13 w 133"/>
                      <a:gd name="T81" fmla="*/ 115 h 161"/>
                      <a:gd name="T82" fmla="*/ 21 w 133"/>
                      <a:gd name="T83" fmla="*/ 109 h 161"/>
                      <a:gd name="T84" fmla="*/ 26 w 133"/>
                      <a:gd name="T85" fmla="*/ 97 h 161"/>
                      <a:gd name="T86" fmla="*/ 30 w 133"/>
                      <a:gd name="T87" fmla="*/ 92 h 161"/>
                      <a:gd name="T88" fmla="*/ 38 w 133"/>
                      <a:gd name="T89" fmla="*/ 86 h 161"/>
                      <a:gd name="T90" fmla="*/ 43 w 133"/>
                      <a:gd name="T91" fmla="*/ 74 h 161"/>
                      <a:gd name="T92" fmla="*/ 47 w 133"/>
                      <a:gd name="T93" fmla="*/ 63 h 161"/>
                      <a:gd name="T94" fmla="*/ 51 w 133"/>
                      <a:gd name="T95" fmla="*/ 57 h 161"/>
                      <a:gd name="T96" fmla="*/ 51 w 133"/>
                      <a:gd name="T97" fmla="*/ 45 h 161"/>
                      <a:gd name="T98" fmla="*/ 51 w 133"/>
                      <a:gd name="T99" fmla="*/ 40 h 161"/>
                      <a:gd name="T100" fmla="*/ 55 w 133"/>
                      <a:gd name="T101" fmla="*/ 29 h 161"/>
                      <a:gd name="T102" fmla="*/ 55 w 133"/>
                      <a:gd name="T103" fmla="*/ 23 h 161"/>
                      <a:gd name="T104" fmla="*/ 51 w 133"/>
                      <a:gd name="T105" fmla="*/ 17 h 161"/>
                      <a:gd name="T106" fmla="*/ 51 w 133"/>
                      <a:gd name="T107" fmla="*/ 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3" h="161">
                        <a:moveTo>
                          <a:pt x="51" y="6"/>
                        </a:moveTo>
                        <a:lnTo>
                          <a:pt x="55" y="6"/>
                        </a:lnTo>
                        <a:lnTo>
                          <a:pt x="64" y="0"/>
                        </a:lnTo>
                        <a:lnTo>
                          <a:pt x="72" y="0"/>
                        </a:lnTo>
                        <a:lnTo>
                          <a:pt x="85" y="0"/>
                        </a:lnTo>
                        <a:lnTo>
                          <a:pt x="94" y="0"/>
                        </a:lnTo>
                        <a:lnTo>
                          <a:pt x="102" y="0"/>
                        </a:lnTo>
                        <a:lnTo>
                          <a:pt x="106" y="0"/>
                        </a:lnTo>
                        <a:lnTo>
                          <a:pt x="106" y="12"/>
                        </a:lnTo>
                        <a:lnTo>
                          <a:pt x="106" y="17"/>
                        </a:lnTo>
                        <a:lnTo>
                          <a:pt x="106" y="23"/>
                        </a:lnTo>
                        <a:lnTo>
                          <a:pt x="102" y="35"/>
                        </a:lnTo>
                        <a:lnTo>
                          <a:pt x="102" y="40"/>
                        </a:lnTo>
                        <a:lnTo>
                          <a:pt x="102" y="51"/>
                        </a:lnTo>
                        <a:lnTo>
                          <a:pt x="102" y="57"/>
                        </a:lnTo>
                        <a:lnTo>
                          <a:pt x="106" y="63"/>
                        </a:lnTo>
                        <a:lnTo>
                          <a:pt x="106" y="68"/>
                        </a:lnTo>
                        <a:lnTo>
                          <a:pt x="106" y="80"/>
                        </a:lnTo>
                        <a:lnTo>
                          <a:pt x="106" y="86"/>
                        </a:lnTo>
                        <a:lnTo>
                          <a:pt x="106" y="92"/>
                        </a:lnTo>
                        <a:lnTo>
                          <a:pt x="111" y="97"/>
                        </a:lnTo>
                        <a:lnTo>
                          <a:pt x="111" y="103"/>
                        </a:lnTo>
                        <a:lnTo>
                          <a:pt x="115" y="109"/>
                        </a:lnTo>
                        <a:lnTo>
                          <a:pt x="115" y="115"/>
                        </a:lnTo>
                        <a:lnTo>
                          <a:pt x="119" y="120"/>
                        </a:lnTo>
                        <a:lnTo>
                          <a:pt x="123" y="132"/>
                        </a:lnTo>
                        <a:lnTo>
                          <a:pt x="128" y="137"/>
                        </a:lnTo>
                        <a:lnTo>
                          <a:pt x="132" y="143"/>
                        </a:lnTo>
                        <a:lnTo>
                          <a:pt x="132" y="154"/>
                        </a:lnTo>
                        <a:lnTo>
                          <a:pt x="115" y="160"/>
                        </a:lnTo>
                        <a:lnTo>
                          <a:pt x="94" y="160"/>
                        </a:lnTo>
                        <a:lnTo>
                          <a:pt x="72" y="160"/>
                        </a:lnTo>
                        <a:lnTo>
                          <a:pt x="51" y="154"/>
                        </a:lnTo>
                        <a:lnTo>
                          <a:pt x="30" y="154"/>
                        </a:lnTo>
                        <a:lnTo>
                          <a:pt x="17" y="154"/>
                        </a:lnTo>
                        <a:lnTo>
                          <a:pt x="9" y="154"/>
                        </a:lnTo>
                        <a:lnTo>
                          <a:pt x="0" y="148"/>
                        </a:lnTo>
                        <a:lnTo>
                          <a:pt x="0" y="132"/>
                        </a:lnTo>
                        <a:lnTo>
                          <a:pt x="4" y="126"/>
                        </a:lnTo>
                        <a:lnTo>
                          <a:pt x="9" y="120"/>
                        </a:lnTo>
                        <a:lnTo>
                          <a:pt x="13" y="115"/>
                        </a:lnTo>
                        <a:lnTo>
                          <a:pt x="21" y="109"/>
                        </a:lnTo>
                        <a:lnTo>
                          <a:pt x="26" y="97"/>
                        </a:lnTo>
                        <a:lnTo>
                          <a:pt x="30" y="92"/>
                        </a:lnTo>
                        <a:lnTo>
                          <a:pt x="38" y="86"/>
                        </a:lnTo>
                        <a:lnTo>
                          <a:pt x="43" y="74"/>
                        </a:lnTo>
                        <a:lnTo>
                          <a:pt x="47" y="63"/>
                        </a:lnTo>
                        <a:lnTo>
                          <a:pt x="51" y="57"/>
                        </a:lnTo>
                        <a:lnTo>
                          <a:pt x="51" y="45"/>
                        </a:lnTo>
                        <a:lnTo>
                          <a:pt x="51" y="40"/>
                        </a:lnTo>
                        <a:lnTo>
                          <a:pt x="55" y="29"/>
                        </a:lnTo>
                        <a:lnTo>
                          <a:pt x="55" y="23"/>
                        </a:lnTo>
                        <a:lnTo>
                          <a:pt x="51" y="17"/>
                        </a:lnTo>
                        <a:lnTo>
                          <a:pt x="51" y="6"/>
                        </a:lnTo>
                      </a:path>
                    </a:pathLst>
                  </a:custGeom>
                  <a:solidFill>
                    <a:srgbClr val="7F7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70043" name="Group 1019"/>
              <p:cNvGrpSpPr>
                <a:grpSpLocks/>
              </p:cNvGrpSpPr>
              <p:nvPr/>
            </p:nvGrpSpPr>
            <p:grpSpPr bwMode="auto">
              <a:xfrm>
                <a:off x="4027" y="1872"/>
                <a:ext cx="26" cy="275"/>
                <a:chOff x="4027" y="1872"/>
                <a:chExt cx="26" cy="275"/>
              </a:xfrm>
            </p:grpSpPr>
            <p:sp>
              <p:nvSpPr>
                <p:cNvPr id="770044" name="Oval 1020"/>
                <p:cNvSpPr>
                  <a:spLocks noChangeArrowheads="1"/>
                </p:cNvSpPr>
                <p:nvPr/>
              </p:nvSpPr>
              <p:spPr bwMode="auto">
                <a:xfrm>
                  <a:off x="4031" y="1872"/>
                  <a:ext cx="22" cy="6"/>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45" name="Rectangle 1021"/>
                <p:cNvSpPr>
                  <a:spLocks noChangeArrowheads="1"/>
                </p:cNvSpPr>
                <p:nvPr/>
              </p:nvSpPr>
              <p:spPr bwMode="auto">
                <a:xfrm>
                  <a:off x="4031" y="1882"/>
                  <a:ext cx="22" cy="261"/>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70046" name="Group 1022"/>
                <p:cNvGrpSpPr>
                  <a:grpSpLocks/>
                </p:cNvGrpSpPr>
                <p:nvPr/>
              </p:nvGrpSpPr>
              <p:grpSpPr bwMode="auto">
                <a:xfrm>
                  <a:off x="4027" y="1872"/>
                  <a:ext cx="26" cy="275"/>
                  <a:chOff x="4027" y="1872"/>
                  <a:chExt cx="26" cy="275"/>
                </a:xfrm>
              </p:grpSpPr>
              <p:grpSp>
                <p:nvGrpSpPr>
                  <p:cNvPr id="770047" name="Group 1023"/>
                  <p:cNvGrpSpPr>
                    <a:grpSpLocks/>
                  </p:cNvGrpSpPr>
                  <p:nvPr/>
                </p:nvGrpSpPr>
                <p:grpSpPr bwMode="auto">
                  <a:xfrm>
                    <a:off x="4027" y="1872"/>
                    <a:ext cx="26" cy="275"/>
                    <a:chOff x="4027" y="1872"/>
                    <a:chExt cx="26" cy="275"/>
                  </a:xfrm>
                </p:grpSpPr>
                <p:sp>
                  <p:nvSpPr>
                    <p:cNvPr id="770048" name="Oval 1024"/>
                    <p:cNvSpPr>
                      <a:spLocks noChangeArrowheads="1"/>
                    </p:cNvSpPr>
                    <p:nvPr/>
                  </p:nvSpPr>
                  <p:spPr bwMode="auto">
                    <a:xfrm>
                      <a:off x="4027" y="1872"/>
                      <a:ext cx="26" cy="6"/>
                    </a:xfrm>
                    <a:prstGeom prst="ellipse">
                      <a:avLst/>
                    </a:prstGeom>
                    <a:solidFill>
                      <a:srgbClr val="BFBFD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49" name="Rectangle 1025"/>
                    <p:cNvSpPr>
                      <a:spLocks noChangeArrowheads="1"/>
                    </p:cNvSpPr>
                    <p:nvPr/>
                  </p:nvSpPr>
                  <p:spPr bwMode="auto">
                    <a:xfrm>
                      <a:off x="4027" y="1878"/>
                      <a:ext cx="26" cy="269"/>
                    </a:xfrm>
                    <a:prstGeom prst="rect">
                      <a:avLst/>
                    </a:prstGeom>
                    <a:solidFill>
                      <a:srgbClr val="BFBFD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0050" name="Group 1026"/>
                  <p:cNvGrpSpPr>
                    <a:grpSpLocks/>
                  </p:cNvGrpSpPr>
                  <p:nvPr/>
                </p:nvGrpSpPr>
                <p:grpSpPr bwMode="auto">
                  <a:xfrm>
                    <a:off x="4031" y="1872"/>
                    <a:ext cx="13" cy="275"/>
                    <a:chOff x="4031" y="1872"/>
                    <a:chExt cx="13" cy="275"/>
                  </a:xfrm>
                </p:grpSpPr>
                <p:sp>
                  <p:nvSpPr>
                    <p:cNvPr id="770051" name="Oval 1027"/>
                    <p:cNvSpPr>
                      <a:spLocks noChangeArrowheads="1"/>
                    </p:cNvSpPr>
                    <p:nvPr/>
                  </p:nvSpPr>
                  <p:spPr bwMode="auto">
                    <a:xfrm>
                      <a:off x="4031" y="1872"/>
                      <a:ext cx="13" cy="6"/>
                    </a:xfrm>
                    <a:prstGeom prst="ellipse">
                      <a:avLst/>
                    </a:prstGeom>
                    <a:solidFill>
                      <a:srgbClr val="7F7F9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52" name="Rectangle 1028"/>
                    <p:cNvSpPr>
                      <a:spLocks noChangeArrowheads="1"/>
                    </p:cNvSpPr>
                    <p:nvPr/>
                  </p:nvSpPr>
                  <p:spPr bwMode="auto">
                    <a:xfrm>
                      <a:off x="4031" y="1878"/>
                      <a:ext cx="13" cy="269"/>
                    </a:xfrm>
                    <a:prstGeom prst="rect">
                      <a:avLst/>
                    </a:prstGeom>
                    <a:solidFill>
                      <a:srgbClr val="7F7F9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770053" name="Group 1029"/>
              <p:cNvGrpSpPr>
                <a:grpSpLocks/>
              </p:cNvGrpSpPr>
              <p:nvPr/>
            </p:nvGrpSpPr>
            <p:grpSpPr bwMode="auto">
              <a:xfrm>
                <a:off x="3658" y="2027"/>
                <a:ext cx="480" cy="148"/>
                <a:chOff x="3658" y="2027"/>
                <a:chExt cx="480" cy="148"/>
              </a:xfrm>
            </p:grpSpPr>
            <p:sp>
              <p:nvSpPr>
                <p:cNvPr id="770054" name="Freeform 1030"/>
                <p:cNvSpPr>
                  <a:spLocks/>
                </p:cNvSpPr>
                <p:nvPr/>
              </p:nvSpPr>
              <p:spPr bwMode="auto">
                <a:xfrm>
                  <a:off x="3658" y="2135"/>
                  <a:ext cx="23" cy="24"/>
                </a:xfrm>
                <a:custGeom>
                  <a:avLst/>
                  <a:gdLst>
                    <a:gd name="T0" fmla="*/ 22 w 23"/>
                    <a:gd name="T1" fmla="*/ 0 h 24"/>
                    <a:gd name="T2" fmla="*/ 0 w 23"/>
                    <a:gd name="T3" fmla="*/ 6 h 24"/>
                    <a:gd name="T4" fmla="*/ 0 w 23"/>
                    <a:gd name="T5" fmla="*/ 12 h 24"/>
                    <a:gd name="T6" fmla="*/ 4 w 23"/>
                    <a:gd name="T7" fmla="*/ 12 h 24"/>
                    <a:gd name="T8" fmla="*/ 4 w 23"/>
                    <a:gd name="T9" fmla="*/ 23 h 24"/>
                    <a:gd name="T10" fmla="*/ 9 w 23"/>
                    <a:gd name="T11" fmla="*/ 23 h 24"/>
                    <a:gd name="T12" fmla="*/ 9 w 23"/>
                    <a:gd name="T13" fmla="*/ 12 h 24"/>
                    <a:gd name="T14" fmla="*/ 22 w 23"/>
                    <a:gd name="T15" fmla="*/ 12 h 24"/>
                    <a:gd name="T16" fmla="*/ 22 w 2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4">
                      <a:moveTo>
                        <a:pt x="22" y="0"/>
                      </a:moveTo>
                      <a:lnTo>
                        <a:pt x="0" y="6"/>
                      </a:lnTo>
                      <a:lnTo>
                        <a:pt x="0" y="12"/>
                      </a:lnTo>
                      <a:lnTo>
                        <a:pt x="4" y="12"/>
                      </a:lnTo>
                      <a:lnTo>
                        <a:pt x="4" y="23"/>
                      </a:lnTo>
                      <a:lnTo>
                        <a:pt x="9" y="23"/>
                      </a:lnTo>
                      <a:lnTo>
                        <a:pt x="9" y="12"/>
                      </a:lnTo>
                      <a:lnTo>
                        <a:pt x="22" y="12"/>
                      </a:lnTo>
                      <a:lnTo>
                        <a:pt x="22" y="0"/>
                      </a:lnTo>
                    </a:path>
                  </a:pathLst>
                </a:custGeom>
                <a:solidFill>
                  <a:srgbClr val="00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70055" name="Group 1031"/>
                <p:cNvGrpSpPr>
                  <a:grpSpLocks/>
                </p:cNvGrpSpPr>
                <p:nvPr/>
              </p:nvGrpSpPr>
              <p:grpSpPr bwMode="auto">
                <a:xfrm>
                  <a:off x="3680" y="2027"/>
                  <a:ext cx="433" cy="138"/>
                  <a:chOff x="3680" y="2027"/>
                  <a:chExt cx="433" cy="138"/>
                </a:xfrm>
              </p:grpSpPr>
              <p:grpSp>
                <p:nvGrpSpPr>
                  <p:cNvPr id="770056" name="Group 1032"/>
                  <p:cNvGrpSpPr>
                    <a:grpSpLocks/>
                  </p:cNvGrpSpPr>
                  <p:nvPr/>
                </p:nvGrpSpPr>
                <p:grpSpPr bwMode="auto">
                  <a:xfrm>
                    <a:off x="3872" y="2056"/>
                    <a:ext cx="241" cy="109"/>
                    <a:chOff x="3872" y="2056"/>
                    <a:chExt cx="241" cy="109"/>
                  </a:xfrm>
                </p:grpSpPr>
                <p:sp>
                  <p:nvSpPr>
                    <p:cNvPr id="770057" name="Freeform 1033"/>
                    <p:cNvSpPr>
                      <a:spLocks/>
                    </p:cNvSpPr>
                    <p:nvPr/>
                  </p:nvSpPr>
                  <p:spPr bwMode="auto">
                    <a:xfrm>
                      <a:off x="4065" y="2131"/>
                      <a:ext cx="48" cy="23"/>
                    </a:xfrm>
                    <a:custGeom>
                      <a:avLst/>
                      <a:gdLst>
                        <a:gd name="T0" fmla="*/ 0 w 48"/>
                        <a:gd name="T1" fmla="*/ 5 h 23"/>
                        <a:gd name="T2" fmla="*/ 17 w 48"/>
                        <a:gd name="T3" fmla="*/ 5 h 23"/>
                        <a:gd name="T4" fmla="*/ 17 w 48"/>
                        <a:gd name="T5" fmla="*/ 0 h 23"/>
                        <a:gd name="T6" fmla="*/ 26 w 48"/>
                        <a:gd name="T7" fmla="*/ 0 h 23"/>
                        <a:gd name="T8" fmla="*/ 26 w 48"/>
                        <a:gd name="T9" fmla="*/ 5 h 23"/>
                        <a:gd name="T10" fmla="*/ 30 w 48"/>
                        <a:gd name="T11" fmla="*/ 5 h 23"/>
                        <a:gd name="T12" fmla="*/ 38 w 48"/>
                        <a:gd name="T13" fmla="*/ 5 h 23"/>
                        <a:gd name="T14" fmla="*/ 38 w 48"/>
                        <a:gd name="T15" fmla="*/ 11 h 23"/>
                        <a:gd name="T16" fmla="*/ 47 w 48"/>
                        <a:gd name="T17" fmla="*/ 11 h 23"/>
                        <a:gd name="T18" fmla="*/ 47 w 48"/>
                        <a:gd name="T19" fmla="*/ 22 h 23"/>
                        <a:gd name="T20" fmla="*/ 0 w 48"/>
                        <a:gd name="T21" fmla="*/ 22 h 23"/>
                        <a:gd name="T22" fmla="*/ 0 w 48"/>
                        <a:gd name="T23"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3">
                          <a:moveTo>
                            <a:pt x="0" y="5"/>
                          </a:moveTo>
                          <a:lnTo>
                            <a:pt x="17" y="5"/>
                          </a:lnTo>
                          <a:lnTo>
                            <a:pt x="17" y="0"/>
                          </a:lnTo>
                          <a:lnTo>
                            <a:pt x="26" y="0"/>
                          </a:lnTo>
                          <a:lnTo>
                            <a:pt x="26" y="5"/>
                          </a:lnTo>
                          <a:lnTo>
                            <a:pt x="30" y="5"/>
                          </a:lnTo>
                          <a:lnTo>
                            <a:pt x="38" y="5"/>
                          </a:lnTo>
                          <a:lnTo>
                            <a:pt x="38" y="11"/>
                          </a:lnTo>
                          <a:lnTo>
                            <a:pt x="47" y="11"/>
                          </a:lnTo>
                          <a:lnTo>
                            <a:pt x="47" y="22"/>
                          </a:lnTo>
                          <a:lnTo>
                            <a:pt x="0" y="22"/>
                          </a:lnTo>
                          <a:lnTo>
                            <a:pt x="0" y="5"/>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70058" name="Group 1034"/>
                    <p:cNvGrpSpPr>
                      <a:grpSpLocks/>
                    </p:cNvGrpSpPr>
                    <p:nvPr/>
                  </p:nvGrpSpPr>
                  <p:grpSpPr bwMode="auto">
                    <a:xfrm>
                      <a:off x="3872" y="2056"/>
                      <a:ext cx="203" cy="109"/>
                      <a:chOff x="3872" y="2056"/>
                      <a:chExt cx="203" cy="109"/>
                    </a:xfrm>
                  </p:grpSpPr>
                  <p:grpSp>
                    <p:nvGrpSpPr>
                      <p:cNvPr id="770059" name="Group 1035"/>
                      <p:cNvGrpSpPr>
                        <a:grpSpLocks/>
                      </p:cNvGrpSpPr>
                      <p:nvPr/>
                    </p:nvGrpSpPr>
                    <p:grpSpPr bwMode="auto">
                      <a:xfrm>
                        <a:off x="4036" y="2096"/>
                        <a:ext cx="39" cy="63"/>
                        <a:chOff x="4036" y="2096"/>
                        <a:chExt cx="39" cy="63"/>
                      </a:xfrm>
                    </p:grpSpPr>
                    <p:sp>
                      <p:nvSpPr>
                        <p:cNvPr id="770060" name="Freeform 1036"/>
                        <p:cNvSpPr>
                          <a:spLocks/>
                        </p:cNvSpPr>
                        <p:nvPr/>
                      </p:nvSpPr>
                      <p:spPr bwMode="auto">
                        <a:xfrm>
                          <a:off x="4036" y="2096"/>
                          <a:ext cx="39" cy="63"/>
                        </a:xfrm>
                        <a:custGeom>
                          <a:avLst/>
                          <a:gdLst>
                            <a:gd name="T0" fmla="*/ 0 w 39"/>
                            <a:gd name="T1" fmla="*/ 0 h 63"/>
                            <a:gd name="T2" fmla="*/ 13 w 39"/>
                            <a:gd name="T3" fmla="*/ 6 h 63"/>
                            <a:gd name="T4" fmla="*/ 13 w 39"/>
                            <a:gd name="T5" fmla="*/ 11 h 63"/>
                            <a:gd name="T6" fmla="*/ 30 w 39"/>
                            <a:gd name="T7" fmla="*/ 17 h 63"/>
                            <a:gd name="T8" fmla="*/ 30 w 39"/>
                            <a:gd name="T9" fmla="*/ 11 h 63"/>
                            <a:gd name="T10" fmla="*/ 38 w 39"/>
                            <a:gd name="T11" fmla="*/ 11 h 63"/>
                            <a:gd name="T12" fmla="*/ 38 w 39"/>
                            <a:gd name="T13" fmla="*/ 56 h 63"/>
                            <a:gd name="T14" fmla="*/ 0 w 39"/>
                            <a:gd name="T15" fmla="*/ 62 h 63"/>
                            <a:gd name="T16" fmla="*/ 0 w 39"/>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3">
                              <a:moveTo>
                                <a:pt x="0" y="0"/>
                              </a:moveTo>
                              <a:lnTo>
                                <a:pt x="13" y="6"/>
                              </a:lnTo>
                              <a:lnTo>
                                <a:pt x="13" y="11"/>
                              </a:lnTo>
                              <a:lnTo>
                                <a:pt x="30" y="17"/>
                              </a:lnTo>
                              <a:lnTo>
                                <a:pt x="30" y="11"/>
                              </a:lnTo>
                              <a:lnTo>
                                <a:pt x="38" y="11"/>
                              </a:lnTo>
                              <a:lnTo>
                                <a:pt x="38" y="56"/>
                              </a:lnTo>
                              <a:lnTo>
                                <a:pt x="0" y="62"/>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61" name="Freeform 1037"/>
                        <p:cNvSpPr>
                          <a:spLocks/>
                        </p:cNvSpPr>
                        <p:nvPr/>
                      </p:nvSpPr>
                      <p:spPr bwMode="auto">
                        <a:xfrm>
                          <a:off x="4036" y="2119"/>
                          <a:ext cx="22" cy="40"/>
                        </a:xfrm>
                        <a:custGeom>
                          <a:avLst/>
                          <a:gdLst>
                            <a:gd name="T0" fmla="*/ 0 w 22"/>
                            <a:gd name="T1" fmla="*/ 0 h 40"/>
                            <a:gd name="T2" fmla="*/ 21 w 22"/>
                            <a:gd name="T3" fmla="*/ 6 h 40"/>
                            <a:gd name="T4" fmla="*/ 21 w 22"/>
                            <a:gd name="T5" fmla="*/ 39 h 40"/>
                            <a:gd name="T6" fmla="*/ 13 w 22"/>
                            <a:gd name="T7" fmla="*/ 39 h 40"/>
                            <a:gd name="T8" fmla="*/ 13 w 22"/>
                            <a:gd name="T9" fmla="*/ 6 h 40"/>
                            <a:gd name="T10" fmla="*/ 0 w 22"/>
                            <a:gd name="T11" fmla="*/ 0 h 40"/>
                          </a:gdLst>
                          <a:ahLst/>
                          <a:cxnLst>
                            <a:cxn ang="0">
                              <a:pos x="T0" y="T1"/>
                            </a:cxn>
                            <a:cxn ang="0">
                              <a:pos x="T2" y="T3"/>
                            </a:cxn>
                            <a:cxn ang="0">
                              <a:pos x="T4" y="T5"/>
                            </a:cxn>
                            <a:cxn ang="0">
                              <a:pos x="T6" y="T7"/>
                            </a:cxn>
                            <a:cxn ang="0">
                              <a:pos x="T8" y="T9"/>
                            </a:cxn>
                            <a:cxn ang="0">
                              <a:pos x="T10" y="T11"/>
                            </a:cxn>
                          </a:cxnLst>
                          <a:rect l="0" t="0" r="r" b="b"/>
                          <a:pathLst>
                            <a:path w="22" h="40">
                              <a:moveTo>
                                <a:pt x="0" y="0"/>
                              </a:moveTo>
                              <a:lnTo>
                                <a:pt x="21" y="6"/>
                              </a:lnTo>
                              <a:lnTo>
                                <a:pt x="21" y="39"/>
                              </a:lnTo>
                              <a:lnTo>
                                <a:pt x="13" y="39"/>
                              </a:lnTo>
                              <a:lnTo>
                                <a:pt x="13" y="6"/>
                              </a:lnTo>
                              <a:lnTo>
                                <a:pt x="0" y="0"/>
                              </a:lnTo>
                            </a:path>
                          </a:pathLst>
                        </a:custGeom>
                        <a:solidFill>
                          <a:srgbClr val="00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062" name="Group 1038"/>
                      <p:cNvGrpSpPr>
                        <a:grpSpLocks/>
                      </p:cNvGrpSpPr>
                      <p:nvPr/>
                    </p:nvGrpSpPr>
                    <p:grpSpPr bwMode="auto">
                      <a:xfrm>
                        <a:off x="3872" y="2056"/>
                        <a:ext cx="177" cy="109"/>
                        <a:chOff x="3872" y="2056"/>
                        <a:chExt cx="177" cy="109"/>
                      </a:xfrm>
                    </p:grpSpPr>
                    <p:sp>
                      <p:nvSpPr>
                        <p:cNvPr id="770063" name="Freeform 1039"/>
                        <p:cNvSpPr>
                          <a:spLocks/>
                        </p:cNvSpPr>
                        <p:nvPr/>
                      </p:nvSpPr>
                      <p:spPr bwMode="auto">
                        <a:xfrm>
                          <a:off x="3872" y="2056"/>
                          <a:ext cx="139" cy="109"/>
                        </a:xfrm>
                        <a:custGeom>
                          <a:avLst/>
                          <a:gdLst>
                            <a:gd name="T0" fmla="*/ 0 w 139"/>
                            <a:gd name="T1" fmla="*/ 23 h 109"/>
                            <a:gd name="T2" fmla="*/ 138 w 139"/>
                            <a:gd name="T3" fmla="*/ 0 h 109"/>
                            <a:gd name="T4" fmla="*/ 138 w 139"/>
                            <a:gd name="T5" fmla="*/ 108 h 109"/>
                            <a:gd name="T6" fmla="*/ 0 w 139"/>
                            <a:gd name="T7" fmla="*/ 108 h 109"/>
                            <a:gd name="T8" fmla="*/ 0 w 139"/>
                            <a:gd name="T9" fmla="*/ 23 h 109"/>
                          </a:gdLst>
                          <a:ahLst/>
                          <a:cxnLst>
                            <a:cxn ang="0">
                              <a:pos x="T0" y="T1"/>
                            </a:cxn>
                            <a:cxn ang="0">
                              <a:pos x="T2" y="T3"/>
                            </a:cxn>
                            <a:cxn ang="0">
                              <a:pos x="T4" y="T5"/>
                            </a:cxn>
                            <a:cxn ang="0">
                              <a:pos x="T6" y="T7"/>
                            </a:cxn>
                            <a:cxn ang="0">
                              <a:pos x="T8" y="T9"/>
                            </a:cxn>
                          </a:cxnLst>
                          <a:rect l="0" t="0" r="r" b="b"/>
                          <a:pathLst>
                            <a:path w="139" h="109">
                              <a:moveTo>
                                <a:pt x="0" y="23"/>
                              </a:moveTo>
                              <a:lnTo>
                                <a:pt x="138" y="0"/>
                              </a:lnTo>
                              <a:lnTo>
                                <a:pt x="138" y="108"/>
                              </a:lnTo>
                              <a:lnTo>
                                <a:pt x="0" y="108"/>
                              </a:lnTo>
                              <a:lnTo>
                                <a:pt x="0" y="23"/>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64" name="Freeform 1040"/>
                        <p:cNvSpPr>
                          <a:spLocks/>
                        </p:cNvSpPr>
                        <p:nvPr/>
                      </p:nvSpPr>
                      <p:spPr bwMode="auto">
                        <a:xfrm>
                          <a:off x="4010" y="2056"/>
                          <a:ext cx="39" cy="109"/>
                        </a:xfrm>
                        <a:custGeom>
                          <a:avLst/>
                          <a:gdLst>
                            <a:gd name="T0" fmla="*/ 25 w 39"/>
                            <a:gd name="T1" fmla="*/ 0 h 109"/>
                            <a:gd name="T2" fmla="*/ 25 w 39"/>
                            <a:gd name="T3" fmla="*/ 6 h 109"/>
                            <a:gd name="T4" fmla="*/ 0 w 39"/>
                            <a:gd name="T5" fmla="*/ 0 h 109"/>
                            <a:gd name="T6" fmla="*/ 0 w 39"/>
                            <a:gd name="T7" fmla="*/ 108 h 109"/>
                            <a:gd name="T8" fmla="*/ 25 w 39"/>
                            <a:gd name="T9" fmla="*/ 102 h 109"/>
                            <a:gd name="T10" fmla="*/ 25 w 39"/>
                            <a:gd name="T11" fmla="*/ 23 h 109"/>
                            <a:gd name="T12" fmla="*/ 38 w 39"/>
                            <a:gd name="T13" fmla="*/ 23 h 109"/>
                            <a:gd name="T14" fmla="*/ 38 w 39"/>
                            <a:gd name="T15" fmla="*/ 0 h 109"/>
                            <a:gd name="T16" fmla="*/ 25 w 39"/>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09">
                              <a:moveTo>
                                <a:pt x="25" y="0"/>
                              </a:moveTo>
                              <a:lnTo>
                                <a:pt x="25" y="6"/>
                              </a:lnTo>
                              <a:lnTo>
                                <a:pt x="0" y="0"/>
                              </a:lnTo>
                              <a:lnTo>
                                <a:pt x="0" y="108"/>
                              </a:lnTo>
                              <a:lnTo>
                                <a:pt x="25" y="102"/>
                              </a:lnTo>
                              <a:lnTo>
                                <a:pt x="25" y="23"/>
                              </a:lnTo>
                              <a:lnTo>
                                <a:pt x="38" y="23"/>
                              </a:lnTo>
                              <a:lnTo>
                                <a:pt x="38" y="0"/>
                              </a:lnTo>
                              <a:lnTo>
                                <a:pt x="25"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065" name="Group 1041"/>
                      <p:cNvGrpSpPr>
                        <a:grpSpLocks/>
                      </p:cNvGrpSpPr>
                      <p:nvPr/>
                    </p:nvGrpSpPr>
                    <p:grpSpPr bwMode="auto">
                      <a:xfrm>
                        <a:off x="3932" y="2061"/>
                        <a:ext cx="40" cy="81"/>
                        <a:chOff x="3932" y="2061"/>
                        <a:chExt cx="40" cy="81"/>
                      </a:xfrm>
                    </p:grpSpPr>
                    <p:sp>
                      <p:nvSpPr>
                        <p:cNvPr id="770066" name="Freeform 1042"/>
                        <p:cNvSpPr>
                          <a:spLocks/>
                        </p:cNvSpPr>
                        <p:nvPr/>
                      </p:nvSpPr>
                      <p:spPr bwMode="auto">
                        <a:xfrm>
                          <a:off x="3932" y="2061"/>
                          <a:ext cx="24" cy="65"/>
                        </a:xfrm>
                        <a:custGeom>
                          <a:avLst/>
                          <a:gdLst>
                            <a:gd name="T0" fmla="*/ 23 w 24"/>
                            <a:gd name="T1" fmla="*/ 0 h 65"/>
                            <a:gd name="T2" fmla="*/ 23 w 24"/>
                            <a:gd name="T3" fmla="*/ 64 h 65"/>
                            <a:gd name="T4" fmla="*/ 0 w 24"/>
                            <a:gd name="T5" fmla="*/ 64 h 65"/>
                            <a:gd name="T6" fmla="*/ 0 w 24"/>
                            <a:gd name="T7" fmla="*/ 6 h 65"/>
                            <a:gd name="T8" fmla="*/ 23 w 24"/>
                            <a:gd name="T9" fmla="*/ 0 h 65"/>
                          </a:gdLst>
                          <a:ahLst/>
                          <a:cxnLst>
                            <a:cxn ang="0">
                              <a:pos x="T0" y="T1"/>
                            </a:cxn>
                            <a:cxn ang="0">
                              <a:pos x="T2" y="T3"/>
                            </a:cxn>
                            <a:cxn ang="0">
                              <a:pos x="T4" y="T5"/>
                            </a:cxn>
                            <a:cxn ang="0">
                              <a:pos x="T6" y="T7"/>
                            </a:cxn>
                            <a:cxn ang="0">
                              <a:pos x="T8" y="T9"/>
                            </a:cxn>
                          </a:cxnLst>
                          <a:rect l="0" t="0" r="r" b="b"/>
                          <a:pathLst>
                            <a:path w="24" h="65">
                              <a:moveTo>
                                <a:pt x="23" y="0"/>
                              </a:moveTo>
                              <a:lnTo>
                                <a:pt x="23" y="64"/>
                              </a:lnTo>
                              <a:lnTo>
                                <a:pt x="0" y="64"/>
                              </a:lnTo>
                              <a:lnTo>
                                <a:pt x="0" y="6"/>
                              </a:lnTo>
                              <a:lnTo>
                                <a:pt x="23"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67" name="Freeform 1043"/>
                        <p:cNvSpPr>
                          <a:spLocks/>
                        </p:cNvSpPr>
                        <p:nvPr/>
                      </p:nvSpPr>
                      <p:spPr bwMode="auto">
                        <a:xfrm>
                          <a:off x="3932" y="2125"/>
                          <a:ext cx="32" cy="17"/>
                        </a:xfrm>
                        <a:custGeom>
                          <a:avLst/>
                          <a:gdLst>
                            <a:gd name="T0" fmla="*/ 0 w 32"/>
                            <a:gd name="T1" fmla="*/ 0 h 17"/>
                            <a:gd name="T2" fmla="*/ 22 w 32"/>
                            <a:gd name="T3" fmla="*/ 0 h 17"/>
                            <a:gd name="T4" fmla="*/ 31 w 32"/>
                            <a:gd name="T5" fmla="*/ 16 h 17"/>
                            <a:gd name="T6" fmla="*/ 9 w 32"/>
                            <a:gd name="T7" fmla="*/ 16 h 17"/>
                            <a:gd name="T8" fmla="*/ 0 w 32"/>
                            <a:gd name="T9" fmla="*/ 0 h 17"/>
                          </a:gdLst>
                          <a:ahLst/>
                          <a:cxnLst>
                            <a:cxn ang="0">
                              <a:pos x="T0" y="T1"/>
                            </a:cxn>
                            <a:cxn ang="0">
                              <a:pos x="T2" y="T3"/>
                            </a:cxn>
                            <a:cxn ang="0">
                              <a:pos x="T4" y="T5"/>
                            </a:cxn>
                            <a:cxn ang="0">
                              <a:pos x="T6" y="T7"/>
                            </a:cxn>
                            <a:cxn ang="0">
                              <a:pos x="T8" y="T9"/>
                            </a:cxn>
                          </a:cxnLst>
                          <a:rect l="0" t="0" r="r" b="b"/>
                          <a:pathLst>
                            <a:path w="32" h="17">
                              <a:moveTo>
                                <a:pt x="0" y="0"/>
                              </a:moveTo>
                              <a:lnTo>
                                <a:pt x="22" y="0"/>
                              </a:lnTo>
                              <a:lnTo>
                                <a:pt x="31" y="16"/>
                              </a:lnTo>
                              <a:lnTo>
                                <a:pt x="9" y="16"/>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68" name="Freeform 1044"/>
                        <p:cNvSpPr>
                          <a:spLocks/>
                        </p:cNvSpPr>
                        <p:nvPr/>
                      </p:nvSpPr>
                      <p:spPr bwMode="auto">
                        <a:xfrm>
                          <a:off x="3955" y="2061"/>
                          <a:ext cx="17" cy="81"/>
                        </a:xfrm>
                        <a:custGeom>
                          <a:avLst/>
                          <a:gdLst>
                            <a:gd name="T0" fmla="*/ 0 w 17"/>
                            <a:gd name="T1" fmla="*/ 0 h 81"/>
                            <a:gd name="T2" fmla="*/ 16 w 17"/>
                            <a:gd name="T3" fmla="*/ 0 h 81"/>
                            <a:gd name="T4" fmla="*/ 16 w 17"/>
                            <a:gd name="T5" fmla="*/ 80 h 81"/>
                            <a:gd name="T6" fmla="*/ 0 w 17"/>
                            <a:gd name="T7" fmla="*/ 63 h 81"/>
                            <a:gd name="T8" fmla="*/ 0 w 17"/>
                            <a:gd name="T9" fmla="*/ 0 h 81"/>
                          </a:gdLst>
                          <a:ahLst/>
                          <a:cxnLst>
                            <a:cxn ang="0">
                              <a:pos x="T0" y="T1"/>
                            </a:cxn>
                            <a:cxn ang="0">
                              <a:pos x="T2" y="T3"/>
                            </a:cxn>
                            <a:cxn ang="0">
                              <a:pos x="T4" y="T5"/>
                            </a:cxn>
                            <a:cxn ang="0">
                              <a:pos x="T6" y="T7"/>
                            </a:cxn>
                            <a:cxn ang="0">
                              <a:pos x="T8" y="T9"/>
                            </a:cxn>
                          </a:cxnLst>
                          <a:rect l="0" t="0" r="r" b="b"/>
                          <a:pathLst>
                            <a:path w="17" h="81">
                              <a:moveTo>
                                <a:pt x="0" y="0"/>
                              </a:moveTo>
                              <a:lnTo>
                                <a:pt x="16" y="0"/>
                              </a:lnTo>
                              <a:lnTo>
                                <a:pt x="16" y="80"/>
                              </a:lnTo>
                              <a:lnTo>
                                <a:pt x="0" y="63"/>
                              </a:lnTo>
                              <a:lnTo>
                                <a:pt x="0"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069" name="Group 1045"/>
                      <p:cNvGrpSpPr>
                        <a:grpSpLocks/>
                      </p:cNvGrpSpPr>
                      <p:nvPr/>
                    </p:nvGrpSpPr>
                    <p:grpSpPr bwMode="auto">
                      <a:xfrm>
                        <a:off x="3886" y="2073"/>
                        <a:ext cx="38" cy="69"/>
                        <a:chOff x="3886" y="2073"/>
                        <a:chExt cx="38" cy="69"/>
                      </a:xfrm>
                    </p:grpSpPr>
                    <p:sp>
                      <p:nvSpPr>
                        <p:cNvPr id="770070" name="Freeform 1046"/>
                        <p:cNvSpPr>
                          <a:spLocks/>
                        </p:cNvSpPr>
                        <p:nvPr/>
                      </p:nvSpPr>
                      <p:spPr bwMode="auto">
                        <a:xfrm>
                          <a:off x="3907" y="2073"/>
                          <a:ext cx="17" cy="69"/>
                        </a:xfrm>
                        <a:custGeom>
                          <a:avLst/>
                          <a:gdLst>
                            <a:gd name="T0" fmla="*/ 0 w 17"/>
                            <a:gd name="T1" fmla="*/ 0 h 69"/>
                            <a:gd name="T2" fmla="*/ 0 w 17"/>
                            <a:gd name="T3" fmla="*/ 52 h 69"/>
                            <a:gd name="T4" fmla="*/ 16 w 17"/>
                            <a:gd name="T5" fmla="*/ 68 h 69"/>
                            <a:gd name="T6" fmla="*/ 16 w 17"/>
                            <a:gd name="T7" fmla="*/ 0 h 69"/>
                            <a:gd name="T8" fmla="*/ 0 w 17"/>
                            <a:gd name="T9" fmla="*/ 0 h 69"/>
                          </a:gdLst>
                          <a:ahLst/>
                          <a:cxnLst>
                            <a:cxn ang="0">
                              <a:pos x="T0" y="T1"/>
                            </a:cxn>
                            <a:cxn ang="0">
                              <a:pos x="T2" y="T3"/>
                            </a:cxn>
                            <a:cxn ang="0">
                              <a:pos x="T4" y="T5"/>
                            </a:cxn>
                            <a:cxn ang="0">
                              <a:pos x="T6" y="T7"/>
                            </a:cxn>
                            <a:cxn ang="0">
                              <a:pos x="T8" y="T9"/>
                            </a:cxn>
                          </a:cxnLst>
                          <a:rect l="0" t="0" r="r" b="b"/>
                          <a:pathLst>
                            <a:path w="17" h="69">
                              <a:moveTo>
                                <a:pt x="0" y="0"/>
                              </a:moveTo>
                              <a:lnTo>
                                <a:pt x="0" y="52"/>
                              </a:lnTo>
                              <a:lnTo>
                                <a:pt x="16" y="68"/>
                              </a:lnTo>
                              <a:lnTo>
                                <a:pt x="16" y="0"/>
                              </a:lnTo>
                              <a:lnTo>
                                <a:pt x="0"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71" name="Freeform 1047"/>
                        <p:cNvSpPr>
                          <a:spLocks/>
                        </p:cNvSpPr>
                        <p:nvPr/>
                      </p:nvSpPr>
                      <p:spPr bwMode="auto">
                        <a:xfrm>
                          <a:off x="3886" y="2073"/>
                          <a:ext cx="22" cy="59"/>
                        </a:xfrm>
                        <a:custGeom>
                          <a:avLst/>
                          <a:gdLst>
                            <a:gd name="T0" fmla="*/ 0 w 22"/>
                            <a:gd name="T1" fmla="*/ 0 h 59"/>
                            <a:gd name="T2" fmla="*/ 21 w 22"/>
                            <a:gd name="T3" fmla="*/ 0 h 59"/>
                            <a:gd name="T4" fmla="*/ 21 w 22"/>
                            <a:gd name="T5" fmla="*/ 58 h 59"/>
                            <a:gd name="T6" fmla="*/ 0 w 22"/>
                            <a:gd name="T7" fmla="*/ 58 h 59"/>
                            <a:gd name="T8" fmla="*/ 0 w 22"/>
                            <a:gd name="T9" fmla="*/ 0 h 59"/>
                          </a:gdLst>
                          <a:ahLst/>
                          <a:cxnLst>
                            <a:cxn ang="0">
                              <a:pos x="T0" y="T1"/>
                            </a:cxn>
                            <a:cxn ang="0">
                              <a:pos x="T2" y="T3"/>
                            </a:cxn>
                            <a:cxn ang="0">
                              <a:pos x="T4" y="T5"/>
                            </a:cxn>
                            <a:cxn ang="0">
                              <a:pos x="T6" y="T7"/>
                            </a:cxn>
                            <a:cxn ang="0">
                              <a:pos x="T8" y="T9"/>
                            </a:cxn>
                          </a:cxnLst>
                          <a:rect l="0" t="0" r="r" b="b"/>
                          <a:pathLst>
                            <a:path w="22" h="59">
                              <a:moveTo>
                                <a:pt x="0" y="0"/>
                              </a:moveTo>
                              <a:lnTo>
                                <a:pt x="21" y="0"/>
                              </a:lnTo>
                              <a:lnTo>
                                <a:pt x="21" y="58"/>
                              </a:lnTo>
                              <a:lnTo>
                                <a:pt x="0" y="58"/>
                              </a:lnTo>
                              <a:lnTo>
                                <a:pt x="0"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72" name="Freeform 1048"/>
                        <p:cNvSpPr>
                          <a:spLocks/>
                        </p:cNvSpPr>
                        <p:nvPr/>
                      </p:nvSpPr>
                      <p:spPr bwMode="auto">
                        <a:xfrm>
                          <a:off x="3886" y="2125"/>
                          <a:ext cx="30" cy="17"/>
                        </a:xfrm>
                        <a:custGeom>
                          <a:avLst/>
                          <a:gdLst>
                            <a:gd name="T0" fmla="*/ 0 w 30"/>
                            <a:gd name="T1" fmla="*/ 6 h 17"/>
                            <a:gd name="T2" fmla="*/ 21 w 30"/>
                            <a:gd name="T3" fmla="*/ 0 h 17"/>
                            <a:gd name="T4" fmla="*/ 29 w 30"/>
                            <a:gd name="T5" fmla="*/ 16 h 17"/>
                            <a:gd name="T6" fmla="*/ 8 w 30"/>
                            <a:gd name="T7" fmla="*/ 16 h 17"/>
                            <a:gd name="T8" fmla="*/ 0 w 30"/>
                            <a:gd name="T9" fmla="*/ 6 h 17"/>
                          </a:gdLst>
                          <a:ahLst/>
                          <a:cxnLst>
                            <a:cxn ang="0">
                              <a:pos x="T0" y="T1"/>
                            </a:cxn>
                            <a:cxn ang="0">
                              <a:pos x="T2" y="T3"/>
                            </a:cxn>
                            <a:cxn ang="0">
                              <a:pos x="T4" y="T5"/>
                            </a:cxn>
                            <a:cxn ang="0">
                              <a:pos x="T6" y="T7"/>
                            </a:cxn>
                            <a:cxn ang="0">
                              <a:pos x="T8" y="T9"/>
                            </a:cxn>
                          </a:cxnLst>
                          <a:rect l="0" t="0" r="r" b="b"/>
                          <a:pathLst>
                            <a:path w="30" h="17">
                              <a:moveTo>
                                <a:pt x="0" y="6"/>
                              </a:moveTo>
                              <a:lnTo>
                                <a:pt x="21" y="0"/>
                              </a:lnTo>
                              <a:lnTo>
                                <a:pt x="29" y="16"/>
                              </a:lnTo>
                              <a:lnTo>
                                <a:pt x="8" y="16"/>
                              </a:lnTo>
                              <a:lnTo>
                                <a:pt x="0" y="6"/>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073" name="Group 1049"/>
                      <p:cNvGrpSpPr>
                        <a:grpSpLocks/>
                      </p:cNvGrpSpPr>
                      <p:nvPr/>
                    </p:nvGrpSpPr>
                    <p:grpSpPr bwMode="auto">
                      <a:xfrm>
                        <a:off x="3976" y="2056"/>
                        <a:ext cx="39" cy="64"/>
                        <a:chOff x="3976" y="2056"/>
                        <a:chExt cx="39" cy="64"/>
                      </a:xfrm>
                    </p:grpSpPr>
                    <p:sp>
                      <p:nvSpPr>
                        <p:cNvPr id="770074" name="Freeform 1050"/>
                        <p:cNvSpPr>
                          <a:spLocks/>
                        </p:cNvSpPr>
                        <p:nvPr/>
                      </p:nvSpPr>
                      <p:spPr bwMode="auto">
                        <a:xfrm>
                          <a:off x="3976" y="2096"/>
                          <a:ext cx="35" cy="24"/>
                        </a:xfrm>
                        <a:custGeom>
                          <a:avLst/>
                          <a:gdLst>
                            <a:gd name="T0" fmla="*/ 0 w 35"/>
                            <a:gd name="T1" fmla="*/ 0 h 24"/>
                            <a:gd name="T2" fmla="*/ 21 w 35"/>
                            <a:gd name="T3" fmla="*/ 0 h 24"/>
                            <a:gd name="T4" fmla="*/ 34 w 35"/>
                            <a:gd name="T5" fmla="*/ 23 h 24"/>
                            <a:gd name="T6" fmla="*/ 13 w 35"/>
                            <a:gd name="T7" fmla="*/ 23 h 24"/>
                            <a:gd name="T8" fmla="*/ 0 w 35"/>
                            <a:gd name="T9" fmla="*/ 0 h 24"/>
                          </a:gdLst>
                          <a:ahLst/>
                          <a:cxnLst>
                            <a:cxn ang="0">
                              <a:pos x="T0" y="T1"/>
                            </a:cxn>
                            <a:cxn ang="0">
                              <a:pos x="T2" y="T3"/>
                            </a:cxn>
                            <a:cxn ang="0">
                              <a:pos x="T4" y="T5"/>
                            </a:cxn>
                            <a:cxn ang="0">
                              <a:pos x="T6" y="T7"/>
                            </a:cxn>
                            <a:cxn ang="0">
                              <a:pos x="T8" y="T9"/>
                            </a:cxn>
                          </a:cxnLst>
                          <a:rect l="0" t="0" r="r" b="b"/>
                          <a:pathLst>
                            <a:path w="35" h="24">
                              <a:moveTo>
                                <a:pt x="0" y="0"/>
                              </a:moveTo>
                              <a:lnTo>
                                <a:pt x="21" y="0"/>
                              </a:lnTo>
                              <a:lnTo>
                                <a:pt x="34" y="23"/>
                              </a:lnTo>
                              <a:lnTo>
                                <a:pt x="13" y="23"/>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75" name="Freeform 1051"/>
                        <p:cNvSpPr>
                          <a:spLocks/>
                        </p:cNvSpPr>
                        <p:nvPr/>
                      </p:nvSpPr>
                      <p:spPr bwMode="auto">
                        <a:xfrm>
                          <a:off x="3976" y="2056"/>
                          <a:ext cx="23" cy="47"/>
                        </a:xfrm>
                        <a:custGeom>
                          <a:avLst/>
                          <a:gdLst>
                            <a:gd name="T0" fmla="*/ 0 w 23"/>
                            <a:gd name="T1" fmla="*/ 46 h 47"/>
                            <a:gd name="T2" fmla="*/ 22 w 23"/>
                            <a:gd name="T3" fmla="*/ 40 h 47"/>
                            <a:gd name="T4" fmla="*/ 22 w 23"/>
                            <a:gd name="T5" fmla="*/ 0 h 47"/>
                            <a:gd name="T6" fmla="*/ 0 w 23"/>
                            <a:gd name="T7" fmla="*/ 0 h 47"/>
                            <a:gd name="T8" fmla="*/ 0 w 23"/>
                            <a:gd name="T9" fmla="*/ 46 h 47"/>
                          </a:gdLst>
                          <a:ahLst/>
                          <a:cxnLst>
                            <a:cxn ang="0">
                              <a:pos x="T0" y="T1"/>
                            </a:cxn>
                            <a:cxn ang="0">
                              <a:pos x="T2" y="T3"/>
                            </a:cxn>
                            <a:cxn ang="0">
                              <a:pos x="T4" y="T5"/>
                            </a:cxn>
                            <a:cxn ang="0">
                              <a:pos x="T6" y="T7"/>
                            </a:cxn>
                            <a:cxn ang="0">
                              <a:pos x="T8" y="T9"/>
                            </a:cxn>
                          </a:cxnLst>
                          <a:rect l="0" t="0" r="r" b="b"/>
                          <a:pathLst>
                            <a:path w="23" h="47">
                              <a:moveTo>
                                <a:pt x="0" y="46"/>
                              </a:moveTo>
                              <a:lnTo>
                                <a:pt x="22" y="40"/>
                              </a:lnTo>
                              <a:lnTo>
                                <a:pt x="22" y="0"/>
                              </a:lnTo>
                              <a:lnTo>
                                <a:pt x="0" y="0"/>
                              </a:lnTo>
                              <a:lnTo>
                                <a:pt x="0" y="46"/>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76" name="Freeform 1052"/>
                        <p:cNvSpPr>
                          <a:spLocks/>
                        </p:cNvSpPr>
                        <p:nvPr/>
                      </p:nvSpPr>
                      <p:spPr bwMode="auto">
                        <a:xfrm>
                          <a:off x="3998" y="2056"/>
                          <a:ext cx="17" cy="64"/>
                        </a:xfrm>
                        <a:custGeom>
                          <a:avLst/>
                          <a:gdLst>
                            <a:gd name="T0" fmla="*/ 0 w 17"/>
                            <a:gd name="T1" fmla="*/ 0 h 64"/>
                            <a:gd name="T2" fmla="*/ 0 w 17"/>
                            <a:gd name="T3" fmla="*/ 40 h 64"/>
                            <a:gd name="T4" fmla="*/ 16 w 17"/>
                            <a:gd name="T5" fmla="*/ 63 h 64"/>
                            <a:gd name="T6" fmla="*/ 16 w 17"/>
                            <a:gd name="T7" fmla="*/ 0 h 64"/>
                            <a:gd name="T8" fmla="*/ 0 w 17"/>
                            <a:gd name="T9" fmla="*/ 0 h 64"/>
                          </a:gdLst>
                          <a:ahLst/>
                          <a:cxnLst>
                            <a:cxn ang="0">
                              <a:pos x="T0" y="T1"/>
                            </a:cxn>
                            <a:cxn ang="0">
                              <a:pos x="T2" y="T3"/>
                            </a:cxn>
                            <a:cxn ang="0">
                              <a:pos x="T4" y="T5"/>
                            </a:cxn>
                            <a:cxn ang="0">
                              <a:pos x="T6" y="T7"/>
                            </a:cxn>
                            <a:cxn ang="0">
                              <a:pos x="T8" y="T9"/>
                            </a:cxn>
                          </a:cxnLst>
                          <a:rect l="0" t="0" r="r" b="b"/>
                          <a:pathLst>
                            <a:path w="17" h="64">
                              <a:moveTo>
                                <a:pt x="0" y="0"/>
                              </a:moveTo>
                              <a:lnTo>
                                <a:pt x="0" y="40"/>
                              </a:lnTo>
                              <a:lnTo>
                                <a:pt x="16" y="63"/>
                              </a:lnTo>
                              <a:lnTo>
                                <a:pt x="16" y="0"/>
                              </a:lnTo>
                              <a:lnTo>
                                <a:pt x="0"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077" name="Group 1053"/>
                      <p:cNvGrpSpPr>
                        <a:grpSpLocks/>
                      </p:cNvGrpSpPr>
                      <p:nvPr/>
                    </p:nvGrpSpPr>
                    <p:grpSpPr bwMode="auto">
                      <a:xfrm>
                        <a:off x="3929" y="2067"/>
                        <a:ext cx="30" cy="53"/>
                        <a:chOff x="3929" y="2067"/>
                        <a:chExt cx="30" cy="53"/>
                      </a:xfrm>
                    </p:grpSpPr>
                    <p:sp>
                      <p:nvSpPr>
                        <p:cNvPr id="770078" name="Freeform 1054"/>
                        <p:cNvSpPr>
                          <a:spLocks/>
                        </p:cNvSpPr>
                        <p:nvPr/>
                      </p:nvSpPr>
                      <p:spPr bwMode="auto">
                        <a:xfrm>
                          <a:off x="3929" y="2067"/>
                          <a:ext cx="17" cy="36"/>
                        </a:xfrm>
                        <a:custGeom>
                          <a:avLst/>
                          <a:gdLst>
                            <a:gd name="T0" fmla="*/ 0 w 17"/>
                            <a:gd name="T1" fmla="*/ 0 h 36"/>
                            <a:gd name="T2" fmla="*/ 16 w 17"/>
                            <a:gd name="T3" fmla="*/ 0 h 36"/>
                            <a:gd name="T4" fmla="*/ 16 w 17"/>
                            <a:gd name="T5" fmla="*/ 35 h 36"/>
                            <a:gd name="T6" fmla="*/ 0 w 17"/>
                            <a:gd name="T7" fmla="*/ 35 h 36"/>
                            <a:gd name="T8" fmla="*/ 0 w 17"/>
                            <a:gd name="T9" fmla="*/ 0 h 36"/>
                          </a:gdLst>
                          <a:ahLst/>
                          <a:cxnLst>
                            <a:cxn ang="0">
                              <a:pos x="T0" y="T1"/>
                            </a:cxn>
                            <a:cxn ang="0">
                              <a:pos x="T2" y="T3"/>
                            </a:cxn>
                            <a:cxn ang="0">
                              <a:pos x="T4" y="T5"/>
                            </a:cxn>
                            <a:cxn ang="0">
                              <a:pos x="T6" y="T7"/>
                            </a:cxn>
                            <a:cxn ang="0">
                              <a:pos x="T8" y="T9"/>
                            </a:cxn>
                          </a:cxnLst>
                          <a:rect l="0" t="0" r="r" b="b"/>
                          <a:pathLst>
                            <a:path w="17" h="36">
                              <a:moveTo>
                                <a:pt x="0" y="0"/>
                              </a:moveTo>
                              <a:lnTo>
                                <a:pt x="16" y="0"/>
                              </a:lnTo>
                              <a:lnTo>
                                <a:pt x="16" y="35"/>
                              </a:lnTo>
                              <a:lnTo>
                                <a:pt x="0" y="35"/>
                              </a:lnTo>
                              <a:lnTo>
                                <a:pt x="0"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79" name="Freeform 1055"/>
                        <p:cNvSpPr>
                          <a:spLocks/>
                        </p:cNvSpPr>
                        <p:nvPr/>
                      </p:nvSpPr>
                      <p:spPr bwMode="auto">
                        <a:xfrm>
                          <a:off x="3929" y="2102"/>
                          <a:ext cx="27" cy="18"/>
                        </a:xfrm>
                        <a:custGeom>
                          <a:avLst/>
                          <a:gdLst>
                            <a:gd name="T0" fmla="*/ 0 w 27"/>
                            <a:gd name="T1" fmla="*/ 0 h 18"/>
                            <a:gd name="T2" fmla="*/ 13 w 27"/>
                            <a:gd name="T3" fmla="*/ 0 h 18"/>
                            <a:gd name="T4" fmla="*/ 26 w 27"/>
                            <a:gd name="T5" fmla="*/ 17 h 18"/>
                            <a:gd name="T6" fmla="*/ 13 w 27"/>
                            <a:gd name="T7" fmla="*/ 17 h 18"/>
                            <a:gd name="T8" fmla="*/ 0 w 27"/>
                            <a:gd name="T9" fmla="*/ 0 h 18"/>
                          </a:gdLst>
                          <a:ahLst/>
                          <a:cxnLst>
                            <a:cxn ang="0">
                              <a:pos x="T0" y="T1"/>
                            </a:cxn>
                            <a:cxn ang="0">
                              <a:pos x="T2" y="T3"/>
                            </a:cxn>
                            <a:cxn ang="0">
                              <a:pos x="T4" y="T5"/>
                            </a:cxn>
                            <a:cxn ang="0">
                              <a:pos x="T6" y="T7"/>
                            </a:cxn>
                            <a:cxn ang="0">
                              <a:pos x="T8" y="T9"/>
                            </a:cxn>
                          </a:cxnLst>
                          <a:rect l="0" t="0" r="r" b="b"/>
                          <a:pathLst>
                            <a:path w="27" h="18">
                              <a:moveTo>
                                <a:pt x="0" y="0"/>
                              </a:moveTo>
                              <a:lnTo>
                                <a:pt x="13" y="0"/>
                              </a:lnTo>
                              <a:lnTo>
                                <a:pt x="26" y="17"/>
                              </a:lnTo>
                              <a:lnTo>
                                <a:pt x="13" y="17"/>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80" name="Freeform 1056"/>
                        <p:cNvSpPr>
                          <a:spLocks/>
                        </p:cNvSpPr>
                        <p:nvPr/>
                      </p:nvSpPr>
                      <p:spPr bwMode="auto">
                        <a:xfrm>
                          <a:off x="3942" y="2067"/>
                          <a:ext cx="17" cy="53"/>
                        </a:xfrm>
                        <a:custGeom>
                          <a:avLst/>
                          <a:gdLst>
                            <a:gd name="T0" fmla="*/ 16 w 17"/>
                            <a:gd name="T1" fmla="*/ 52 h 53"/>
                            <a:gd name="T2" fmla="*/ 16 w 17"/>
                            <a:gd name="T3" fmla="*/ 0 h 53"/>
                            <a:gd name="T4" fmla="*/ 0 w 17"/>
                            <a:gd name="T5" fmla="*/ 0 h 53"/>
                            <a:gd name="T6" fmla="*/ 0 w 17"/>
                            <a:gd name="T7" fmla="*/ 35 h 53"/>
                            <a:gd name="T8" fmla="*/ 16 w 17"/>
                            <a:gd name="T9" fmla="*/ 52 h 53"/>
                          </a:gdLst>
                          <a:ahLst/>
                          <a:cxnLst>
                            <a:cxn ang="0">
                              <a:pos x="T0" y="T1"/>
                            </a:cxn>
                            <a:cxn ang="0">
                              <a:pos x="T2" y="T3"/>
                            </a:cxn>
                            <a:cxn ang="0">
                              <a:pos x="T4" y="T5"/>
                            </a:cxn>
                            <a:cxn ang="0">
                              <a:pos x="T6" y="T7"/>
                            </a:cxn>
                            <a:cxn ang="0">
                              <a:pos x="T8" y="T9"/>
                            </a:cxn>
                          </a:cxnLst>
                          <a:rect l="0" t="0" r="r" b="b"/>
                          <a:pathLst>
                            <a:path w="17" h="53">
                              <a:moveTo>
                                <a:pt x="16" y="52"/>
                              </a:moveTo>
                              <a:lnTo>
                                <a:pt x="16" y="0"/>
                              </a:lnTo>
                              <a:lnTo>
                                <a:pt x="0" y="0"/>
                              </a:lnTo>
                              <a:lnTo>
                                <a:pt x="0" y="35"/>
                              </a:lnTo>
                              <a:lnTo>
                                <a:pt x="16" y="52"/>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081" name="Group 1057"/>
                      <p:cNvGrpSpPr>
                        <a:grpSpLocks/>
                      </p:cNvGrpSpPr>
                      <p:nvPr/>
                    </p:nvGrpSpPr>
                    <p:grpSpPr bwMode="auto">
                      <a:xfrm>
                        <a:off x="3882" y="2079"/>
                        <a:ext cx="29" cy="47"/>
                        <a:chOff x="3882" y="2079"/>
                        <a:chExt cx="29" cy="47"/>
                      </a:xfrm>
                    </p:grpSpPr>
                    <p:sp>
                      <p:nvSpPr>
                        <p:cNvPr id="770082" name="Freeform 1058"/>
                        <p:cNvSpPr>
                          <a:spLocks/>
                        </p:cNvSpPr>
                        <p:nvPr/>
                      </p:nvSpPr>
                      <p:spPr bwMode="auto">
                        <a:xfrm>
                          <a:off x="3882" y="2102"/>
                          <a:ext cx="22" cy="24"/>
                        </a:xfrm>
                        <a:custGeom>
                          <a:avLst/>
                          <a:gdLst>
                            <a:gd name="T0" fmla="*/ 8 w 22"/>
                            <a:gd name="T1" fmla="*/ 23 h 24"/>
                            <a:gd name="T2" fmla="*/ 21 w 22"/>
                            <a:gd name="T3" fmla="*/ 23 h 24"/>
                            <a:gd name="T4" fmla="*/ 13 w 22"/>
                            <a:gd name="T5" fmla="*/ 0 h 24"/>
                            <a:gd name="T6" fmla="*/ 0 w 22"/>
                            <a:gd name="T7" fmla="*/ 0 h 24"/>
                            <a:gd name="T8" fmla="*/ 8 w 22"/>
                            <a:gd name="T9" fmla="*/ 23 h 24"/>
                          </a:gdLst>
                          <a:ahLst/>
                          <a:cxnLst>
                            <a:cxn ang="0">
                              <a:pos x="T0" y="T1"/>
                            </a:cxn>
                            <a:cxn ang="0">
                              <a:pos x="T2" y="T3"/>
                            </a:cxn>
                            <a:cxn ang="0">
                              <a:pos x="T4" y="T5"/>
                            </a:cxn>
                            <a:cxn ang="0">
                              <a:pos x="T6" y="T7"/>
                            </a:cxn>
                            <a:cxn ang="0">
                              <a:pos x="T8" y="T9"/>
                            </a:cxn>
                          </a:cxnLst>
                          <a:rect l="0" t="0" r="r" b="b"/>
                          <a:pathLst>
                            <a:path w="22" h="24">
                              <a:moveTo>
                                <a:pt x="8" y="23"/>
                              </a:moveTo>
                              <a:lnTo>
                                <a:pt x="21" y="23"/>
                              </a:lnTo>
                              <a:lnTo>
                                <a:pt x="13" y="0"/>
                              </a:lnTo>
                              <a:lnTo>
                                <a:pt x="0" y="0"/>
                              </a:lnTo>
                              <a:lnTo>
                                <a:pt x="8" y="23"/>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83" name="Freeform 1059"/>
                        <p:cNvSpPr>
                          <a:spLocks/>
                        </p:cNvSpPr>
                        <p:nvPr/>
                      </p:nvSpPr>
                      <p:spPr bwMode="auto">
                        <a:xfrm>
                          <a:off x="3882" y="2079"/>
                          <a:ext cx="17" cy="24"/>
                        </a:xfrm>
                        <a:custGeom>
                          <a:avLst/>
                          <a:gdLst>
                            <a:gd name="T0" fmla="*/ 0 w 17"/>
                            <a:gd name="T1" fmla="*/ 23 h 24"/>
                            <a:gd name="T2" fmla="*/ 16 w 17"/>
                            <a:gd name="T3" fmla="*/ 23 h 24"/>
                            <a:gd name="T4" fmla="*/ 16 w 17"/>
                            <a:gd name="T5" fmla="*/ 0 h 24"/>
                            <a:gd name="T6" fmla="*/ 0 w 17"/>
                            <a:gd name="T7" fmla="*/ 0 h 24"/>
                            <a:gd name="T8" fmla="*/ 0 w 17"/>
                            <a:gd name="T9" fmla="*/ 23 h 24"/>
                          </a:gdLst>
                          <a:ahLst/>
                          <a:cxnLst>
                            <a:cxn ang="0">
                              <a:pos x="T0" y="T1"/>
                            </a:cxn>
                            <a:cxn ang="0">
                              <a:pos x="T2" y="T3"/>
                            </a:cxn>
                            <a:cxn ang="0">
                              <a:pos x="T4" y="T5"/>
                            </a:cxn>
                            <a:cxn ang="0">
                              <a:pos x="T6" y="T7"/>
                            </a:cxn>
                            <a:cxn ang="0">
                              <a:pos x="T8" y="T9"/>
                            </a:cxn>
                          </a:cxnLst>
                          <a:rect l="0" t="0" r="r" b="b"/>
                          <a:pathLst>
                            <a:path w="17" h="24">
                              <a:moveTo>
                                <a:pt x="0" y="23"/>
                              </a:moveTo>
                              <a:lnTo>
                                <a:pt x="16" y="23"/>
                              </a:lnTo>
                              <a:lnTo>
                                <a:pt x="16" y="0"/>
                              </a:lnTo>
                              <a:lnTo>
                                <a:pt x="0" y="0"/>
                              </a:lnTo>
                              <a:lnTo>
                                <a:pt x="0" y="23"/>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84" name="Freeform 1060"/>
                        <p:cNvSpPr>
                          <a:spLocks/>
                        </p:cNvSpPr>
                        <p:nvPr/>
                      </p:nvSpPr>
                      <p:spPr bwMode="auto">
                        <a:xfrm>
                          <a:off x="3894" y="2079"/>
                          <a:ext cx="17" cy="47"/>
                        </a:xfrm>
                        <a:custGeom>
                          <a:avLst/>
                          <a:gdLst>
                            <a:gd name="T0" fmla="*/ 0 w 17"/>
                            <a:gd name="T1" fmla="*/ 0 h 47"/>
                            <a:gd name="T2" fmla="*/ 0 w 17"/>
                            <a:gd name="T3" fmla="*/ 23 h 47"/>
                            <a:gd name="T4" fmla="*/ 16 w 17"/>
                            <a:gd name="T5" fmla="*/ 46 h 47"/>
                            <a:gd name="T6" fmla="*/ 16 w 17"/>
                            <a:gd name="T7" fmla="*/ 6 h 47"/>
                            <a:gd name="T8" fmla="*/ 0 w 17"/>
                            <a:gd name="T9" fmla="*/ 0 h 47"/>
                          </a:gdLst>
                          <a:ahLst/>
                          <a:cxnLst>
                            <a:cxn ang="0">
                              <a:pos x="T0" y="T1"/>
                            </a:cxn>
                            <a:cxn ang="0">
                              <a:pos x="T2" y="T3"/>
                            </a:cxn>
                            <a:cxn ang="0">
                              <a:pos x="T4" y="T5"/>
                            </a:cxn>
                            <a:cxn ang="0">
                              <a:pos x="T6" y="T7"/>
                            </a:cxn>
                            <a:cxn ang="0">
                              <a:pos x="T8" y="T9"/>
                            </a:cxn>
                          </a:cxnLst>
                          <a:rect l="0" t="0" r="r" b="b"/>
                          <a:pathLst>
                            <a:path w="17" h="47">
                              <a:moveTo>
                                <a:pt x="0" y="0"/>
                              </a:moveTo>
                              <a:lnTo>
                                <a:pt x="0" y="23"/>
                              </a:lnTo>
                              <a:lnTo>
                                <a:pt x="16" y="46"/>
                              </a:lnTo>
                              <a:lnTo>
                                <a:pt x="16" y="6"/>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70085" name="Group 1061"/>
                  <p:cNvGrpSpPr>
                    <a:grpSpLocks/>
                  </p:cNvGrpSpPr>
                  <p:nvPr/>
                </p:nvGrpSpPr>
                <p:grpSpPr bwMode="auto">
                  <a:xfrm>
                    <a:off x="3688" y="2027"/>
                    <a:ext cx="190" cy="138"/>
                    <a:chOff x="3688" y="2027"/>
                    <a:chExt cx="190" cy="138"/>
                  </a:xfrm>
                </p:grpSpPr>
                <p:grpSp>
                  <p:nvGrpSpPr>
                    <p:cNvPr id="770086" name="Group 1062"/>
                    <p:cNvGrpSpPr>
                      <a:grpSpLocks/>
                    </p:cNvGrpSpPr>
                    <p:nvPr/>
                  </p:nvGrpSpPr>
                  <p:grpSpPr bwMode="auto">
                    <a:xfrm>
                      <a:off x="3688" y="2027"/>
                      <a:ext cx="190" cy="138"/>
                      <a:chOff x="3688" y="2027"/>
                      <a:chExt cx="190" cy="138"/>
                    </a:xfrm>
                  </p:grpSpPr>
                  <p:sp>
                    <p:nvSpPr>
                      <p:cNvPr id="770087" name="Freeform 1063"/>
                      <p:cNvSpPr>
                        <a:spLocks/>
                      </p:cNvSpPr>
                      <p:nvPr/>
                    </p:nvSpPr>
                    <p:spPr bwMode="auto">
                      <a:xfrm>
                        <a:off x="3839" y="2067"/>
                        <a:ext cx="39" cy="92"/>
                      </a:xfrm>
                      <a:custGeom>
                        <a:avLst/>
                        <a:gdLst>
                          <a:gd name="T0" fmla="*/ 8 w 39"/>
                          <a:gd name="T1" fmla="*/ 0 h 92"/>
                          <a:gd name="T2" fmla="*/ 8 w 39"/>
                          <a:gd name="T3" fmla="*/ 11 h 92"/>
                          <a:gd name="T4" fmla="*/ 0 w 39"/>
                          <a:gd name="T5" fmla="*/ 6 h 92"/>
                          <a:gd name="T6" fmla="*/ 0 w 39"/>
                          <a:gd name="T7" fmla="*/ 91 h 92"/>
                          <a:gd name="T8" fmla="*/ 38 w 39"/>
                          <a:gd name="T9" fmla="*/ 91 h 92"/>
                          <a:gd name="T10" fmla="*/ 38 w 39"/>
                          <a:gd name="T11" fmla="*/ 11 h 92"/>
                          <a:gd name="T12" fmla="*/ 8 w 39"/>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39" h="92">
                            <a:moveTo>
                              <a:pt x="8" y="0"/>
                            </a:moveTo>
                            <a:lnTo>
                              <a:pt x="8" y="11"/>
                            </a:lnTo>
                            <a:lnTo>
                              <a:pt x="0" y="6"/>
                            </a:lnTo>
                            <a:lnTo>
                              <a:pt x="0" y="91"/>
                            </a:lnTo>
                            <a:lnTo>
                              <a:pt x="38" y="91"/>
                            </a:lnTo>
                            <a:lnTo>
                              <a:pt x="38" y="11"/>
                            </a:lnTo>
                            <a:lnTo>
                              <a:pt x="8"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88" name="Freeform 1064"/>
                      <p:cNvSpPr>
                        <a:spLocks/>
                      </p:cNvSpPr>
                      <p:nvPr/>
                    </p:nvSpPr>
                    <p:spPr bwMode="auto">
                      <a:xfrm>
                        <a:off x="3834" y="2067"/>
                        <a:ext cx="17" cy="18"/>
                      </a:xfrm>
                      <a:custGeom>
                        <a:avLst/>
                        <a:gdLst>
                          <a:gd name="T0" fmla="*/ 16 w 17"/>
                          <a:gd name="T1" fmla="*/ 0 h 18"/>
                          <a:gd name="T2" fmla="*/ 0 w 17"/>
                          <a:gd name="T3" fmla="*/ 0 h 18"/>
                          <a:gd name="T4" fmla="*/ 0 w 17"/>
                          <a:gd name="T5" fmla="*/ 17 h 18"/>
                          <a:gd name="T6" fmla="*/ 16 w 17"/>
                          <a:gd name="T7" fmla="*/ 17 h 18"/>
                          <a:gd name="T8" fmla="*/ 16 w 17"/>
                          <a:gd name="T9" fmla="*/ 0 h 18"/>
                        </a:gdLst>
                        <a:ahLst/>
                        <a:cxnLst>
                          <a:cxn ang="0">
                            <a:pos x="T0" y="T1"/>
                          </a:cxn>
                          <a:cxn ang="0">
                            <a:pos x="T2" y="T3"/>
                          </a:cxn>
                          <a:cxn ang="0">
                            <a:pos x="T4" y="T5"/>
                          </a:cxn>
                          <a:cxn ang="0">
                            <a:pos x="T6" y="T7"/>
                          </a:cxn>
                          <a:cxn ang="0">
                            <a:pos x="T8" y="T9"/>
                          </a:cxn>
                        </a:cxnLst>
                        <a:rect l="0" t="0" r="r" b="b"/>
                        <a:pathLst>
                          <a:path w="17" h="18">
                            <a:moveTo>
                              <a:pt x="16" y="0"/>
                            </a:moveTo>
                            <a:lnTo>
                              <a:pt x="0" y="0"/>
                            </a:lnTo>
                            <a:lnTo>
                              <a:pt x="0" y="17"/>
                            </a:lnTo>
                            <a:lnTo>
                              <a:pt x="16" y="17"/>
                            </a:lnTo>
                            <a:lnTo>
                              <a:pt x="16"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89" name="Freeform 1065"/>
                      <p:cNvSpPr>
                        <a:spLocks/>
                      </p:cNvSpPr>
                      <p:nvPr/>
                    </p:nvSpPr>
                    <p:spPr bwMode="auto">
                      <a:xfrm>
                        <a:off x="3688" y="2027"/>
                        <a:ext cx="100" cy="138"/>
                      </a:xfrm>
                      <a:custGeom>
                        <a:avLst/>
                        <a:gdLst>
                          <a:gd name="T0" fmla="*/ 0 w 100"/>
                          <a:gd name="T1" fmla="*/ 28 h 138"/>
                          <a:gd name="T2" fmla="*/ 99 w 100"/>
                          <a:gd name="T3" fmla="*/ 0 h 138"/>
                          <a:gd name="T4" fmla="*/ 99 w 100"/>
                          <a:gd name="T5" fmla="*/ 137 h 138"/>
                          <a:gd name="T6" fmla="*/ 0 w 100"/>
                          <a:gd name="T7" fmla="*/ 131 h 138"/>
                          <a:gd name="T8" fmla="*/ 0 w 100"/>
                          <a:gd name="T9" fmla="*/ 28 h 138"/>
                        </a:gdLst>
                        <a:ahLst/>
                        <a:cxnLst>
                          <a:cxn ang="0">
                            <a:pos x="T0" y="T1"/>
                          </a:cxn>
                          <a:cxn ang="0">
                            <a:pos x="T2" y="T3"/>
                          </a:cxn>
                          <a:cxn ang="0">
                            <a:pos x="T4" y="T5"/>
                          </a:cxn>
                          <a:cxn ang="0">
                            <a:pos x="T6" y="T7"/>
                          </a:cxn>
                          <a:cxn ang="0">
                            <a:pos x="T8" y="T9"/>
                          </a:cxn>
                        </a:cxnLst>
                        <a:rect l="0" t="0" r="r" b="b"/>
                        <a:pathLst>
                          <a:path w="100" h="138">
                            <a:moveTo>
                              <a:pt x="0" y="28"/>
                            </a:moveTo>
                            <a:lnTo>
                              <a:pt x="99" y="0"/>
                            </a:lnTo>
                            <a:lnTo>
                              <a:pt x="99" y="137"/>
                            </a:lnTo>
                            <a:lnTo>
                              <a:pt x="0" y="131"/>
                            </a:lnTo>
                            <a:lnTo>
                              <a:pt x="0" y="28"/>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90" name="Freeform 1066"/>
                      <p:cNvSpPr>
                        <a:spLocks/>
                      </p:cNvSpPr>
                      <p:nvPr/>
                    </p:nvSpPr>
                    <p:spPr bwMode="auto">
                      <a:xfrm>
                        <a:off x="3787" y="2027"/>
                        <a:ext cx="53" cy="138"/>
                      </a:xfrm>
                      <a:custGeom>
                        <a:avLst/>
                        <a:gdLst>
                          <a:gd name="T0" fmla="*/ 0 w 53"/>
                          <a:gd name="T1" fmla="*/ 0 h 138"/>
                          <a:gd name="T2" fmla="*/ 9 w 53"/>
                          <a:gd name="T3" fmla="*/ 6 h 138"/>
                          <a:gd name="T4" fmla="*/ 22 w 53"/>
                          <a:gd name="T5" fmla="*/ 6 h 138"/>
                          <a:gd name="T6" fmla="*/ 35 w 53"/>
                          <a:gd name="T7" fmla="*/ 6 h 138"/>
                          <a:gd name="T8" fmla="*/ 35 w 53"/>
                          <a:gd name="T9" fmla="*/ 11 h 138"/>
                          <a:gd name="T10" fmla="*/ 52 w 53"/>
                          <a:gd name="T11" fmla="*/ 17 h 138"/>
                          <a:gd name="T12" fmla="*/ 52 w 53"/>
                          <a:gd name="T13" fmla="*/ 131 h 138"/>
                          <a:gd name="T14" fmla="*/ 0 w 53"/>
                          <a:gd name="T15" fmla="*/ 137 h 138"/>
                          <a:gd name="T16" fmla="*/ 0 w 53"/>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38">
                            <a:moveTo>
                              <a:pt x="0" y="0"/>
                            </a:moveTo>
                            <a:lnTo>
                              <a:pt x="9" y="6"/>
                            </a:lnTo>
                            <a:lnTo>
                              <a:pt x="22" y="6"/>
                            </a:lnTo>
                            <a:lnTo>
                              <a:pt x="35" y="6"/>
                            </a:lnTo>
                            <a:lnTo>
                              <a:pt x="35" y="11"/>
                            </a:lnTo>
                            <a:lnTo>
                              <a:pt x="52" y="17"/>
                            </a:lnTo>
                            <a:lnTo>
                              <a:pt x="52" y="131"/>
                            </a:lnTo>
                            <a:lnTo>
                              <a:pt x="0" y="137"/>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0091" name="Freeform 1067"/>
                    <p:cNvSpPr>
                      <a:spLocks/>
                    </p:cNvSpPr>
                    <p:nvPr/>
                  </p:nvSpPr>
                  <p:spPr bwMode="auto">
                    <a:xfrm>
                      <a:off x="3856" y="2073"/>
                      <a:ext cx="17" cy="17"/>
                    </a:xfrm>
                    <a:custGeom>
                      <a:avLst/>
                      <a:gdLst>
                        <a:gd name="T0" fmla="*/ 0 w 17"/>
                        <a:gd name="T1" fmla="*/ 0 h 17"/>
                        <a:gd name="T2" fmla="*/ 0 w 17"/>
                        <a:gd name="T3" fmla="*/ 8 h 17"/>
                        <a:gd name="T4" fmla="*/ 16 w 17"/>
                        <a:gd name="T5" fmla="*/ 16 h 17"/>
                        <a:gd name="T6" fmla="*/ 16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8"/>
                          </a:lnTo>
                          <a:lnTo>
                            <a:pt x="16" y="16"/>
                          </a:lnTo>
                          <a:lnTo>
                            <a:pt x="16" y="8"/>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092" name="Group 1068"/>
                  <p:cNvGrpSpPr>
                    <a:grpSpLocks/>
                  </p:cNvGrpSpPr>
                  <p:nvPr/>
                </p:nvGrpSpPr>
                <p:grpSpPr bwMode="auto">
                  <a:xfrm>
                    <a:off x="3680" y="2073"/>
                    <a:ext cx="29" cy="92"/>
                    <a:chOff x="3680" y="2073"/>
                    <a:chExt cx="29" cy="92"/>
                  </a:xfrm>
                </p:grpSpPr>
                <p:grpSp>
                  <p:nvGrpSpPr>
                    <p:cNvPr id="770093" name="Group 1069"/>
                    <p:cNvGrpSpPr>
                      <a:grpSpLocks/>
                    </p:cNvGrpSpPr>
                    <p:nvPr/>
                  </p:nvGrpSpPr>
                  <p:grpSpPr bwMode="auto">
                    <a:xfrm>
                      <a:off x="3680" y="2073"/>
                      <a:ext cx="29" cy="92"/>
                      <a:chOff x="3680" y="2073"/>
                      <a:chExt cx="29" cy="92"/>
                    </a:xfrm>
                  </p:grpSpPr>
                  <p:sp>
                    <p:nvSpPr>
                      <p:cNvPr id="770094" name="Freeform 1070"/>
                      <p:cNvSpPr>
                        <a:spLocks/>
                      </p:cNvSpPr>
                      <p:nvPr/>
                    </p:nvSpPr>
                    <p:spPr bwMode="auto">
                      <a:xfrm>
                        <a:off x="3680" y="2073"/>
                        <a:ext cx="17" cy="92"/>
                      </a:xfrm>
                      <a:custGeom>
                        <a:avLst/>
                        <a:gdLst>
                          <a:gd name="T0" fmla="*/ 0 w 17"/>
                          <a:gd name="T1" fmla="*/ 6 h 92"/>
                          <a:gd name="T2" fmla="*/ 16 w 17"/>
                          <a:gd name="T3" fmla="*/ 0 h 92"/>
                          <a:gd name="T4" fmla="*/ 16 w 17"/>
                          <a:gd name="T5" fmla="*/ 91 h 92"/>
                          <a:gd name="T6" fmla="*/ 0 w 17"/>
                          <a:gd name="T7" fmla="*/ 91 h 92"/>
                          <a:gd name="T8" fmla="*/ 0 w 17"/>
                          <a:gd name="T9" fmla="*/ 6 h 92"/>
                        </a:gdLst>
                        <a:ahLst/>
                        <a:cxnLst>
                          <a:cxn ang="0">
                            <a:pos x="T0" y="T1"/>
                          </a:cxn>
                          <a:cxn ang="0">
                            <a:pos x="T2" y="T3"/>
                          </a:cxn>
                          <a:cxn ang="0">
                            <a:pos x="T4" y="T5"/>
                          </a:cxn>
                          <a:cxn ang="0">
                            <a:pos x="T6" y="T7"/>
                          </a:cxn>
                          <a:cxn ang="0">
                            <a:pos x="T8" y="T9"/>
                          </a:cxn>
                        </a:cxnLst>
                        <a:rect l="0" t="0" r="r" b="b"/>
                        <a:pathLst>
                          <a:path w="17" h="92">
                            <a:moveTo>
                              <a:pt x="0" y="6"/>
                            </a:moveTo>
                            <a:lnTo>
                              <a:pt x="16" y="0"/>
                            </a:lnTo>
                            <a:lnTo>
                              <a:pt x="16" y="91"/>
                            </a:lnTo>
                            <a:lnTo>
                              <a:pt x="0" y="91"/>
                            </a:lnTo>
                            <a:lnTo>
                              <a:pt x="0" y="6"/>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95" name="Freeform 1071"/>
                      <p:cNvSpPr>
                        <a:spLocks/>
                      </p:cNvSpPr>
                      <p:nvPr/>
                    </p:nvSpPr>
                    <p:spPr bwMode="auto">
                      <a:xfrm>
                        <a:off x="3692" y="2073"/>
                        <a:ext cx="17" cy="92"/>
                      </a:xfrm>
                      <a:custGeom>
                        <a:avLst/>
                        <a:gdLst>
                          <a:gd name="T0" fmla="*/ 0 w 17"/>
                          <a:gd name="T1" fmla="*/ 0 h 92"/>
                          <a:gd name="T2" fmla="*/ 16 w 17"/>
                          <a:gd name="T3" fmla="*/ 0 h 92"/>
                          <a:gd name="T4" fmla="*/ 16 w 17"/>
                          <a:gd name="T5" fmla="*/ 91 h 92"/>
                          <a:gd name="T6" fmla="*/ 0 w 17"/>
                          <a:gd name="T7" fmla="*/ 91 h 92"/>
                          <a:gd name="T8" fmla="*/ 0 w 17"/>
                          <a:gd name="T9" fmla="*/ 0 h 92"/>
                        </a:gdLst>
                        <a:ahLst/>
                        <a:cxnLst>
                          <a:cxn ang="0">
                            <a:pos x="T0" y="T1"/>
                          </a:cxn>
                          <a:cxn ang="0">
                            <a:pos x="T2" y="T3"/>
                          </a:cxn>
                          <a:cxn ang="0">
                            <a:pos x="T4" y="T5"/>
                          </a:cxn>
                          <a:cxn ang="0">
                            <a:pos x="T6" y="T7"/>
                          </a:cxn>
                          <a:cxn ang="0">
                            <a:pos x="T8" y="T9"/>
                          </a:cxn>
                        </a:cxnLst>
                        <a:rect l="0" t="0" r="r" b="b"/>
                        <a:pathLst>
                          <a:path w="17" h="92">
                            <a:moveTo>
                              <a:pt x="0" y="0"/>
                            </a:moveTo>
                            <a:lnTo>
                              <a:pt x="16" y="0"/>
                            </a:lnTo>
                            <a:lnTo>
                              <a:pt x="16" y="91"/>
                            </a:lnTo>
                            <a:lnTo>
                              <a:pt x="0" y="91"/>
                            </a:lnTo>
                            <a:lnTo>
                              <a:pt x="0"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096" name="Group 1072"/>
                    <p:cNvGrpSpPr>
                      <a:grpSpLocks/>
                    </p:cNvGrpSpPr>
                    <p:nvPr/>
                  </p:nvGrpSpPr>
                  <p:grpSpPr bwMode="auto">
                    <a:xfrm>
                      <a:off x="3697" y="2079"/>
                      <a:ext cx="1" cy="45"/>
                      <a:chOff x="3697" y="2079"/>
                      <a:chExt cx="1" cy="45"/>
                    </a:xfrm>
                  </p:grpSpPr>
                  <p:grpSp>
                    <p:nvGrpSpPr>
                      <p:cNvPr id="770097" name="Group 1073"/>
                      <p:cNvGrpSpPr>
                        <a:grpSpLocks/>
                      </p:cNvGrpSpPr>
                      <p:nvPr/>
                    </p:nvGrpSpPr>
                    <p:grpSpPr bwMode="auto">
                      <a:xfrm>
                        <a:off x="3697" y="2079"/>
                        <a:ext cx="1" cy="22"/>
                        <a:chOff x="3697" y="2079"/>
                        <a:chExt cx="1" cy="22"/>
                      </a:xfrm>
                    </p:grpSpPr>
                    <p:sp>
                      <p:nvSpPr>
                        <p:cNvPr id="770098" name="Freeform 1074"/>
                        <p:cNvSpPr>
                          <a:spLocks/>
                        </p:cNvSpPr>
                        <p:nvPr/>
                      </p:nvSpPr>
                      <p:spPr bwMode="auto">
                        <a:xfrm>
                          <a:off x="3697" y="2079"/>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099" name="Freeform 1075"/>
                        <p:cNvSpPr>
                          <a:spLocks/>
                        </p:cNvSpPr>
                        <p:nvPr/>
                      </p:nvSpPr>
                      <p:spPr bwMode="auto">
                        <a:xfrm>
                          <a:off x="3697" y="2084"/>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00" name="Group 1076"/>
                      <p:cNvGrpSpPr>
                        <a:grpSpLocks/>
                      </p:cNvGrpSpPr>
                      <p:nvPr/>
                    </p:nvGrpSpPr>
                    <p:grpSpPr bwMode="auto">
                      <a:xfrm>
                        <a:off x="3697" y="2096"/>
                        <a:ext cx="1" cy="28"/>
                        <a:chOff x="3697" y="2096"/>
                        <a:chExt cx="1" cy="28"/>
                      </a:xfrm>
                    </p:grpSpPr>
                    <p:sp>
                      <p:nvSpPr>
                        <p:cNvPr id="770101" name="Freeform 1077"/>
                        <p:cNvSpPr>
                          <a:spLocks/>
                        </p:cNvSpPr>
                        <p:nvPr/>
                      </p:nvSpPr>
                      <p:spPr bwMode="auto">
                        <a:xfrm>
                          <a:off x="3697" y="2096"/>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02" name="Freeform 1078"/>
                        <p:cNvSpPr>
                          <a:spLocks/>
                        </p:cNvSpPr>
                        <p:nvPr/>
                      </p:nvSpPr>
                      <p:spPr bwMode="auto">
                        <a:xfrm>
                          <a:off x="3697" y="2107"/>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nvGrpSpPr>
                <p:cNvPr id="770103" name="Group 1079"/>
                <p:cNvGrpSpPr>
                  <a:grpSpLocks/>
                </p:cNvGrpSpPr>
                <p:nvPr/>
              </p:nvGrpSpPr>
              <p:grpSpPr bwMode="auto">
                <a:xfrm>
                  <a:off x="3710" y="2027"/>
                  <a:ext cx="77" cy="28"/>
                  <a:chOff x="3710" y="2027"/>
                  <a:chExt cx="77" cy="28"/>
                </a:xfrm>
              </p:grpSpPr>
              <p:sp>
                <p:nvSpPr>
                  <p:cNvPr id="770104" name="Freeform 1080"/>
                  <p:cNvSpPr>
                    <a:spLocks/>
                  </p:cNvSpPr>
                  <p:nvPr/>
                </p:nvSpPr>
                <p:spPr bwMode="auto">
                  <a:xfrm>
                    <a:off x="3710" y="20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05" name="Freeform 1081"/>
                  <p:cNvSpPr>
                    <a:spLocks/>
                  </p:cNvSpPr>
                  <p:nvPr/>
                </p:nvSpPr>
                <p:spPr bwMode="auto">
                  <a:xfrm>
                    <a:off x="3748" y="203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06" name="Freeform 1082"/>
                  <p:cNvSpPr>
                    <a:spLocks/>
                  </p:cNvSpPr>
                  <p:nvPr/>
                </p:nvSpPr>
                <p:spPr bwMode="auto">
                  <a:xfrm>
                    <a:off x="3726" y="20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07" name="Freeform 1083"/>
                  <p:cNvSpPr>
                    <a:spLocks/>
                  </p:cNvSpPr>
                  <p:nvPr/>
                </p:nvSpPr>
                <p:spPr bwMode="auto">
                  <a:xfrm>
                    <a:off x="3770" y="2027"/>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08" name="Group 1084"/>
                <p:cNvGrpSpPr>
                  <a:grpSpLocks/>
                </p:cNvGrpSpPr>
                <p:nvPr/>
              </p:nvGrpSpPr>
              <p:grpSpPr bwMode="auto">
                <a:xfrm>
                  <a:off x="3809" y="2067"/>
                  <a:ext cx="39" cy="98"/>
                  <a:chOff x="3809" y="2067"/>
                  <a:chExt cx="39" cy="98"/>
                </a:xfrm>
              </p:grpSpPr>
              <p:grpSp>
                <p:nvGrpSpPr>
                  <p:cNvPr id="770109" name="Group 1085"/>
                  <p:cNvGrpSpPr>
                    <a:grpSpLocks/>
                  </p:cNvGrpSpPr>
                  <p:nvPr/>
                </p:nvGrpSpPr>
                <p:grpSpPr bwMode="auto">
                  <a:xfrm>
                    <a:off x="3809" y="2067"/>
                    <a:ext cx="39" cy="98"/>
                    <a:chOff x="3809" y="2067"/>
                    <a:chExt cx="39" cy="98"/>
                  </a:xfrm>
                </p:grpSpPr>
                <p:sp>
                  <p:nvSpPr>
                    <p:cNvPr id="770110" name="Freeform 1086"/>
                    <p:cNvSpPr>
                      <a:spLocks/>
                    </p:cNvSpPr>
                    <p:nvPr/>
                  </p:nvSpPr>
                  <p:spPr bwMode="auto">
                    <a:xfrm>
                      <a:off x="3822" y="2067"/>
                      <a:ext cx="26" cy="98"/>
                    </a:xfrm>
                    <a:custGeom>
                      <a:avLst/>
                      <a:gdLst>
                        <a:gd name="T0" fmla="*/ 0 w 26"/>
                        <a:gd name="T1" fmla="*/ 0 h 98"/>
                        <a:gd name="T2" fmla="*/ 25 w 26"/>
                        <a:gd name="T3" fmla="*/ 6 h 98"/>
                        <a:gd name="T4" fmla="*/ 25 w 26"/>
                        <a:gd name="T5" fmla="*/ 97 h 98"/>
                        <a:gd name="T6" fmla="*/ 0 w 26"/>
                        <a:gd name="T7" fmla="*/ 97 h 98"/>
                        <a:gd name="T8" fmla="*/ 0 w 26"/>
                        <a:gd name="T9" fmla="*/ 0 h 98"/>
                      </a:gdLst>
                      <a:ahLst/>
                      <a:cxnLst>
                        <a:cxn ang="0">
                          <a:pos x="T0" y="T1"/>
                        </a:cxn>
                        <a:cxn ang="0">
                          <a:pos x="T2" y="T3"/>
                        </a:cxn>
                        <a:cxn ang="0">
                          <a:pos x="T4" y="T5"/>
                        </a:cxn>
                        <a:cxn ang="0">
                          <a:pos x="T6" y="T7"/>
                        </a:cxn>
                        <a:cxn ang="0">
                          <a:pos x="T8" y="T9"/>
                        </a:cxn>
                      </a:cxnLst>
                      <a:rect l="0" t="0" r="r" b="b"/>
                      <a:pathLst>
                        <a:path w="26" h="98">
                          <a:moveTo>
                            <a:pt x="0" y="0"/>
                          </a:moveTo>
                          <a:lnTo>
                            <a:pt x="25" y="6"/>
                          </a:lnTo>
                          <a:lnTo>
                            <a:pt x="25" y="97"/>
                          </a:lnTo>
                          <a:lnTo>
                            <a:pt x="0" y="97"/>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11" name="Freeform 1087"/>
                    <p:cNvSpPr>
                      <a:spLocks/>
                    </p:cNvSpPr>
                    <p:nvPr/>
                  </p:nvSpPr>
                  <p:spPr bwMode="auto">
                    <a:xfrm>
                      <a:off x="3809" y="2067"/>
                      <a:ext cx="17" cy="98"/>
                    </a:xfrm>
                    <a:custGeom>
                      <a:avLst/>
                      <a:gdLst>
                        <a:gd name="T0" fmla="*/ 16 w 17"/>
                        <a:gd name="T1" fmla="*/ 0 h 98"/>
                        <a:gd name="T2" fmla="*/ 16 w 17"/>
                        <a:gd name="T3" fmla="*/ 97 h 98"/>
                        <a:gd name="T4" fmla="*/ 0 w 17"/>
                        <a:gd name="T5" fmla="*/ 97 h 98"/>
                        <a:gd name="T6" fmla="*/ 0 w 17"/>
                        <a:gd name="T7" fmla="*/ 6 h 98"/>
                        <a:gd name="T8" fmla="*/ 16 w 17"/>
                        <a:gd name="T9" fmla="*/ 0 h 98"/>
                      </a:gdLst>
                      <a:ahLst/>
                      <a:cxnLst>
                        <a:cxn ang="0">
                          <a:pos x="T0" y="T1"/>
                        </a:cxn>
                        <a:cxn ang="0">
                          <a:pos x="T2" y="T3"/>
                        </a:cxn>
                        <a:cxn ang="0">
                          <a:pos x="T4" y="T5"/>
                        </a:cxn>
                        <a:cxn ang="0">
                          <a:pos x="T6" y="T7"/>
                        </a:cxn>
                        <a:cxn ang="0">
                          <a:pos x="T8" y="T9"/>
                        </a:cxn>
                      </a:cxnLst>
                      <a:rect l="0" t="0" r="r" b="b"/>
                      <a:pathLst>
                        <a:path w="17" h="98">
                          <a:moveTo>
                            <a:pt x="16" y="0"/>
                          </a:moveTo>
                          <a:lnTo>
                            <a:pt x="16" y="97"/>
                          </a:lnTo>
                          <a:lnTo>
                            <a:pt x="0" y="97"/>
                          </a:lnTo>
                          <a:lnTo>
                            <a:pt x="0" y="6"/>
                          </a:lnTo>
                          <a:lnTo>
                            <a:pt x="16"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12" name="Group 1088"/>
                  <p:cNvGrpSpPr>
                    <a:grpSpLocks/>
                  </p:cNvGrpSpPr>
                  <p:nvPr/>
                </p:nvGrpSpPr>
                <p:grpSpPr bwMode="auto">
                  <a:xfrm>
                    <a:off x="3830" y="2084"/>
                    <a:ext cx="1" cy="46"/>
                    <a:chOff x="3830" y="2084"/>
                    <a:chExt cx="1" cy="46"/>
                  </a:xfrm>
                </p:grpSpPr>
                <p:grpSp>
                  <p:nvGrpSpPr>
                    <p:cNvPr id="770113" name="Group 1089"/>
                    <p:cNvGrpSpPr>
                      <a:grpSpLocks/>
                    </p:cNvGrpSpPr>
                    <p:nvPr/>
                  </p:nvGrpSpPr>
                  <p:grpSpPr bwMode="auto">
                    <a:xfrm>
                      <a:off x="3830" y="2084"/>
                      <a:ext cx="1" cy="23"/>
                      <a:chOff x="3830" y="2084"/>
                      <a:chExt cx="1" cy="23"/>
                    </a:xfrm>
                  </p:grpSpPr>
                  <p:sp>
                    <p:nvSpPr>
                      <p:cNvPr id="770114" name="Freeform 1090"/>
                      <p:cNvSpPr>
                        <a:spLocks/>
                      </p:cNvSpPr>
                      <p:nvPr/>
                    </p:nvSpPr>
                    <p:spPr bwMode="auto">
                      <a:xfrm>
                        <a:off x="3830" y="2084"/>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15" name="Freeform 1091"/>
                      <p:cNvSpPr>
                        <a:spLocks/>
                      </p:cNvSpPr>
                      <p:nvPr/>
                    </p:nvSpPr>
                    <p:spPr bwMode="auto">
                      <a:xfrm>
                        <a:off x="3830" y="2090"/>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16" name="Group 1092"/>
                    <p:cNvGrpSpPr>
                      <a:grpSpLocks/>
                    </p:cNvGrpSpPr>
                    <p:nvPr/>
                  </p:nvGrpSpPr>
                  <p:grpSpPr bwMode="auto">
                    <a:xfrm>
                      <a:off x="3830" y="2102"/>
                      <a:ext cx="1" cy="28"/>
                      <a:chOff x="3830" y="2102"/>
                      <a:chExt cx="1" cy="28"/>
                    </a:xfrm>
                  </p:grpSpPr>
                  <p:sp>
                    <p:nvSpPr>
                      <p:cNvPr id="770117" name="Freeform 1093"/>
                      <p:cNvSpPr>
                        <a:spLocks/>
                      </p:cNvSpPr>
                      <p:nvPr/>
                    </p:nvSpPr>
                    <p:spPr bwMode="auto">
                      <a:xfrm>
                        <a:off x="3830" y="2102"/>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18" name="Freeform 1094"/>
                      <p:cNvSpPr>
                        <a:spLocks/>
                      </p:cNvSpPr>
                      <p:nvPr/>
                    </p:nvSpPr>
                    <p:spPr bwMode="auto">
                      <a:xfrm>
                        <a:off x="3830" y="2113"/>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770119" name="Freeform 1095"/>
                <p:cNvSpPr>
                  <a:spLocks/>
                </p:cNvSpPr>
                <p:nvPr/>
              </p:nvSpPr>
              <p:spPr bwMode="auto">
                <a:xfrm>
                  <a:off x="3839" y="2102"/>
                  <a:ext cx="61" cy="57"/>
                </a:xfrm>
                <a:custGeom>
                  <a:avLst/>
                  <a:gdLst>
                    <a:gd name="T0" fmla="*/ 0 w 61"/>
                    <a:gd name="T1" fmla="*/ 56 h 57"/>
                    <a:gd name="T2" fmla="*/ 60 w 61"/>
                    <a:gd name="T3" fmla="*/ 56 h 57"/>
                    <a:gd name="T4" fmla="*/ 60 w 61"/>
                    <a:gd name="T5" fmla="*/ 0 h 57"/>
                    <a:gd name="T6" fmla="*/ 21 w 61"/>
                    <a:gd name="T7" fmla="*/ 0 h 57"/>
                    <a:gd name="T8" fmla="*/ 21 w 61"/>
                    <a:gd name="T9" fmla="*/ 45 h 57"/>
                    <a:gd name="T10" fmla="*/ 0 w 61"/>
                    <a:gd name="T11" fmla="*/ 45 h 57"/>
                    <a:gd name="T12" fmla="*/ 0 w 61"/>
                    <a:gd name="T13" fmla="*/ 56 h 57"/>
                  </a:gdLst>
                  <a:ahLst/>
                  <a:cxnLst>
                    <a:cxn ang="0">
                      <a:pos x="T0" y="T1"/>
                    </a:cxn>
                    <a:cxn ang="0">
                      <a:pos x="T2" y="T3"/>
                    </a:cxn>
                    <a:cxn ang="0">
                      <a:pos x="T4" y="T5"/>
                    </a:cxn>
                    <a:cxn ang="0">
                      <a:pos x="T6" y="T7"/>
                    </a:cxn>
                    <a:cxn ang="0">
                      <a:pos x="T8" y="T9"/>
                    </a:cxn>
                    <a:cxn ang="0">
                      <a:pos x="T10" y="T11"/>
                    </a:cxn>
                    <a:cxn ang="0">
                      <a:pos x="T12" y="T13"/>
                    </a:cxn>
                  </a:cxnLst>
                  <a:rect l="0" t="0" r="r" b="b"/>
                  <a:pathLst>
                    <a:path w="61" h="57">
                      <a:moveTo>
                        <a:pt x="0" y="56"/>
                      </a:moveTo>
                      <a:lnTo>
                        <a:pt x="60" y="56"/>
                      </a:lnTo>
                      <a:lnTo>
                        <a:pt x="60" y="0"/>
                      </a:lnTo>
                      <a:lnTo>
                        <a:pt x="21" y="0"/>
                      </a:lnTo>
                      <a:lnTo>
                        <a:pt x="21" y="45"/>
                      </a:lnTo>
                      <a:lnTo>
                        <a:pt x="0" y="45"/>
                      </a:lnTo>
                      <a:lnTo>
                        <a:pt x="0" y="56"/>
                      </a:lnTo>
                    </a:path>
                  </a:pathLst>
                </a:custGeom>
                <a:solidFill>
                  <a:srgbClr val="5F3F1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20" name="Freeform 1096"/>
                <p:cNvSpPr>
                  <a:spLocks/>
                </p:cNvSpPr>
                <p:nvPr/>
              </p:nvSpPr>
              <p:spPr bwMode="auto">
                <a:xfrm>
                  <a:off x="4091" y="2125"/>
                  <a:ext cx="17" cy="34"/>
                </a:xfrm>
                <a:custGeom>
                  <a:avLst/>
                  <a:gdLst>
                    <a:gd name="T0" fmla="*/ 0 w 17"/>
                    <a:gd name="T1" fmla="*/ 6 h 34"/>
                    <a:gd name="T2" fmla="*/ 0 w 17"/>
                    <a:gd name="T3" fmla="*/ 0 h 34"/>
                    <a:gd name="T4" fmla="*/ 4 w 17"/>
                    <a:gd name="T5" fmla="*/ 0 h 34"/>
                    <a:gd name="T6" fmla="*/ 11 w 17"/>
                    <a:gd name="T7" fmla="*/ 0 h 34"/>
                    <a:gd name="T8" fmla="*/ 16 w 17"/>
                    <a:gd name="T9" fmla="*/ 0 h 34"/>
                    <a:gd name="T10" fmla="*/ 16 w 17"/>
                    <a:gd name="T11" fmla="*/ 6 h 34"/>
                    <a:gd name="T12" fmla="*/ 11 w 17"/>
                    <a:gd name="T13" fmla="*/ 6 h 34"/>
                    <a:gd name="T14" fmla="*/ 11 w 17"/>
                    <a:gd name="T15" fmla="*/ 0 h 34"/>
                    <a:gd name="T16" fmla="*/ 4 w 17"/>
                    <a:gd name="T17" fmla="*/ 0 h 34"/>
                    <a:gd name="T18" fmla="*/ 4 w 17"/>
                    <a:gd name="T19" fmla="*/ 6 h 34"/>
                    <a:gd name="T20" fmla="*/ 4 w 17"/>
                    <a:gd name="T21" fmla="*/ 33 h 34"/>
                    <a:gd name="T22" fmla="*/ 0 w 17"/>
                    <a:gd name="T23" fmla="*/ 33 h 34"/>
                    <a:gd name="T24" fmla="*/ 0 w 17"/>
                    <a:gd name="T25"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4">
                      <a:moveTo>
                        <a:pt x="0" y="6"/>
                      </a:moveTo>
                      <a:lnTo>
                        <a:pt x="0" y="0"/>
                      </a:lnTo>
                      <a:lnTo>
                        <a:pt x="4" y="0"/>
                      </a:lnTo>
                      <a:lnTo>
                        <a:pt x="11" y="0"/>
                      </a:lnTo>
                      <a:lnTo>
                        <a:pt x="16" y="0"/>
                      </a:lnTo>
                      <a:lnTo>
                        <a:pt x="16" y="6"/>
                      </a:lnTo>
                      <a:lnTo>
                        <a:pt x="11" y="6"/>
                      </a:lnTo>
                      <a:lnTo>
                        <a:pt x="11" y="0"/>
                      </a:lnTo>
                      <a:lnTo>
                        <a:pt x="4" y="0"/>
                      </a:lnTo>
                      <a:lnTo>
                        <a:pt x="4" y="6"/>
                      </a:lnTo>
                      <a:lnTo>
                        <a:pt x="4" y="33"/>
                      </a:lnTo>
                      <a:lnTo>
                        <a:pt x="0" y="33"/>
                      </a:lnTo>
                      <a:lnTo>
                        <a:pt x="0" y="6"/>
                      </a:lnTo>
                    </a:path>
                  </a:pathLst>
                </a:custGeom>
                <a:solidFill>
                  <a:srgbClr val="5F5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70121" name="Group 1097"/>
                <p:cNvGrpSpPr>
                  <a:grpSpLocks/>
                </p:cNvGrpSpPr>
                <p:nvPr/>
              </p:nvGrpSpPr>
              <p:grpSpPr bwMode="auto">
                <a:xfrm>
                  <a:off x="3869" y="2153"/>
                  <a:ext cx="137" cy="17"/>
                  <a:chOff x="3869" y="2153"/>
                  <a:chExt cx="137" cy="17"/>
                </a:xfrm>
              </p:grpSpPr>
              <p:grpSp>
                <p:nvGrpSpPr>
                  <p:cNvPr id="770122" name="Group 1098"/>
                  <p:cNvGrpSpPr>
                    <a:grpSpLocks/>
                  </p:cNvGrpSpPr>
                  <p:nvPr/>
                </p:nvGrpSpPr>
                <p:grpSpPr bwMode="auto">
                  <a:xfrm>
                    <a:off x="3869" y="2153"/>
                    <a:ext cx="69" cy="17"/>
                    <a:chOff x="3869" y="2153"/>
                    <a:chExt cx="69" cy="17"/>
                  </a:xfrm>
                </p:grpSpPr>
                <p:grpSp>
                  <p:nvGrpSpPr>
                    <p:cNvPr id="770123" name="Group 1099"/>
                    <p:cNvGrpSpPr>
                      <a:grpSpLocks/>
                    </p:cNvGrpSpPr>
                    <p:nvPr/>
                  </p:nvGrpSpPr>
                  <p:grpSpPr bwMode="auto">
                    <a:xfrm>
                      <a:off x="3869" y="2153"/>
                      <a:ext cx="18" cy="17"/>
                      <a:chOff x="3869" y="2153"/>
                      <a:chExt cx="18" cy="17"/>
                    </a:xfrm>
                  </p:grpSpPr>
                  <p:sp>
                    <p:nvSpPr>
                      <p:cNvPr id="770124" name="Freeform 1100"/>
                      <p:cNvSpPr>
                        <a:spLocks/>
                      </p:cNvSpPr>
                      <p:nvPr/>
                    </p:nvSpPr>
                    <p:spPr bwMode="auto">
                      <a:xfrm>
                        <a:off x="3869" y="2153"/>
                        <a:ext cx="18" cy="17"/>
                      </a:xfrm>
                      <a:custGeom>
                        <a:avLst/>
                        <a:gdLst>
                          <a:gd name="T0" fmla="*/ 0 w 18"/>
                          <a:gd name="T1" fmla="*/ 0 h 17"/>
                          <a:gd name="T2" fmla="*/ 17 w 18"/>
                          <a:gd name="T3" fmla="*/ 0 h 17"/>
                          <a:gd name="T4" fmla="*/ 17 w 18"/>
                          <a:gd name="T5" fmla="*/ 16 h 17"/>
                          <a:gd name="T6" fmla="*/ 0 w 18"/>
                          <a:gd name="T7" fmla="*/ 16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17" y="0"/>
                            </a:lnTo>
                            <a:lnTo>
                              <a:pt x="17"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25" name="Freeform 1101"/>
                      <p:cNvSpPr>
                        <a:spLocks/>
                      </p:cNvSpPr>
                      <p:nvPr/>
                    </p:nvSpPr>
                    <p:spPr bwMode="auto">
                      <a:xfrm>
                        <a:off x="3869" y="2153"/>
                        <a:ext cx="18" cy="17"/>
                      </a:xfrm>
                      <a:custGeom>
                        <a:avLst/>
                        <a:gdLst>
                          <a:gd name="T0" fmla="*/ 0 w 18"/>
                          <a:gd name="T1" fmla="*/ 0 h 17"/>
                          <a:gd name="T2" fmla="*/ 17 w 18"/>
                          <a:gd name="T3" fmla="*/ 16 h 17"/>
                          <a:gd name="T4" fmla="*/ 17 w 18"/>
                          <a:gd name="T5" fmla="*/ 0 h 17"/>
                          <a:gd name="T6" fmla="*/ 0 w 18"/>
                          <a:gd name="T7" fmla="*/ 16 h 17"/>
                        </a:gdLst>
                        <a:ahLst/>
                        <a:cxnLst>
                          <a:cxn ang="0">
                            <a:pos x="T0" y="T1"/>
                          </a:cxn>
                          <a:cxn ang="0">
                            <a:pos x="T2" y="T3"/>
                          </a:cxn>
                          <a:cxn ang="0">
                            <a:pos x="T4" y="T5"/>
                          </a:cxn>
                          <a:cxn ang="0">
                            <a:pos x="T6" y="T7"/>
                          </a:cxn>
                        </a:cxnLst>
                        <a:rect l="0" t="0" r="r" b="b"/>
                        <a:pathLst>
                          <a:path w="18" h="17">
                            <a:moveTo>
                              <a:pt x="0" y="0"/>
                            </a:moveTo>
                            <a:lnTo>
                              <a:pt x="17" y="16"/>
                            </a:lnTo>
                            <a:lnTo>
                              <a:pt x="17"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26" name="Group 1102"/>
                    <p:cNvGrpSpPr>
                      <a:grpSpLocks/>
                    </p:cNvGrpSpPr>
                    <p:nvPr/>
                  </p:nvGrpSpPr>
                  <p:grpSpPr bwMode="auto">
                    <a:xfrm>
                      <a:off x="3886" y="2153"/>
                      <a:ext cx="18" cy="17"/>
                      <a:chOff x="3886" y="2153"/>
                      <a:chExt cx="18" cy="17"/>
                    </a:xfrm>
                  </p:grpSpPr>
                  <p:sp>
                    <p:nvSpPr>
                      <p:cNvPr id="770127" name="Freeform 1103"/>
                      <p:cNvSpPr>
                        <a:spLocks/>
                      </p:cNvSpPr>
                      <p:nvPr/>
                    </p:nvSpPr>
                    <p:spPr bwMode="auto">
                      <a:xfrm>
                        <a:off x="3886" y="2153"/>
                        <a:ext cx="18" cy="17"/>
                      </a:xfrm>
                      <a:custGeom>
                        <a:avLst/>
                        <a:gdLst>
                          <a:gd name="T0" fmla="*/ 0 w 18"/>
                          <a:gd name="T1" fmla="*/ 0 h 17"/>
                          <a:gd name="T2" fmla="*/ 17 w 18"/>
                          <a:gd name="T3" fmla="*/ 0 h 17"/>
                          <a:gd name="T4" fmla="*/ 17 w 18"/>
                          <a:gd name="T5" fmla="*/ 16 h 17"/>
                          <a:gd name="T6" fmla="*/ 0 w 18"/>
                          <a:gd name="T7" fmla="*/ 16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17" y="0"/>
                            </a:lnTo>
                            <a:lnTo>
                              <a:pt x="17"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28" name="Freeform 1104"/>
                      <p:cNvSpPr>
                        <a:spLocks/>
                      </p:cNvSpPr>
                      <p:nvPr/>
                    </p:nvSpPr>
                    <p:spPr bwMode="auto">
                      <a:xfrm>
                        <a:off x="3886" y="2153"/>
                        <a:ext cx="18" cy="17"/>
                      </a:xfrm>
                      <a:custGeom>
                        <a:avLst/>
                        <a:gdLst>
                          <a:gd name="T0" fmla="*/ 0 w 18"/>
                          <a:gd name="T1" fmla="*/ 0 h 17"/>
                          <a:gd name="T2" fmla="*/ 17 w 18"/>
                          <a:gd name="T3" fmla="*/ 16 h 17"/>
                          <a:gd name="T4" fmla="*/ 17 w 18"/>
                          <a:gd name="T5" fmla="*/ 0 h 17"/>
                          <a:gd name="T6" fmla="*/ 0 w 18"/>
                          <a:gd name="T7" fmla="*/ 16 h 17"/>
                        </a:gdLst>
                        <a:ahLst/>
                        <a:cxnLst>
                          <a:cxn ang="0">
                            <a:pos x="T0" y="T1"/>
                          </a:cxn>
                          <a:cxn ang="0">
                            <a:pos x="T2" y="T3"/>
                          </a:cxn>
                          <a:cxn ang="0">
                            <a:pos x="T4" y="T5"/>
                          </a:cxn>
                          <a:cxn ang="0">
                            <a:pos x="T6" y="T7"/>
                          </a:cxn>
                        </a:cxnLst>
                        <a:rect l="0" t="0" r="r" b="b"/>
                        <a:pathLst>
                          <a:path w="18" h="17">
                            <a:moveTo>
                              <a:pt x="0" y="0"/>
                            </a:moveTo>
                            <a:lnTo>
                              <a:pt x="17" y="16"/>
                            </a:lnTo>
                            <a:lnTo>
                              <a:pt x="17"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29" name="Group 1105"/>
                    <p:cNvGrpSpPr>
                      <a:grpSpLocks/>
                    </p:cNvGrpSpPr>
                    <p:nvPr/>
                  </p:nvGrpSpPr>
                  <p:grpSpPr bwMode="auto">
                    <a:xfrm>
                      <a:off x="3903" y="2153"/>
                      <a:ext cx="18" cy="17"/>
                      <a:chOff x="3903" y="2153"/>
                      <a:chExt cx="18" cy="17"/>
                    </a:xfrm>
                  </p:grpSpPr>
                  <p:sp>
                    <p:nvSpPr>
                      <p:cNvPr id="770130" name="Freeform 1106"/>
                      <p:cNvSpPr>
                        <a:spLocks/>
                      </p:cNvSpPr>
                      <p:nvPr/>
                    </p:nvSpPr>
                    <p:spPr bwMode="auto">
                      <a:xfrm>
                        <a:off x="3903" y="2153"/>
                        <a:ext cx="18" cy="17"/>
                      </a:xfrm>
                      <a:custGeom>
                        <a:avLst/>
                        <a:gdLst>
                          <a:gd name="T0" fmla="*/ 0 w 18"/>
                          <a:gd name="T1" fmla="*/ 0 h 17"/>
                          <a:gd name="T2" fmla="*/ 17 w 18"/>
                          <a:gd name="T3" fmla="*/ 0 h 17"/>
                          <a:gd name="T4" fmla="*/ 17 w 18"/>
                          <a:gd name="T5" fmla="*/ 16 h 17"/>
                          <a:gd name="T6" fmla="*/ 0 w 18"/>
                          <a:gd name="T7" fmla="*/ 16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17" y="0"/>
                            </a:lnTo>
                            <a:lnTo>
                              <a:pt x="17"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31" name="Freeform 1107"/>
                      <p:cNvSpPr>
                        <a:spLocks/>
                      </p:cNvSpPr>
                      <p:nvPr/>
                    </p:nvSpPr>
                    <p:spPr bwMode="auto">
                      <a:xfrm>
                        <a:off x="3903" y="2153"/>
                        <a:ext cx="18" cy="17"/>
                      </a:xfrm>
                      <a:custGeom>
                        <a:avLst/>
                        <a:gdLst>
                          <a:gd name="T0" fmla="*/ 0 w 18"/>
                          <a:gd name="T1" fmla="*/ 0 h 17"/>
                          <a:gd name="T2" fmla="*/ 17 w 18"/>
                          <a:gd name="T3" fmla="*/ 16 h 17"/>
                          <a:gd name="T4" fmla="*/ 17 w 18"/>
                          <a:gd name="T5" fmla="*/ 0 h 17"/>
                          <a:gd name="T6" fmla="*/ 0 w 18"/>
                          <a:gd name="T7" fmla="*/ 16 h 17"/>
                        </a:gdLst>
                        <a:ahLst/>
                        <a:cxnLst>
                          <a:cxn ang="0">
                            <a:pos x="T0" y="T1"/>
                          </a:cxn>
                          <a:cxn ang="0">
                            <a:pos x="T2" y="T3"/>
                          </a:cxn>
                          <a:cxn ang="0">
                            <a:pos x="T4" y="T5"/>
                          </a:cxn>
                          <a:cxn ang="0">
                            <a:pos x="T6" y="T7"/>
                          </a:cxn>
                        </a:cxnLst>
                        <a:rect l="0" t="0" r="r" b="b"/>
                        <a:pathLst>
                          <a:path w="18" h="17">
                            <a:moveTo>
                              <a:pt x="0" y="0"/>
                            </a:moveTo>
                            <a:lnTo>
                              <a:pt x="17" y="16"/>
                            </a:lnTo>
                            <a:lnTo>
                              <a:pt x="17"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32" name="Group 1108"/>
                    <p:cNvGrpSpPr>
                      <a:grpSpLocks/>
                    </p:cNvGrpSpPr>
                    <p:nvPr/>
                  </p:nvGrpSpPr>
                  <p:grpSpPr bwMode="auto">
                    <a:xfrm>
                      <a:off x="3920" y="2153"/>
                      <a:ext cx="18" cy="17"/>
                      <a:chOff x="3920" y="2153"/>
                      <a:chExt cx="18" cy="17"/>
                    </a:xfrm>
                  </p:grpSpPr>
                  <p:sp>
                    <p:nvSpPr>
                      <p:cNvPr id="770133" name="Freeform 1109"/>
                      <p:cNvSpPr>
                        <a:spLocks/>
                      </p:cNvSpPr>
                      <p:nvPr/>
                    </p:nvSpPr>
                    <p:spPr bwMode="auto">
                      <a:xfrm>
                        <a:off x="3920" y="2153"/>
                        <a:ext cx="18" cy="17"/>
                      </a:xfrm>
                      <a:custGeom>
                        <a:avLst/>
                        <a:gdLst>
                          <a:gd name="T0" fmla="*/ 0 w 18"/>
                          <a:gd name="T1" fmla="*/ 0 h 17"/>
                          <a:gd name="T2" fmla="*/ 17 w 18"/>
                          <a:gd name="T3" fmla="*/ 0 h 17"/>
                          <a:gd name="T4" fmla="*/ 17 w 18"/>
                          <a:gd name="T5" fmla="*/ 16 h 17"/>
                          <a:gd name="T6" fmla="*/ 0 w 18"/>
                          <a:gd name="T7" fmla="*/ 16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17" y="0"/>
                            </a:lnTo>
                            <a:lnTo>
                              <a:pt x="17"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34" name="Freeform 1110"/>
                      <p:cNvSpPr>
                        <a:spLocks/>
                      </p:cNvSpPr>
                      <p:nvPr/>
                    </p:nvSpPr>
                    <p:spPr bwMode="auto">
                      <a:xfrm>
                        <a:off x="3920" y="2153"/>
                        <a:ext cx="18" cy="17"/>
                      </a:xfrm>
                      <a:custGeom>
                        <a:avLst/>
                        <a:gdLst>
                          <a:gd name="T0" fmla="*/ 0 w 18"/>
                          <a:gd name="T1" fmla="*/ 0 h 17"/>
                          <a:gd name="T2" fmla="*/ 17 w 18"/>
                          <a:gd name="T3" fmla="*/ 16 h 17"/>
                          <a:gd name="T4" fmla="*/ 17 w 18"/>
                          <a:gd name="T5" fmla="*/ 0 h 17"/>
                          <a:gd name="T6" fmla="*/ 0 w 18"/>
                          <a:gd name="T7" fmla="*/ 16 h 17"/>
                        </a:gdLst>
                        <a:ahLst/>
                        <a:cxnLst>
                          <a:cxn ang="0">
                            <a:pos x="T0" y="T1"/>
                          </a:cxn>
                          <a:cxn ang="0">
                            <a:pos x="T2" y="T3"/>
                          </a:cxn>
                          <a:cxn ang="0">
                            <a:pos x="T4" y="T5"/>
                          </a:cxn>
                          <a:cxn ang="0">
                            <a:pos x="T6" y="T7"/>
                          </a:cxn>
                        </a:cxnLst>
                        <a:rect l="0" t="0" r="r" b="b"/>
                        <a:pathLst>
                          <a:path w="18" h="17">
                            <a:moveTo>
                              <a:pt x="0" y="0"/>
                            </a:moveTo>
                            <a:lnTo>
                              <a:pt x="17" y="16"/>
                            </a:lnTo>
                            <a:lnTo>
                              <a:pt x="17"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70135" name="Group 1111"/>
                  <p:cNvGrpSpPr>
                    <a:grpSpLocks/>
                  </p:cNvGrpSpPr>
                  <p:nvPr/>
                </p:nvGrpSpPr>
                <p:grpSpPr bwMode="auto">
                  <a:xfrm>
                    <a:off x="3937" y="2153"/>
                    <a:ext cx="69" cy="17"/>
                    <a:chOff x="3937" y="2153"/>
                    <a:chExt cx="69" cy="17"/>
                  </a:xfrm>
                </p:grpSpPr>
                <p:grpSp>
                  <p:nvGrpSpPr>
                    <p:cNvPr id="770136" name="Group 1112"/>
                    <p:cNvGrpSpPr>
                      <a:grpSpLocks/>
                    </p:cNvGrpSpPr>
                    <p:nvPr/>
                  </p:nvGrpSpPr>
                  <p:grpSpPr bwMode="auto">
                    <a:xfrm>
                      <a:off x="3937" y="2153"/>
                      <a:ext cx="19" cy="17"/>
                      <a:chOff x="3937" y="2153"/>
                      <a:chExt cx="19" cy="17"/>
                    </a:xfrm>
                  </p:grpSpPr>
                  <p:sp>
                    <p:nvSpPr>
                      <p:cNvPr id="770137" name="Freeform 1113"/>
                      <p:cNvSpPr>
                        <a:spLocks/>
                      </p:cNvSpPr>
                      <p:nvPr/>
                    </p:nvSpPr>
                    <p:spPr bwMode="auto">
                      <a:xfrm>
                        <a:off x="3937" y="2153"/>
                        <a:ext cx="19" cy="17"/>
                      </a:xfrm>
                      <a:custGeom>
                        <a:avLst/>
                        <a:gdLst>
                          <a:gd name="T0" fmla="*/ 0 w 19"/>
                          <a:gd name="T1" fmla="*/ 0 h 17"/>
                          <a:gd name="T2" fmla="*/ 18 w 19"/>
                          <a:gd name="T3" fmla="*/ 0 h 17"/>
                          <a:gd name="T4" fmla="*/ 18 w 19"/>
                          <a:gd name="T5" fmla="*/ 16 h 17"/>
                          <a:gd name="T6" fmla="*/ 0 w 19"/>
                          <a:gd name="T7" fmla="*/ 16 h 17"/>
                          <a:gd name="T8" fmla="*/ 0 w 19"/>
                          <a:gd name="T9" fmla="*/ 0 h 17"/>
                        </a:gdLst>
                        <a:ahLst/>
                        <a:cxnLst>
                          <a:cxn ang="0">
                            <a:pos x="T0" y="T1"/>
                          </a:cxn>
                          <a:cxn ang="0">
                            <a:pos x="T2" y="T3"/>
                          </a:cxn>
                          <a:cxn ang="0">
                            <a:pos x="T4" y="T5"/>
                          </a:cxn>
                          <a:cxn ang="0">
                            <a:pos x="T6" y="T7"/>
                          </a:cxn>
                          <a:cxn ang="0">
                            <a:pos x="T8" y="T9"/>
                          </a:cxn>
                        </a:cxnLst>
                        <a:rect l="0" t="0" r="r" b="b"/>
                        <a:pathLst>
                          <a:path w="19" h="17">
                            <a:moveTo>
                              <a:pt x="0" y="0"/>
                            </a:moveTo>
                            <a:lnTo>
                              <a:pt x="18" y="0"/>
                            </a:lnTo>
                            <a:lnTo>
                              <a:pt x="18"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38" name="Freeform 1114"/>
                      <p:cNvSpPr>
                        <a:spLocks/>
                      </p:cNvSpPr>
                      <p:nvPr/>
                    </p:nvSpPr>
                    <p:spPr bwMode="auto">
                      <a:xfrm>
                        <a:off x="3937" y="2153"/>
                        <a:ext cx="19" cy="17"/>
                      </a:xfrm>
                      <a:custGeom>
                        <a:avLst/>
                        <a:gdLst>
                          <a:gd name="T0" fmla="*/ 0 w 19"/>
                          <a:gd name="T1" fmla="*/ 0 h 17"/>
                          <a:gd name="T2" fmla="*/ 18 w 19"/>
                          <a:gd name="T3" fmla="*/ 16 h 17"/>
                          <a:gd name="T4" fmla="*/ 18 w 19"/>
                          <a:gd name="T5" fmla="*/ 0 h 17"/>
                          <a:gd name="T6" fmla="*/ 0 w 19"/>
                          <a:gd name="T7" fmla="*/ 16 h 17"/>
                        </a:gdLst>
                        <a:ahLst/>
                        <a:cxnLst>
                          <a:cxn ang="0">
                            <a:pos x="T0" y="T1"/>
                          </a:cxn>
                          <a:cxn ang="0">
                            <a:pos x="T2" y="T3"/>
                          </a:cxn>
                          <a:cxn ang="0">
                            <a:pos x="T4" y="T5"/>
                          </a:cxn>
                          <a:cxn ang="0">
                            <a:pos x="T6" y="T7"/>
                          </a:cxn>
                        </a:cxnLst>
                        <a:rect l="0" t="0" r="r" b="b"/>
                        <a:pathLst>
                          <a:path w="19" h="17">
                            <a:moveTo>
                              <a:pt x="0" y="0"/>
                            </a:moveTo>
                            <a:lnTo>
                              <a:pt x="18" y="16"/>
                            </a:lnTo>
                            <a:lnTo>
                              <a:pt x="18"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39" name="Group 1115"/>
                    <p:cNvGrpSpPr>
                      <a:grpSpLocks/>
                    </p:cNvGrpSpPr>
                    <p:nvPr/>
                  </p:nvGrpSpPr>
                  <p:grpSpPr bwMode="auto">
                    <a:xfrm>
                      <a:off x="3955" y="2153"/>
                      <a:ext cx="18" cy="17"/>
                      <a:chOff x="3955" y="2153"/>
                      <a:chExt cx="18" cy="17"/>
                    </a:xfrm>
                  </p:grpSpPr>
                  <p:sp>
                    <p:nvSpPr>
                      <p:cNvPr id="770140" name="Freeform 1116"/>
                      <p:cNvSpPr>
                        <a:spLocks/>
                      </p:cNvSpPr>
                      <p:nvPr/>
                    </p:nvSpPr>
                    <p:spPr bwMode="auto">
                      <a:xfrm>
                        <a:off x="3955" y="2153"/>
                        <a:ext cx="18" cy="17"/>
                      </a:xfrm>
                      <a:custGeom>
                        <a:avLst/>
                        <a:gdLst>
                          <a:gd name="T0" fmla="*/ 0 w 18"/>
                          <a:gd name="T1" fmla="*/ 0 h 17"/>
                          <a:gd name="T2" fmla="*/ 17 w 18"/>
                          <a:gd name="T3" fmla="*/ 0 h 17"/>
                          <a:gd name="T4" fmla="*/ 17 w 18"/>
                          <a:gd name="T5" fmla="*/ 16 h 17"/>
                          <a:gd name="T6" fmla="*/ 0 w 18"/>
                          <a:gd name="T7" fmla="*/ 16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17" y="0"/>
                            </a:lnTo>
                            <a:lnTo>
                              <a:pt x="17"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41" name="Freeform 1117"/>
                      <p:cNvSpPr>
                        <a:spLocks/>
                      </p:cNvSpPr>
                      <p:nvPr/>
                    </p:nvSpPr>
                    <p:spPr bwMode="auto">
                      <a:xfrm>
                        <a:off x="3955" y="2153"/>
                        <a:ext cx="18" cy="17"/>
                      </a:xfrm>
                      <a:custGeom>
                        <a:avLst/>
                        <a:gdLst>
                          <a:gd name="T0" fmla="*/ 0 w 18"/>
                          <a:gd name="T1" fmla="*/ 0 h 17"/>
                          <a:gd name="T2" fmla="*/ 17 w 18"/>
                          <a:gd name="T3" fmla="*/ 16 h 17"/>
                          <a:gd name="T4" fmla="*/ 17 w 18"/>
                          <a:gd name="T5" fmla="*/ 0 h 17"/>
                          <a:gd name="T6" fmla="*/ 0 w 18"/>
                          <a:gd name="T7" fmla="*/ 16 h 17"/>
                        </a:gdLst>
                        <a:ahLst/>
                        <a:cxnLst>
                          <a:cxn ang="0">
                            <a:pos x="T0" y="T1"/>
                          </a:cxn>
                          <a:cxn ang="0">
                            <a:pos x="T2" y="T3"/>
                          </a:cxn>
                          <a:cxn ang="0">
                            <a:pos x="T4" y="T5"/>
                          </a:cxn>
                          <a:cxn ang="0">
                            <a:pos x="T6" y="T7"/>
                          </a:cxn>
                        </a:cxnLst>
                        <a:rect l="0" t="0" r="r" b="b"/>
                        <a:pathLst>
                          <a:path w="18" h="17">
                            <a:moveTo>
                              <a:pt x="0" y="0"/>
                            </a:moveTo>
                            <a:lnTo>
                              <a:pt x="17" y="16"/>
                            </a:lnTo>
                            <a:lnTo>
                              <a:pt x="17"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42" name="Group 1118"/>
                    <p:cNvGrpSpPr>
                      <a:grpSpLocks/>
                    </p:cNvGrpSpPr>
                    <p:nvPr/>
                  </p:nvGrpSpPr>
                  <p:grpSpPr bwMode="auto">
                    <a:xfrm>
                      <a:off x="3972" y="2153"/>
                      <a:ext cx="17" cy="17"/>
                      <a:chOff x="3972" y="2153"/>
                      <a:chExt cx="17" cy="17"/>
                    </a:xfrm>
                  </p:grpSpPr>
                  <p:sp>
                    <p:nvSpPr>
                      <p:cNvPr id="770143" name="Freeform 1119"/>
                      <p:cNvSpPr>
                        <a:spLocks/>
                      </p:cNvSpPr>
                      <p:nvPr/>
                    </p:nvSpPr>
                    <p:spPr bwMode="auto">
                      <a:xfrm>
                        <a:off x="3972" y="215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44" name="Freeform 1120"/>
                      <p:cNvSpPr>
                        <a:spLocks/>
                      </p:cNvSpPr>
                      <p:nvPr/>
                    </p:nvSpPr>
                    <p:spPr bwMode="auto">
                      <a:xfrm>
                        <a:off x="3972" y="2153"/>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45" name="Group 1121"/>
                    <p:cNvGrpSpPr>
                      <a:grpSpLocks/>
                    </p:cNvGrpSpPr>
                    <p:nvPr/>
                  </p:nvGrpSpPr>
                  <p:grpSpPr bwMode="auto">
                    <a:xfrm>
                      <a:off x="3988" y="2153"/>
                      <a:ext cx="18" cy="17"/>
                      <a:chOff x="3988" y="2153"/>
                      <a:chExt cx="18" cy="17"/>
                    </a:xfrm>
                  </p:grpSpPr>
                  <p:sp>
                    <p:nvSpPr>
                      <p:cNvPr id="770146" name="Freeform 1122"/>
                      <p:cNvSpPr>
                        <a:spLocks/>
                      </p:cNvSpPr>
                      <p:nvPr/>
                    </p:nvSpPr>
                    <p:spPr bwMode="auto">
                      <a:xfrm>
                        <a:off x="3988" y="2153"/>
                        <a:ext cx="18" cy="17"/>
                      </a:xfrm>
                      <a:custGeom>
                        <a:avLst/>
                        <a:gdLst>
                          <a:gd name="T0" fmla="*/ 0 w 18"/>
                          <a:gd name="T1" fmla="*/ 0 h 17"/>
                          <a:gd name="T2" fmla="*/ 17 w 18"/>
                          <a:gd name="T3" fmla="*/ 0 h 17"/>
                          <a:gd name="T4" fmla="*/ 17 w 18"/>
                          <a:gd name="T5" fmla="*/ 16 h 17"/>
                          <a:gd name="T6" fmla="*/ 0 w 18"/>
                          <a:gd name="T7" fmla="*/ 16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17" y="0"/>
                            </a:lnTo>
                            <a:lnTo>
                              <a:pt x="17"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47" name="Freeform 1123"/>
                      <p:cNvSpPr>
                        <a:spLocks/>
                      </p:cNvSpPr>
                      <p:nvPr/>
                    </p:nvSpPr>
                    <p:spPr bwMode="auto">
                      <a:xfrm>
                        <a:off x="3988" y="2153"/>
                        <a:ext cx="18" cy="17"/>
                      </a:xfrm>
                      <a:custGeom>
                        <a:avLst/>
                        <a:gdLst>
                          <a:gd name="T0" fmla="*/ 0 w 18"/>
                          <a:gd name="T1" fmla="*/ 0 h 17"/>
                          <a:gd name="T2" fmla="*/ 17 w 18"/>
                          <a:gd name="T3" fmla="*/ 16 h 17"/>
                          <a:gd name="T4" fmla="*/ 17 w 18"/>
                          <a:gd name="T5" fmla="*/ 0 h 17"/>
                          <a:gd name="T6" fmla="*/ 0 w 18"/>
                          <a:gd name="T7" fmla="*/ 16 h 17"/>
                        </a:gdLst>
                        <a:ahLst/>
                        <a:cxnLst>
                          <a:cxn ang="0">
                            <a:pos x="T0" y="T1"/>
                          </a:cxn>
                          <a:cxn ang="0">
                            <a:pos x="T2" y="T3"/>
                          </a:cxn>
                          <a:cxn ang="0">
                            <a:pos x="T4" y="T5"/>
                          </a:cxn>
                          <a:cxn ang="0">
                            <a:pos x="T6" y="T7"/>
                          </a:cxn>
                        </a:cxnLst>
                        <a:rect l="0" t="0" r="r" b="b"/>
                        <a:pathLst>
                          <a:path w="18" h="17">
                            <a:moveTo>
                              <a:pt x="0" y="0"/>
                            </a:moveTo>
                            <a:lnTo>
                              <a:pt x="17" y="16"/>
                            </a:lnTo>
                            <a:lnTo>
                              <a:pt x="17"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70148" name="Line 1124"/>
                  <p:cNvSpPr>
                    <a:spLocks noChangeShapeType="1"/>
                  </p:cNvSpPr>
                  <p:nvPr/>
                </p:nvSpPr>
                <p:spPr bwMode="auto">
                  <a:xfrm>
                    <a:off x="3911"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149" name="Line 1125"/>
                  <p:cNvSpPr>
                    <a:spLocks noChangeShapeType="1"/>
                  </p:cNvSpPr>
                  <p:nvPr/>
                </p:nvSpPr>
                <p:spPr bwMode="auto">
                  <a:xfrm>
                    <a:off x="3963"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150" name="Line 1126"/>
                  <p:cNvSpPr>
                    <a:spLocks noChangeShapeType="1"/>
                  </p:cNvSpPr>
                  <p:nvPr/>
                </p:nvSpPr>
                <p:spPr bwMode="auto">
                  <a:xfrm>
                    <a:off x="3929"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151" name="Line 1127"/>
                  <p:cNvSpPr>
                    <a:spLocks noChangeShapeType="1"/>
                  </p:cNvSpPr>
                  <p:nvPr/>
                </p:nvSpPr>
                <p:spPr bwMode="auto">
                  <a:xfrm>
                    <a:off x="3945"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152" name="Line 1128"/>
                  <p:cNvSpPr>
                    <a:spLocks noChangeShapeType="1"/>
                  </p:cNvSpPr>
                  <p:nvPr/>
                </p:nvSpPr>
                <p:spPr bwMode="auto">
                  <a:xfrm>
                    <a:off x="3894"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153" name="Line 1129"/>
                  <p:cNvSpPr>
                    <a:spLocks noChangeShapeType="1"/>
                  </p:cNvSpPr>
                  <p:nvPr/>
                </p:nvSpPr>
                <p:spPr bwMode="auto">
                  <a:xfrm>
                    <a:off x="3877"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154" name="Line 1130"/>
                  <p:cNvSpPr>
                    <a:spLocks noChangeShapeType="1"/>
                  </p:cNvSpPr>
                  <p:nvPr/>
                </p:nvSpPr>
                <p:spPr bwMode="auto">
                  <a:xfrm>
                    <a:off x="3980"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155" name="Line 1131"/>
                  <p:cNvSpPr>
                    <a:spLocks noChangeShapeType="1"/>
                  </p:cNvSpPr>
                  <p:nvPr/>
                </p:nvSpPr>
                <p:spPr bwMode="auto">
                  <a:xfrm>
                    <a:off x="3998"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0156" name="Freeform 1132"/>
                <p:cNvSpPr>
                  <a:spLocks/>
                </p:cNvSpPr>
                <p:nvPr/>
              </p:nvSpPr>
              <p:spPr bwMode="auto">
                <a:xfrm>
                  <a:off x="3843" y="2141"/>
                  <a:ext cx="151" cy="17"/>
                </a:xfrm>
                <a:custGeom>
                  <a:avLst/>
                  <a:gdLst>
                    <a:gd name="T0" fmla="*/ 0 w 151"/>
                    <a:gd name="T1" fmla="*/ 16 h 17"/>
                    <a:gd name="T2" fmla="*/ 9 w 151"/>
                    <a:gd name="T3" fmla="*/ 0 h 17"/>
                    <a:gd name="T4" fmla="*/ 146 w 151"/>
                    <a:gd name="T5" fmla="*/ 0 h 17"/>
                    <a:gd name="T6" fmla="*/ 150 w 151"/>
                    <a:gd name="T7" fmla="*/ 16 h 17"/>
                  </a:gdLst>
                  <a:ahLst/>
                  <a:cxnLst>
                    <a:cxn ang="0">
                      <a:pos x="T0" y="T1"/>
                    </a:cxn>
                    <a:cxn ang="0">
                      <a:pos x="T2" y="T3"/>
                    </a:cxn>
                    <a:cxn ang="0">
                      <a:pos x="T4" y="T5"/>
                    </a:cxn>
                    <a:cxn ang="0">
                      <a:pos x="T6" y="T7"/>
                    </a:cxn>
                  </a:cxnLst>
                  <a:rect l="0" t="0" r="r" b="b"/>
                  <a:pathLst>
                    <a:path w="151" h="17">
                      <a:moveTo>
                        <a:pt x="0" y="16"/>
                      </a:moveTo>
                      <a:lnTo>
                        <a:pt x="9" y="0"/>
                      </a:lnTo>
                      <a:lnTo>
                        <a:pt x="146" y="0"/>
                      </a:lnTo>
                      <a:lnTo>
                        <a:pt x="15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57" name="Freeform 1133"/>
                <p:cNvSpPr>
                  <a:spLocks/>
                </p:cNvSpPr>
                <p:nvPr/>
              </p:nvSpPr>
              <p:spPr bwMode="auto">
                <a:xfrm>
                  <a:off x="4061" y="2119"/>
                  <a:ext cx="17" cy="46"/>
                </a:xfrm>
                <a:custGeom>
                  <a:avLst/>
                  <a:gdLst>
                    <a:gd name="T0" fmla="*/ 0 w 17"/>
                    <a:gd name="T1" fmla="*/ 6 h 46"/>
                    <a:gd name="T2" fmla="*/ 0 w 17"/>
                    <a:gd name="T3" fmla="*/ 0 h 46"/>
                    <a:gd name="T4" fmla="*/ 4 w 17"/>
                    <a:gd name="T5" fmla="*/ 0 h 46"/>
                    <a:gd name="T6" fmla="*/ 11 w 17"/>
                    <a:gd name="T7" fmla="*/ 0 h 46"/>
                    <a:gd name="T8" fmla="*/ 16 w 17"/>
                    <a:gd name="T9" fmla="*/ 0 h 46"/>
                    <a:gd name="T10" fmla="*/ 16 w 17"/>
                    <a:gd name="T11" fmla="*/ 6 h 46"/>
                    <a:gd name="T12" fmla="*/ 11 w 17"/>
                    <a:gd name="T13" fmla="*/ 6 h 46"/>
                    <a:gd name="T14" fmla="*/ 11 w 17"/>
                    <a:gd name="T15" fmla="*/ 0 h 46"/>
                    <a:gd name="T16" fmla="*/ 4 w 17"/>
                    <a:gd name="T17" fmla="*/ 0 h 46"/>
                    <a:gd name="T18" fmla="*/ 0 w 17"/>
                    <a:gd name="T19" fmla="*/ 6 h 46"/>
                    <a:gd name="T20" fmla="*/ 0 w 17"/>
                    <a:gd name="T21" fmla="*/ 45 h 46"/>
                    <a:gd name="T22" fmla="*/ 0 w 17"/>
                    <a:gd name="T23"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46">
                      <a:moveTo>
                        <a:pt x="0" y="6"/>
                      </a:moveTo>
                      <a:lnTo>
                        <a:pt x="0" y="0"/>
                      </a:lnTo>
                      <a:lnTo>
                        <a:pt x="4" y="0"/>
                      </a:lnTo>
                      <a:lnTo>
                        <a:pt x="11" y="0"/>
                      </a:lnTo>
                      <a:lnTo>
                        <a:pt x="16" y="0"/>
                      </a:lnTo>
                      <a:lnTo>
                        <a:pt x="16" y="6"/>
                      </a:lnTo>
                      <a:lnTo>
                        <a:pt x="11" y="6"/>
                      </a:lnTo>
                      <a:lnTo>
                        <a:pt x="11" y="0"/>
                      </a:lnTo>
                      <a:lnTo>
                        <a:pt x="4" y="0"/>
                      </a:lnTo>
                      <a:lnTo>
                        <a:pt x="0" y="6"/>
                      </a:lnTo>
                      <a:lnTo>
                        <a:pt x="0" y="45"/>
                      </a:lnTo>
                      <a:lnTo>
                        <a:pt x="0" y="6"/>
                      </a:lnTo>
                    </a:path>
                  </a:pathLst>
                </a:custGeom>
                <a:solidFill>
                  <a:srgbClr val="5F5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70158" name="Group 1134"/>
                <p:cNvGrpSpPr>
                  <a:grpSpLocks/>
                </p:cNvGrpSpPr>
                <p:nvPr/>
              </p:nvGrpSpPr>
              <p:grpSpPr bwMode="auto">
                <a:xfrm>
                  <a:off x="4027" y="2153"/>
                  <a:ext cx="38" cy="17"/>
                  <a:chOff x="4027" y="2153"/>
                  <a:chExt cx="38" cy="17"/>
                </a:xfrm>
              </p:grpSpPr>
              <p:sp>
                <p:nvSpPr>
                  <p:cNvPr id="770159" name="Freeform 1135"/>
                  <p:cNvSpPr>
                    <a:spLocks/>
                  </p:cNvSpPr>
                  <p:nvPr/>
                </p:nvSpPr>
                <p:spPr bwMode="auto">
                  <a:xfrm>
                    <a:off x="4027" y="2153"/>
                    <a:ext cx="22" cy="17"/>
                  </a:xfrm>
                  <a:custGeom>
                    <a:avLst/>
                    <a:gdLst>
                      <a:gd name="T0" fmla="*/ 0 w 22"/>
                      <a:gd name="T1" fmla="*/ 16 h 17"/>
                      <a:gd name="T2" fmla="*/ 21 w 22"/>
                      <a:gd name="T3" fmla="*/ 16 h 17"/>
                      <a:gd name="T4" fmla="*/ 21 w 22"/>
                      <a:gd name="T5" fmla="*/ 0 h 17"/>
                      <a:gd name="T6" fmla="*/ 0 w 22"/>
                      <a:gd name="T7" fmla="*/ 0 h 17"/>
                      <a:gd name="T8" fmla="*/ 0 w 22"/>
                      <a:gd name="T9" fmla="*/ 16 h 17"/>
                    </a:gdLst>
                    <a:ahLst/>
                    <a:cxnLst>
                      <a:cxn ang="0">
                        <a:pos x="T0" y="T1"/>
                      </a:cxn>
                      <a:cxn ang="0">
                        <a:pos x="T2" y="T3"/>
                      </a:cxn>
                      <a:cxn ang="0">
                        <a:pos x="T4" y="T5"/>
                      </a:cxn>
                      <a:cxn ang="0">
                        <a:pos x="T6" y="T7"/>
                      </a:cxn>
                      <a:cxn ang="0">
                        <a:pos x="T8" y="T9"/>
                      </a:cxn>
                    </a:cxnLst>
                    <a:rect l="0" t="0" r="r" b="b"/>
                    <a:pathLst>
                      <a:path w="22" h="17">
                        <a:moveTo>
                          <a:pt x="0" y="16"/>
                        </a:moveTo>
                        <a:lnTo>
                          <a:pt x="21" y="16"/>
                        </a:lnTo>
                        <a:lnTo>
                          <a:pt x="21" y="0"/>
                        </a:lnTo>
                        <a:lnTo>
                          <a:pt x="0" y="0"/>
                        </a:lnTo>
                        <a:lnTo>
                          <a:pt x="0" y="16"/>
                        </a:lnTo>
                      </a:path>
                    </a:pathLst>
                  </a:custGeom>
                  <a:solidFill>
                    <a:srgbClr val="00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60" name="Freeform 1136"/>
                  <p:cNvSpPr>
                    <a:spLocks/>
                  </p:cNvSpPr>
                  <p:nvPr/>
                </p:nvSpPr>
                <p:spPr bwMode="auto">
                  <a:xfrm>
                    <a:off x="4048" y="215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0161" name="Freeform 1137"/>
                <p:cNvSpPr>
                  <a:spLocks/>
                </p:cNvSpPr>
                <p:nvPr/>
              </p:nvSpPr>
              <p:spPr bwMode="auto">
                <a:xfrm>
                  <a:off x="4121" y="2131"/>
                  <a:ext cx="17" cy="23"/>
                </a:xfrm>
                <a:custGeom>
                  <a:avLst/>
                  <a:gdLst>
                    <a:gd name="T0" fmla="*/ 0 w 17"/>
                    <a:gd name="T1" fmla="*/ 5 h 23"/>
                    <a:gd name="T2" fmla="*/ 0 w 17"/>
                    <a:gd name="T3" fmla="*/ 0 h 23"/>
                    <a:gd name="T4" fmla="*/ 16 w 17"/>
                    <a:gd name="T5" fmla="*/ 0 h 23"/>
                    <a:gd name="T6" fmla="*/ 16 w 17"/>
                    <a:gd name="T7" fmla="*/ 5 h 23"/>
                    <a:gd name="T8" fmla="*/ 16 w 17"/>
                    <a:gd name="T9" fmla="*/ 0 h 23"/>
                    <a:gd name="T10" fmla="*/ 0 w 17"/>
                    <a:gd name="T11" fmla="*/ 0 h 23"/>
                    <a:gd name="T12" fmla="*/ 0 w 17"/>
                    <a:gd name="T13" fmla="*/ 5 h 23"/>
                    <a:gd name="T14" fmla="*/ 0 w 17"/>
                    <a:gd name="T15" fmla="*/ 22 h 23"/>
                    <a:gd name="T16" fmla="*/ 0 w 17"/>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0" y="5"/>
                      </a:moveTo>
                      <a:lnTo>
                        <a:pt x="0" y="0"/>
                      </a:lnTo>
                      <a:lnTo>
                        <a:pt x="16" y="0"/>
                      </a:lnTo>
                      <a:lnTo>
                        <a:pt x="16" y="5"/>
                      </a:lnTo>
                      <a:lnTo>
                        <a:pt x="16" y="0"/>
                      </a:lnTo>
                      <a:lnTo>
                        <a:pt x="0" y="0"/>
                      </a:lnTo>
                      <a:lnTo>
                        <a:pt x="0" y="5"/>
                      </a:lnTo>
                      <a:lnTo>
                        <a:pt x="0" y="22"/>
                      </a:lnTo>
                      <a:lnTo>
                        <a:pt x="0" y="5"/>
                      </a:lnTo>
                    </a:path>
                  </a:pathLst>
                </a:custGeom>
                <a:solidFill>
                  <a:srgbClr val="5F5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70162" name="Group 1138"/>
                <p:cNvGrpSpPr>
                  <a:grpSpLocks/>
                </p:cNvGrpSpPr>
                <p:nvPr/>
              </p:nvGrpSpPr>
              <p:grpSpPr bwMode="auto">
                <a:xfrm>
                  <a:off x="4027" y="2119"/>
                  <a:ext cx="17" cy="56"/>
                  <a:chOff x="4027" y="2119"/>
                  <a:chExt cx="17" cy="56"/>
                </a:xfrm>
              </p:grpSpPr>
              <p:grpSp>
                <p:nvGrpSpPr>
                  <p:cNvPr id="770163" name="Group 1139"/>
                  <p:cNvGrpSpPr>
                    <a:grpSpLocks/>
                  </p:cNvGrpSpPr>
                  <p:nvPr/>
                </p:nvGrpSpPr>
                <p:grpSpPr bwMode="auto">
                  <a:xfrm>
                    <a:off x="4027" y="2147"/>
                    <a:ext cx="17" cy="28"/>
                    <a:chOff x="4027" y="2147"/>
                    <a:chExt cx="17" cy="28"/>
                  </a:xfrm>
                </p:grpSpPr>
                <p:sp>
                  <p:nvSpPr>
                    <p:cNvPr id="770164" name="Rectangle 1140"/>
                    <p:cNvSpPr>
                      <a:spLocks noChangeArrowheads="1"/>
                    </p:cNvSpPr>
                    <p:nvPr/>
                  </p:nvSpPr>
                  <p:spPr bwMode="auto">
                    <a:xfrm>
                      <a:off x="4027" y="2153"/>
                      <a:ext cx="4" cy="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165" name="Freeform 1141"/>
                    <p:cNvSpPr>
                      <a:spLocks/>
                    </p:cNvSpPr>
                    <p:nvPr/>
                  </p:nvSpPr>
                  <p:spPr bwMode="auto">
                    <a:xfrm>
                      <a:off x="4027" y="2158"/>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66" name="Freeform 1142"/>
                    <p:cNvSpPr>
                      <a:spLocks/>
                    </p:cNvSpPr>
                    <p:nvPr/>
                  </p:nvSpPr>
                  <p:spPr bwMode="auto">
                    <a:xfrm>
                      <a:off x="4027" y="2147"/>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67" name="Freeform 1143"/>
                    <p:cNvSpPr>
                      <a:spLocks/>
                    </p:cNvSpPr>
                    <p:nvPr/>
                  </p:nvSpPr>
                  <p:spPr bwMode="auto">
                    <a:xfrm>
                      <a:off x="4027" y="2147"/>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68" name="Group 1144"/>
                  <p:cNvGrpSpPr>
                    <a:grpSpLocks/>
                  </p:cNvGrpSpPr>
                  <p:nvPr/>
                </p:nvGrpSpPr>
                <p:grpSpPr bwMode="auto">
                  <a:xfrm>
                    <a:off x="4027" y="2135"/>
                    <a:ext cx="17" cy="23"/>
                    <a:chOff x="4027" y="2135"/>
                    <a:chExt cx="17" cy="23"/>
                  </a:xfrm>
                </p:grpSpPr>
                <p:sp>
                  <p:nvSpPr>
                    <p:cNvPr id="770169" name="Rectangle 1145"/>
                    <p:cNvSpPr>
                      <a:spLocks noChangeArrowheads="1"/>
                    </p:cNvSpPr>
                    <p:nvPr/>
                  </p:nvSpPr>
                  <p:spPr bwMode="auto">
                    <a:xfrm>
                      <a:off x="4027" y="2141"/>
                      <a:ext cx="4" cy="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170" name="Freeform 1146"/>
                    <p:cNvSpPr>
                      <a:spLocks/>
                    </p:cNvSpPr>
                    <p:nvPr/>
                  </p:nvSpPr>
                  <p:spPr bwMode="auto">
                    <a:xfrm>
                      <a:off x="4027" y="2141"/>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71" name="Freeform 1147"/>
                    <p:cNvSpPr>
                      <a:spLocks/>
                    </p:cNvSpPr>
                    <p:nvPr/>
                  </p:nvSpPr>
                  <p:spPr bwMode="auto">
                    <a:xfrm>
                      <a:off x="4027" y="2135"/>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72" name="Freeform 1148"/>
                    <p:cNvSpPr>
                      <a:spLocks/>
                    </p:cNvSpPr>
                    <p:nvPr/>
                  </p:nvSpPr>
                  <p:spPr bwMode="auto">
                    <a:xfrm>
                      <a:off x="4027" y="2135"/>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73" name="Group 1149"/>
                  <p:cNvGrpSpPr>
                    <a:grpSpLocks/>
                  </p:cNvGrpSpPr>
                  <p:nvPr/>
                </p:nvGrpSpPr>
                <p:grpSpPr bwMode="auto">
                  <a:xfrm>
                    <a:off x="4027" y="2119"/>
                    <a:ext cx="17" cy="23"/>
                    <a:chOff x="4027" y="2119"/>
                    <a:chExt cx="17" cy="23"/>
                  </a:xfrm>
                </p:grpSpPr>
                <p:sp>
                  <p:nvSpPr>
                    <p:cNvPr id="770174" name="Rectangle 1150"/>
                    <p:cNvSpPr>
                      <a:spLocks noChangeArrowheads="1"/>
                    </p:cNvSpPr>
                    <p:nvPr/>
                  </p:nvSpPr>
                  <p:spPr bwMode="auto">
                    <a:xfrm>
                      <a:off x="4027" y="2125"/>
                      <a:ext cx="4" cy="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175" name="Freeform 1151"/>
                    <p:cNvSpPr>
                      <a:spLocks/>
                    </p:cNvSpPr>
                    <p:nvPr/>
                  </p:nvSpPr>
                  <p:spPr bwMode="auto">
                    <a:xfrm>
                      <a:off x="4027" y="2125"/>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76" name="Freeform 1152"/>
                    <p:cNvSpPr>
                      <a:spLocks/>
                    </p:cNvSpPr>
                    <p:nvPr/>
                  </p:nvSpPr>
                  <p:spPr bwMode="auto">
                    <a:xfrm>
                      <a:off x="4027" y="211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77" name="Freeform 1153"/>
                    <p:cNvSpPr>
                      <a:spLocks/>
                    </p:cNvSpPr>
                    <p:nvPr/>
                  </p:nvSpPr>
                  <p:spPr bwMode="auto">
                    <a:xfrm>
                      <a:off x="4027" y="2119"/>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70178" name="Freeform 1154"/>
                <p:cNvSpPr>
                  <a:spLocks/>
                </p:cNvSpPr>
                <p:nvPr/>
              </p:nvSpPr>
              <p:spPr bwMode="auto">
                <a:xfrm>
                  <a:off x="3675" y="2084"/>
                  <a:ext cx="319" cy="58"/>
                </a:xfrm>
                <a:custGeom>
                  <a:avLst/>
                  <a:gdLst>
                    <a:gd name="T0" fmla="*/ 318 w 319"/>
                    <a:gd name="T1" fmla="*/ 0 h 58"/>
                    <a:gd name="T2" fmla="*/ 318 w 319"/>
                    <a:gd name="T3" fmla="*/ 12 h 58"/>
                    <a:gd name="T4" fmla="*/ 194 w 319"/>
                    <a:gd name="T5" fmla="*/ 17 h 58"/>
                    <a:gd name="T6" fmla="*/ 164 w 319"/>
                    <a:gd name="T7" fmla="*/ 51 h 58"/>
                    <a:gd name="T8" fmla="*/ 0 w 319"/>
                    <a:gd name="T9" fmla="*/ 57 h 58"/>
                    <a:gd name="T10" fmla="*/ 0 w 319"/>
                    <a:gd name="T11" fmla="*/ 51 h 58"/>
                    <a:gd name="T12" fmla="*/ 155 w 319"/>
                    <a:gd name="T13" fmla="*/ 46 h 58"/>
                    <a:gd name="T14" fmla="*/ 185 w 319"/>
                    <a:gd name="T15" fmla="*/ 12 h 58"/>
                    <a:gd name="T16" fmla="*/ 318 w 319"/>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8">
                      <a:moveTo>
                        <a:pt x="318" y="0"/>
                      </a:moveTo>
                      <a:lnTo>
                        <a:pt x="318" y="12"/>
                      </a:lnTo>
                      <a:lnTo>
                        <a:pt x="194" y="17"/>
                      </a:lnTo>
                      <a:lnTo>
                        <a:pt x="164" y="51"/>
                      </a:lnTo>
                      <a:lnTo>
                        <a:pt x="0" y="57"/>
                      </a:lnTo>
                      <a:lnTo>
                        <a:pt x="0" y="51"/>
                      </a:lnTo>
                      <a:lnTo>
                        <a:pt x="155" y="46"/>
                      </a:lnTo>
                      <a:lnTo>
                        <a:pt x="185" y="12"/>
                      </a:lnTo>
                      <a:lnTo>
                        <a:pt x="318" y="0"/>
                      </a:lnTo>
                    </a:path>
                  </a:pathLst>
                </a:custGeom>
                <a:solidFill>
                  <a:srgbClr val="9F7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70179" name="Group 1155"/>
                <p:cNvGrpSpPr>
                  <a:grpSpLocks/>
                </p:cNvGrpSpPr>
                <p:nvPr/>
              </p:nvGrpSpPr>
              <p:grpSpPr bwMode="auto">
                <a:xfrm>
                  <a:off x="3903" y="2067"/>
                  <a:ext cx="40" cy="30"/>
                  <a:chOff x="3903" y="2067"/>
                  <a:chExt cx="40" cy="30"/>
                </a:xfrm>
              </p:grpSpPr>
              <p:sp>
                <p:nvSpPr>
                  <p:cNvPr id="770180" name="Freeform 1156"/>
                  <p:cNvSpPr>
                    <a:spLocks/>
                  </p:cNvSpPr>
                  <p:nvPr/>
                </p:nvSpPr>
                <p:spPr bwMode="auto">
                  <a:xfrm>
                    <a:off x="3915" y="2067"/>
                    <a:ext cx="28" cy="30"/>
                  </a:xfrm>
                  <a:custGeom>
                    <a:avLst/>
                    <a:gdLst>
                      <a:gd name="T0" fmla="*/ 14 w 28"/>
                      <a:gd name="T1" fmla="*/ 0 h 30"/>
                      <a:gd name="T2" fmla="*/ 27 w 28"/>
                      <a:gd name="T3" fmla="*/ 6 h 30"/>
                      <a:gd name="T4" fmla="*/ 27 w 28"/>
                      <a:gd name="T5" fmla="*/ 12 h 30"/>
                      <a:gd name="T6" fmla="*/ 14 w 28"/>
                      <a:gd name="T7" fmla="*/ 12 h 30"/>
                      <a:gd name="T8" fmla="*/ 9 w 28"/>
                      <a:gd name="T9" fmla="*/ 29 h 30"/>
                      <a:gd name="T10" fmla="*/ 0 w 28"/>
                      <a:gd name="T11" fmla="*/ 29 h 30"/>
                      <a:gd name="T12" fmla="*/ 14 w 2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8" h="30">
                        <a:moveTo>
                          <a:pt x="14" y="0"/>
                        </a:moveTo>
                        <a:lnTo>
                          <a:pt x="27" y="6"/>
                        </a:lnTo>
                        <a:lnTo>
                          <a:pt x="27" y="12"/>
                        </a:lnTo>
                        <a:lnTo>
                          <a:pt x="14" y="12"/>
                        </a:lnTo>
                        <a:lnTo>
                          <a:pt x="9" y="29"/>
                        </a:lnTo>
                        <a:lnTo>
                          <a:pt x="0" y="29"/>
                        </a:lnTo>
                        <a:lnTo>
                          <a:pt x="14"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81" name="Freeform 1157"/>
                  <p:cNvSpPr>
                    <a:spLocks/>
                  </p:cNvSpPr>
                  <p:nvPr/>
                </p:nvSpPr>
                <p:spPr bwMode="auto">
                  <a:xfrm>
                    <a:off x="3903" y="2067"/>
                    <a:ext cx="27" cy="30"/>
                  </a:xfrm>
                  <a:custGeom>
                    <a:avLst/>
                    <a:gdLst>
                      <a:gd name="T0" fmla="*/ 13 w 27"/>
                      <a:gd name="T1" fmla="*/ 0 h 30"/>
                      <a:gd name="T2" fmla="*/ 26 w 27"/>
                      <a:gd name="T3" fmla="*/ 0 h 30"/>
                      <a:gd name="T4" fmla="*/ 13 w 27"/>
                      <a:gd name="T5" fmla="*/ 29 h 30"/>
                      <a:gd name="T6" fmla="*/ 0 w 27"/>
                      <a:gd name="T7" fmla="*/ 29 h 30"/>
                      <a:gd name="T8" fmla="*/ 13 w 27"/>
                      <a:gd name="T9" fmla="*/ 0 h 30"/>
                    </a:gdLst>
                    <a:ahLst/>
                    <a:cxnLst>
                      <a:cxn ang="0">
                        <a:pos x="T0" y="T1"/>
                      </a:cxn>
                      <a:cxn ang="0">
                        <a:pos x="T2" y="T3"/>
                      </a:cxn>
                      <a:cxn ang="0">
                        <a:pos x="T4" y="T5"/>
                      </a:cxn>
                      <a:cxn ang="0">
                        <a:pos x="T6" y="T7"/>
                      </a:cxn>
                      <a:cxn ang="0">
                        <a:pos x="T8" y="T9"/>
                      </a:cxn>
                    </a:cxnLst>
                    <a:rect l="0" t="0" r="r" b="b"/>
                    <a:pathLst>
                      <a:path w="27" h="30">
                        <a:moveTo>
                          <a:pt x="13" y="0"/>
                        </a:moveTo>
                        <a:lnTo>
                          <a:pt x="26" y="0"/>
                        </a:lnTo>
                        <a:lnTo>
                          <a:pt x="13" y="29"/>
                        </a:lnTo>
                        <a:lnTo>
                          <a:pt x="0" y="29"/>
                        </a:lnTo>
                        <a:lnTo>
                          <a:pt x="13"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82" name="Group 1158"/>
                <p:cNvGrpSpPr>
                  <a:grpSpLocks/>
                </p:cNvGrpSpPr>
                <p:nvPr/>
              </p:nvGrpSpPr>
              <p:grpSpPr bwMode="auto">
                <a:xfrm>
                  <a:off x="3955" y="2056"/>
                  <a:ext cx="44" cy="41"/>
                  <a:chOff x="3955" y="2056"/>
                  <a:chExt cx="44" cy="41"/>
                </a:xfrm>
              </p:grpSpPr>
              <p:sp>
                <p:nvSpPr>
                  <p:cNvPr id="770183" name="Freeform 1159"/>
                  <p:cNvSpPr>
                    <a:spLocks/>
                  </p:cNvSpPr>
                  <p:nvPr/>
                </p:nvSpPr>
                <p:spPr bwMode="auto">
                  <a:xfrm>
                    <a:off x="3955" y="2056"/>
                    <a:ext cx="30" cy="41"/>
                  </a:xfrm>
                  <a:custGeom>
                    <a:avLst/>
                    <a:gdLst>
                      <a:gd name="T0" fmla="*/ 17 w 30"/>
                      <a:gd name="T1" fmla="*/ 6 h 41"/>
                      <a:gd name="T2" fmla="*/ 29 w 30"/>
                      <a:gd name="T3" fmla="*/ 0 h 41"/>
                      <a:gd name="T4" fmla="*/ 17 w 30"/>
                      <a:gd name="T5" fmla="*/ 34 h 41"/>
                      <a:gd name="T6" fmla="*/ 0 w 30"/>
                      <a:gd name="T7" fmla="*/ 40 h 41"/>
                      <a:gd name="T8" fmla="*/ 17 w 30"/>
                      <a:gd name="T9" fmla="*/ 6 h 41"/>
                    </a:gdLst>
                    <a:ahLst/>
                    <a:cxnLst>
                      <a:cxn ang="0">
                        <a:pos x="T0" y="T1"/>
                      </a:cxn>
                      <a:cxn ang="0">
                        <a:pos x="T2" y="T3"/>
                      </a:cxn>
                      <a:cxn ang="0">
                        <a:pos x="T4" y="T5"/>
                      </a:cxn>
                      <a:cxn ang="0">
                        <a:pos x="T6" y="T7"/>
                      </a:cxn>
                      <a:cxn ang="0">
                        <a:pos x="T8" y="T9"/>
                      </a:cxn>
                    </a:cxnLst>
                    <a:rect l="0" t="0" r="r" b="b"/>
                    <a:pathLst>
                      <a:path w="30" h="41">
                        <a:moveTo>
                          <a:pt x="17" y="6"/>
                        </a:moveTo>
                        <a:lnTo>
                          <a:pt x="29" y="0"/>
                        </a:lnTo>
                        <a:lnTo>
                          <a:pt x="17" y="34"/>
                        </a:lnTo>
                        <a:lnTo>
                          <a:pt x="0" y="40"/>
                        </a:lnTo>
                        <a:lnTo>
                          <a:pt x="17" y="6"/>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84" name="Freeform 1160"/>
                  <p:cNvSpPr>
                    <a:spLocks/>
                  </p:cNvSpPr>
                  <p:nvPr/>
                </p:nvSpPr>
                <p:spPr bwMode="auto">
                  <a:xfrm>
                    <a:off x="3972" y="2056"/>
                    <a:ext cx="27" cy="35"/>
                  </a:xfrm>
                  <a:custGeom>
                    <a:avLst/>
                    <a:gdLst>
                      <a:gd name="T0" fmla="*/ 13 w 27"/>
                      <a:gd name="T1" fmla="*/ 0 h 35"/>
                      <a:gd name="T2" fmla="*/ 0 w 27"/>
                      <a:gd name="T3" fmla="*/ 34 h 35"/>
                      <a:gd name="T4" fmla="*/ 9 w 27"/>
                      <a:gd name="T5" fmla="*/ 34 h 35"/>
                      <a:gd name="T6" fmla="*/ 13 w 27"/>
                      <a:gd name="T7" fmla="*/ 17 h 35"/>
                      <a:gd name="T8" fmla="*/ 26 w 27"/>
                      <a:gd name="T9" fmla="*/ 17 h 35"/>
                      <a:gd name="T10" fmla="*/ 26 w 27"/>
                      <a:gd name="T11" fmla="*/ 6 h 35"/>
                      <a:gd name="T12" fmla="*/ 13 w 2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7" h="35">
                        <a:moveTo>
                          <a:pt x="13" y="0"/>
                        </a:moveTo>
                        <a:lnTo>
                          <a:pt x="0" y="34"/>
                        </a:lnTo>
                        <a:lnTo>
                          <a:pt x="9" y="34"/>
                        </a:lnTo>
                        <a:lnTo>
                          <a:pt x="13" y="17"/>
                        </a:lnTo>
                        <a:lnTo>
                          <a:pt x="26" y="17"/>
                        </a:lnTo>
                        <a:lnTo>
                          <a:pt x="26" y="6"/>
                        </a:lnTo>
                        <a:lnTo>
                          <a:pt x="13"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85" name="Group 1161"/>
                <p:cNvGrpSpPr>
                  <a:grpSpLocks/>
                </p:cNvGrpSpPr>
                <p:nvPr/>
              </p:nvGrpSpPr>
              <p:grpSpPr bwMode="auto">
                <a:xfrm>
                  <a:off x="3993" y="2153"/>
                  <a:ext cx="46" cy="18"/>
                  <a:chOff x="3993" y="2153"/>
                  <a:chExt cx="46" cy="18"/>
                </a:xfrm>
              </p:grpSpPr>
              <p:sp>
                <p:nvSpPr>
                  <p:cNvPr id="770186" name="Freeform 1162"/>
                  <p:cNvSpPr>
                    <a:spLocks/>
                  </p:cNvSpPr>
                  <p:nvPr/>
                </p:nvSpPr>
                <p:spPr bwMode="auto">
                  <a:xfrm>
                    <a:off x="3993" y="2153"/>
                    <a:ext cx="30" cy="18"/>
                  </a:xfrm>
                  <a:custGeom>
                    <a:avLst/>
                    <a:gdLst>
                      <a:gd name="T0" fmla="*/ 0 w 30"/>
                      <a:gd name="T1" fmla="*/ 17 h 18"/>
                      <a:gd name="T2" fmla="*/ 29 w 30"/>
                      <a:gd name="T3" fmla="*/ 17 h 18"/>
                      <a:gd name="T4" fmla="*/ 29 w 30"/>
                      <a:gd name="T5" fmla="*/ 0 h 18"/>
                      <a:gd name="T6" fmla="*/ 0 w 30"/>
                      <a:gd name="T7" fmla="*/ 0 h 18"/>
                      <a:gd name="T8" fmla="*/ 0 w 30"/>
                      <a:gd name="T9" fmla="*/ 17 h 18"/>
                    </a:gdLst>
                    <a:ahLst/>
                    <a:cxnLst>
                      <a:cxn ang="0">
                        <a:pos x="T0" y="T1"/>
                      </a:cxn>
                      <a:cxn ang="0">
                        <a:pos x="T2" y="T3"/>
                      </a:cxn>
                      <a:cxn ang="0">
                        <a:pos x="T4" y="T5"/>
                      </a:cxn>
                      <a:cxn ang="0">
                        <a:pos x="T6" y="T7"/>
                      </a:cxn>
                      <a:cxn ang="0">
                        <a:pos x="T8" y="T9"/>
                      </a:cxn>
                    </a:cxnLst>
                    <a:rect l="0" t="0" r="r" b="b"/>
                    <a:pathLst>
                      <a:path w="30" h="18">
                        <a:moveTo>
                          <a:pt x="0" y="17"/>
                        </a:moveTo>
                        <a:lnTo>
                          <a:pt x="29" y="17"/>
                        </a:lnTo>
                        <a:lnTo>
                          <a:pt x="29" y="0"/>
                        </a:lnTo>
                        <a:lnTo>
                          <a:pt x="0" y="0"/>
                        </a:lnTo>
                        <a:lnTo>
                          <a:pt x="0" y="17"/>
                        </a:lnTo>
                      </a:path>
                    </a:pathLst>
                  </a:custGeom>
                  <a:solidFill>
                    <a:srgbClr val="00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87" name="Freeform 1163"/>
                  <p:cNvSpPr>
                    <a:spLocks/>
                  </p:cNvSpPr>
                  <p:nvPr/>
                </p:nvSpPr>
                <p:spPr bwMode="auto">
                  <a:xfrm>
                    <a:off x="4022" y="2153"/>
                    <a:ext cx="17" cy="18"/>
                  </a:xfrm>
                  <a:custGeom>
                    <a:avLst/>
                    <a:gdLst>
                      <a:gd name="T0" fmla="*/ 0 w 17"/>
                      <a:gd name="T1" fmla="*/ 0 h 18"/>
                      <a:gd name="T2" fmla="*/ 0 w 17"/>
                      <a:gd name="T3" fmla="*/ 17 h 18"/>
                      <a:gd name="T4" fmla="*/ 16 w 17"/>
                      <a:gd name="T5" fmla="*/ 11 h 18"/>
                      <a:gd name="T6" fmla="*/ 16 w 17"/>
                      <a:gd name="T7" fmla="*/ 0 h 18"/>
                      <a:gd name="T8" fmla="*/ 0 w 17"/>
                      <a:gd name="T9" fmla="*/ 0 h 18"/>
                    </a:gdLst>
                    <a:ahLst/>
                    <a:cxnLst>
                      <a:cxn ang="0">
                        <a:pos x="T0" y="T1"/>
                      </a:cxn>
                      <a:cxn ang="0">
                        <a:pos x="T2" y="T3"/>
                      </a:cxn>
                      <a:cxn ang="0">
                        <a:pos x="T4" y="T5"/>
                      </a:cxn>
                      <a:cxn ang="0">
                        <a:pos x="T6" y="T7"/>
                      </a:cxn>
                      <a:cxn ang="0">
                        <a:pos x="T8" y="T9"/>
                      </a:cxn>
                    </a:cxnLst>
                    <a:rect l="0" t="0" r="r" b="b"/>
                    <a:pathLst>
                      <a:path w="17" h="18">
                        <a:moveTo>
                          <a:pt x="0" y="0"/>
                        </a:moveTo>
                        <a:lnTo>
                          <a:pt x="0" y="17"/>
                        </a:lnTo>
                        <a:lnTo>
                          <a:pt x="16" y="11"/>
                        </a:lnTo>
                        <a:lnTo>
                          <a:pt x="1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88" name="Group 1164"/>
                <p:cNvGrpSpPr>
                  <a:grpSpLocks/>
                </p:cNvGrpSpPr>
                <p:nvPr/>
              </p:nvGrpSpPr>
              <p:grpSpPr bwMode="auto">
                <a:xfrm>
                  <a:off x="3869" y="2107"/>
                  <a:ext cx="111" cy="58"/>
                  <a:chOff x="3869" y="2107"/>
                  <a:chExt cx="111" cy="58"/>
                </a:xfrm>
              </p:grpSpPr>
              <p:sp>
                <p:nvSpPr>
                  <p:cNvPr id="770189" name="Freeform 1165"/>
                  <p:cNvSpPr>
                    <a:spLocks/>
                  </p:cNvSpPr>
                  <p:nvPr/>
                </p:nvSpPr>
                <p:spPr bwMode="auto">
                  <a:xfrm>
                    <a:off x="3869" y="2107"/>
                    <a:ext cx="47" cy="17"/>
                  </a:xfrm>
                  <a:custGeom>
                    <a:avLst/>
                    <a:gdLst>
                      <a:gd name="T0" fmla="*/ 0 w 47"/>
                      <a:gd name="T1" fmla="*/ 0 h 17"/>
                      <a:gd name="T2" fmla="*/ 42 w 47"/>
                      <a:gd name="T3" fmla="*/ 0 h 17"/>
                      <a:gd name="T4" fmla="*/ 46 w 47"/>
                      <a:gd name="T5" fmla="*/ 16 h 17"/>
                      <a:gd name="T6" fmla="*/ 4 w 47"/>
                      <a:gd name="T7" fmla="*/ 16 h 17"/>
                      <a:gd name="T8" fmla="*/ 0 w 47"/>
                      <a:gd name="T9" fmla="*/ 0 h 17"/>
                    </a:gdLst>
                    <a:ahLst/>
                    <a:cxnLst>
                      <a:cxn ang="0">
                        <a:pos x="T0" y="T1"/>
                      </a:cxn>
                      <a:cxn ang="0">
                        <a:pos x="T2" y="T3"/>
                      </a:cxn>
                      <a:cxn ang="0">
                        <a:pos x="T4" y="T5"/>
                      </a:cxn>
                      <a:cxn ang="0">
                        <a:pos x="T6" y="T7"/>
                      </a:cxn>
                      <a:cxn ang="0">
                        <a:pos x="T8" y="T9"/>
                      </a:cxn>
                    </a:cxnLst>
                    <a:rect l="0" t="0" r="r" b="b"/>
                    <a:pathLst>
                      <a:path w="47" h="17">
                        <a:moveTo>
                          <a:pt x="0" y="0"/>
                        </a:moveTo>
                        <a:lnTo>
                          <a:pt x="42" y="0"/>
                        </a:lnTo>
                        <a:lnTo>
                          <a:pt x="46" y="16"/>
                        </a:lnTo>
                        <a:lnTo>
                          <a:pt x="4" y="16"/>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90" name="Freeform 1166"/>
                  <p:cNvSpPr>
                    <a:spLocks/>
                  </p:cNvSpPr>
                  <p:nvPr/>
                </p:nvSpPr>
                <p:spPr bwMode="auto">
                  <a:xfrm>
                    <a:off x="3869" y="2107"/>
                    <a:ext cx="17" cy="58"/>
                  </a:xfrm>
                  <a:custGeom>
                    <a:avLst/>
                    <a:gdLst>
                      <a:gd name="T0" fmla="*/ 0 w 17"/>
                      <a:gd name="T1" fmla="*/ 57 h 58"/>
                      <a:gd name="T2" fmla="*/ 0 w 17"/>
                      <a:gd name="T3" fmla="*/ 0 h 58"/>
                      <a:gd name="T4" fmla="*/ 16 w 17"/>
                      <a:gd name="T5" fmla="*/ 6 h 58"/>
                      <a:gd name="T6" fmla="*/ 16 w 17"/>
                      <a:gd name="T7" fmla="*/ 57 h 58"/>
                      <a:gd name="T8" fmla="*/ 0 w 17"/>
                      <a:gd name="T9" fmla="*/ 57 h 58"/>
                    </a:gdLst>
                    <a:ahLst/>
                    <a:cxnLst>
                      <a:cxn ang="0">
                        <a:pos x="T0" y="T1"/>
                      </a:cxn>
                      <a:cxn ang="0">
                        <a:pos x="T2" y="T3"/>
                      </a:cxn>
                      <a:cxn ang="0">
                        <a:pos x="T4" y="T5"/>
                      </a:cxn>
                      <a:cxn ang="0">
                        <a:pos x="T6" y="T7"/>
                      </a:cxn>
                      <a:cxn ang="0">
                        <a:pos x="T8" y="T9"/>
                      </a:cxn>
                    </a:cxnLst>
                    <a:rect l="0" t="0" r="r" b="b"/>
                    <a:pathLst>
                      <a:path w="17" h="58">
                        <a:moveTo>
                          <a:pt x="0" y="57"/>
                        </a:moveTo>
                        <a:lnTo>
                          <a:pt x="0" y="0"/>
                        </a:lnTo>
                        <a:lnTo>
                          <a:pt x="16" y="6"/>
                        </a:lnTo>
                        <a:lnTo>
                          <a:pt x="16" y="57"/>
                        </a:lnTo>
                        <a:lnTo>
                          <a:pt x="0" y="57"/>
                        </a:lnTo>
                      </a:path>
                    </a:pathLst>
                  </a:custGeom>
                  <a:solidFill>
                    <a:srgbClr val="00B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91" name="Freeform 1167"/>
                  <p:cNvSpPr>
                    <a:spLocks/>
                  </p:cNvSpPr>
                  <p:nvPr/>
                </p:nvSpPr>
                <p:spPr bwMode="auto">
                  <a:xfrm>
                    <a:off x="3907" y="2107"/>
                    <a:ext cx="17" cy="58"/>
                  </a:xfrm>
                  <a:custGeom>
                    <a:avLst/>
                    <a:gdLst>
                      <a:gd name="T0" fmla="*/ 0 w 17"/>
                      <a:gd name="T1" fmla="*/ 57 h 58"/>
                      <a:gd name="T2" fmla="*/ 0 w 17"/>
                      <a:gd name="T3" fmla="*/ 0 h 58"/>
                      <a:gd name="T4" fmla="*/ 16 w 17"/>
                      <a:gd name="T5" fmla="*/ 6 h 58"/>
                      <a:gd name="T6" fmla="*/ 16 w 17"/>
                      <a:gd name="T7" fmla="*/ 57 h 58"/>
                      <a:gd name="T8" fmla="*/ 0 w 17"/>
                      <a:gd name="T9" fmla="*/ 57 h 58"/>
                    </a:gdLst>
                    <a:ahLst/>
                    <a:cxnLst>
                      <a:cxn ang="0">
                        <a:pos x="T0" y="T1"/>
                      </a:cxn>
                      <a:cxn ang="0">
                        <a:pos x="T2" y="T3"/>
                      </a:cxn>
                      <a:cxn ang="0">
                        <a:pos x="T4" y="T5"/>
                      </a:cxn>
                      <a:cxn ang="0">
                        <a:pos x="T6" y="T7"/>
                      </a:cxn>
                      <a:cxn ang="0">
                        <a:pos x="T8" y="T9"/>
                      </a:cxn>
                    </a:cxnLst>
                    <a:rect l="0" t="0" r="r" b="b"/>
                    <a:pathLst>
                      <a:path w="17" h="58">
                        <a:moveTo>
                          <a:pt x="0" y="57"/>
                        </a:moveTo>
                        <a:lnTo>
                          <a:pt x="0" y="0"/>
                        </a:lnTo>
                        <a:lnTo>
                          <a:pt x="16" y="6"/>
                        </a:lnTo>
                        <a:lnTo>
                          <a:pt x="16" y="57"/>
                        </a:lnTo>
                        <a:lnTo>
                          <a:pt x="0" y="57"/>
                        </a:lnTo>
                      </a:path>
                    </a:pathLst>
                  </a:custGeom>
                  <a:solidFill>
                    <a:srgbClr val="00B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92" name="Freeform 1168"/>
                  <p:cNvSpPr>
                    <a:spLocks/>
                  </p:cNvSpPr>
                  <p:nvPr/>
                </p:nvSpPr>
                <p:spPr bwMode="auto">
                  <a:xfrm>
                    <a:off x="3907" y="2107"/>
                    <a:ext cx="61" cy="17"/>
                  </a:xfrm>
                  <a:custGeom>
                    <a:avLst/>
                    <a:gdLst>
                      <a:gd name="T0" fmla="*/ 0 w 61"/>
                      <a:gd name="T1" fmla="*/ 0 h 17"/>
                      <a:gd name="T2" fmla="*/ 51 w 61"/>
                      <a:gd name="T3" fmla="*/ 0 h 17"/>
                      <a:gd name="T4" fmla="*/ 60 w 61"/>
                      <a:gd name="T5" fmla="*/ 0 h 17"/>
                      <a:gd name="T6" fmla="*/ 9 w 61"/>
                      <a:gd name="T7" fmla="*/ 16 h 17"/>
                      <a:gd name="T8" fmla="*/ 0 w 61"/>
                      <a:gd name="T9" fmla="*/ 0 h 17"/>
                    </a:gdLst>
                    <a:ahLst/>
                    <a:cxnLst>
                      <a:cxn ang="0">
                        <a:pos x="T0" y="T1"/>
                      </a:cxn>
                      <a:cxn ang="0">
                        <a:pos x="T2" y="T3"/>
                      </a:cxn>
                      <a:cxn ang="0">
                        <a:pos x="T4" y="T5"/>
                      </a:cxn>
                      <a:cxn ang="0">
                        <a:pos x="T6" y="T7"/>
                      </a:cxn>
                      <a:cxn ang="0">
                        <a:pos x="T8" y="T9"/>
                      </a:cxn>
                    </a:cxnLst>
                    <a:rect l="0" t="0" r="r" b="b"/>
                    <a:pathLst>
                      <a:path w="61" h="17">
                        <a:moveTo>
                          <a:pt x="0" y="0"/>
                        </a:moveTo>
                        <a:lnTo>
                          <a:pt x="51" y="0"/>
                        </a:lnTo>
                        <a:lnTo>
                          <a:pt x="60" y="0"/>
                        </a:lnTo>
                        <a:lnTo>
                          <a:pt x="9" y="16"/>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93" name="Freeform 1169"/>
                  <p:cNvSpPr>
                    <a:spLocks/>
                  </p:cNvSpPr>
                  <p:nvPr/>
                </p:nvSpPr>
                <p:spPr bwMode="auto">
                  <a:xfrm>
                    <a:off x="3963" y="2107"/>
                    <a:ext cx="17" cy="58"/>
                  </a:xfrm>
                  <a:custGeom>
                    <a:avLst/>
                    <a:gdLst>
                      <a:gd name="T0" fmla="*/ 0 w 17"/>
                      <a:gd name="T1" fmla="*/ 57 h 58"/>
                      <a:gd name="T2" fmla="*/ 0 w 17"/>
                      <a:gd name="T3" fmla="*/ 0 h 58"/>
                      <a:gd name="T4" fmla="*/ 16 w 17"/>
                      <a:gd name="T5" fmla="*/ 0 h 58"/>
                      <a:gd name="T6" fmla="*/ 16 w 17"/>
                      <a:gd name="T7" fmla="*/ 57 h 58"/>
                      <a:gd name="T8" fmla="*/ 0 w 17"/>
                      <a:gd name="T9" fmla="*/ 57 h 58"/>
                    </a:gdLst>
                    <a:ahLst/>
                    <a:cxnLst>
                      <a:cxn ang="0">
                        <a:pos x="T0" y="T1"/>
                      </a:cxn>
                      <a:cxn ang="0">
                        <a:pos x="T2" y="T3"/>
                      </a:cxn>
                      <a:cxn ang="0">
                        <a:pos x="T4" y="T5"/>
                      </a:cxn>
                      <a:cxn ang="0">
                        <a:pos x="T6" y="T7"/>
                      </a:cxn>
                      <a:cxn ang="0">
                        <a:pos x="T8" y="T9"/>
                      </a:cxn>
                    </a:cxnLst>
                    <a:rect l="0" t="0" r="r" b="b"/>
                    <a:pathLst>
                      <a:path w="17" h="58">
                        <a:moveTo>
                          <a:pt x="0" y="57"/>
                        </a:moveTo>
                        <a:lnTo>
                          <a:pt x="0" y="0"/>
                        </a:lnTo>
                        <a:lnTo>
                          <a:pt x="16" y="0"/>
                        </a:lnTo>
                        <a:lnTo>
                          <a:pt x="16" y="57"/>
                        </a:lnTo>
                        <a:lnTo>
                          <a:pt x="0" y="57"/>
                        </a:lnTo>
                      </a:path>
                    </a:pathLst>
                  </a:custGeom>
                  <a:solidFill>
                    <a:srgbClr val="00B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94" name="Group 1170"/>
                <p:cNvGrpSpPr>
                  <a:grpSpLocks/>
                </p:cNvGrpSpPr>
                <p:nvPr/>
              </p:nvGrpSpPr>
              <p:grpSpPr bwMode="auto">
                <a:xfrm>
                  <a:off x="3680" y="2147"/>
                  <a:ext cx="134" cy="18"/>
                  <a:chOff x="3680" y="2147"/>
                  <a:chExt cx="134" cy="18"/>
                </a:xfrm>
              </p:grpSpPr>
              <p:grpSp>
                <p:nvGrpSpPr>
                  <p:cNvPr id="770195" name="Group 1171"/>
                  <p:cNvGrpSpPr>
                    <a:grpSpLocks/>
                  </p:cNvGrpSpPr>
                  <p:nvPr/>
                </p:nvGrpSpPr>
                <p:grpSpPr bwMode="auto">
                  <a:xfrm>
                    <a:off x="3680" y="2147"/>
                    <a:ext cx="68" cy="18"/>
                    <a:chOff x="3680" y="2147"/>
                    <a:chExt cx="68" cy="18"/>
                  </a:xfrm>
                </p:grpSpPr>
                <p:grpSp>
                  <p:nvGrpSpPr>
                    <p:cNvPr id="770196" name="Group 1172"/>
                    <p:cNvGrpSpPr>
                      <a:grpSpLocks/>
                    </p:cNvGrpSpPr>
                    <p:nvPr/>
                  </p:nvGrpSpPr>
                  <p:grpSpPr bwMode="auto">
                    <a:xfrm>
                      <a:off x="3680" y="2147"/>
                      <a:ext cx="18" cy="18"/>
                      <a:chOff x="3680" y="2147"/>
                      <a:chExt cx="18" cy="18"/>
                    </a:xfrm>
                  </p:grpSpPr>
                  <p:sp>
                    <p:nvSpPr>
                      <p:cNvPr id="770197" name="Freeform 1173"/>
                      <p:cNvSpPr>
                        <a:spLocks/>
                      </p:cNvSpPr>
                      <p:nvPr/>
                    </p:nvSpPr>
                    <p:spPr bwMode="auto">
                      <a:xfrm>
                        <a:off x="3680" y="2147"/>
                        <a:ext cx="18" cy="18"/>
                      </a:xfrm>
                      <a:custGeom>
                        <a:avLst/>
                        <a:gdLst>
                          <a:gd name="T0" fmla="*/ 0 w 18"/>
                          <a:gd name="T1" fmla="*/ 0 h 18"/>
                          <a:gd name="T2" fmla="*/ 17 w 18"/>
                          <a:gd name="T3" fmla="*/ 0 h 18"/>
                          <a:gd name="T4" fmla="*/ 17 w 18"/>
                          <a:gd name="T5" fmla="*/ 17 h 18"/>
                          <a:gd name="T6" fmla="*/ 0 w 18"/>
                          <a:gd name="T7" fmla="*/ 17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lnTo>
                              <a:pt x="17" y="0"/>
                            </a:lnTo>
                            <a:lnTo>
                              <a:pt x="17"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198" name="Freeform 1174"/>
                      <p:cNvSpPr>
                        <a:spLocks/>
                      </p:cNvSpPr>
                      <p:nvPr/>
                    </p:nvSpPr>
                    <p:spPr bwMode="auto">
                      <a:xfrm>
                        <a:off x="3680" y="2147"/>
                        <a:ext cx="18" cy="18"/>
                      </a:xfrm>
                      <a:custGeom>
                        <a:avLst/>
                        <a:gdLst>
                          <a:gd name="T0" fmla="*/ 0 w 18"/>
                          <a:gd name="T1" fmla="*/ 0 h 18"/>
                          <a:gd name="T2" fmla="*/ 17 w 18"/>
                          <a:gd name="T3" fmla="*/ 17 h 18"/>
                          <a:gd name="T4" fmla="*/ 17 w 18"/>
                          <a:gd name="T5" fmla="*/ 0 h 18"/>
                          <a:gd name="T6" fmla="*/ 0 w 18"/>
                          <a:gd name="T7" fmla="*/ 17 h 18"/>
                        </a:gdLst>
                        <a:ahLst/>
                        <a:cxnLst>
                          <a:cxn ang="0">
                            <a:pos x="T0" y="T1"/>
                          </a:cxn>
                          <a:cxn ang="0">
                            <a:pos x="T2" y="T3"/>
                          </a:cxn>
                          <a:cxn ang="0">
                            <a:pos x="T4" y="T5"/>
                          </a:cxn>
                          <a:cxn ang="0">
                            <a:pos x="T6" y="T7"/>
                          </a:cxn>
                        </a:cxnLst>
                        <a:rect l="0" t="0" r="r" b="b"/>
                        <a:pathLst>
                          <a:path w="18" h="18">
                            <a:moveTo>
                              <a:pt x="0" y="0"/>
                            </a:moveTo>
                            <a:lnTo>
                              <a:pt x="17" y="17"/>
                            </a:lnTo>
                            <a:lnTo>
                              <a:pt x="17"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199" name="Group 1175"/>
                    <p:cNvGrpSpPr>
                      <a:grpSpLocks/>
                    </p:cNvGrpSpPr>
                    <p:nvPr/>
                  </p:nvGrpSpPr>
                  <p:grpSpPr bwMode="auto">
                    <a:xfrm>
                      <a:off x="3697" y="2147"/>
                      <a:ext cx="17" cy="18"/>
                      <a:chOff x="3697" y="2147"/>
                      <a:chExt cx="17" cy="18"/>
                    </a:xfrm>
                  </p:grpSpPr>
                  <p:sp>
                    <p:nvSpPr>
                      <p:cNvPr id="770200" name="Freeform 1176"/>
                      <p:cNvSpPr>
                        <a:spLocks/>
                      </p:cNvSpPr>
                      <p:nvPr/>
                    </p:nvSpPr>
                    <p:spPr bwMode="auto">
                      <a:xfrm>
                        <a:off x="3697" y="2147"/>
                        <a:ext cx="17" cy="18"/>
                      </a:xfrm>
                      <a:custGeom>
                        <a:avLst/>
                        <a:gdLst>
                          <a:gd name="T0" fmla="*/ 0 w 17"/>
                          <a:gd name="T1" fmla="*/ 0 h 18"/>
                          <a:gd name="T2" fmla="*/ 16 w 17"/>
                          <a:gd name="T3" fmla="*/ 0 h 18"/>
                          <a:gd name="T4" fmla="*/ 16 w 17"/>
                          <a:gd name="T5" fmla="*/ 17 h 18"/>
                          <a:gd name="T6" fmla="*/ 0 w 17"/>
                          <a:gd name="T7" fmla="*/ 17 h 18"/>
                          <a:gd name="T8" fmla="*/ 0 w 17"/>
                          <a:gd name="T9" fmla="*/ 0 h 18"/>
                        </a:gdLst>
                        <a:ahLst/>
                        <a:cxnLst>
                          <a:cxn ang="0">
                            <a:pos x="T0" y="T1"/>
                          </a:cxn>
                          <a:cxn ang="0">
                            <a:pos x="T2" y="T3"/>
                          </a:cxn>
                          <a:cxn ang="0">
                            <a:pos x="T4" y="T5"/>
                          </a:cxn>
                          <a:cxn ang="0">
                            <a:pos x="T6" y="T7"/>
                          </a:cxn>
                          <a:cxn ang="0">
                            <a:pos x="T8" y="T9"/>
                          </a:cxn>
                        </a:cxnLst>
                        <a:rect l="0" t="0" r="r" b="b"/>
                        <a:pathLst>
                          <a:path w="17" h="18">
                            <a:moveTo>
                              <a:pt x="0" y="0"/>
                            </a:moveTo>
                            <a:lnTo>
                              <a:pt x="16" y="0"/>
                            </a:lnTo>
                            <a:lnTo>
                              <a:pt x="16"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01" name="Freeform 1177"/>
                      <p:cNvSpPr>
                        <a:spLocks/>
                      </p:cNvSpPr>
                      <p:nvPr/>
                    </p:nvSpPr>
                    <p:spPr bwMode="auto">
                      <a:xfrm>
                        <a:off x="3697" y="2147"/>
                        <a:ext cx="17" cy="18"/>
                      </a:xfrm>
                      <a:custGeom>
                        <a:avLst/>
                        <a:gdLst>
                          <a:gd name="T0" fmla="*/ 0 w 17"/>
                          <a:gd name="T1" fmla="*/ 0 h 18"/>
                          <a:gd name="T2" fmla="*/ 16 w 17"/>
                          <a:gd name="T3" fmla="*/ 17 h 18"/>
                          <a:gd name="T4" fmla="*/ 16 w 17"/>
                          <a:gd name="T5" fmla="*/ 0 h 18"/>
                          <a:gd name="T6" fmla="*/ 0 w 17"/>
                          <a:gd name="T7" fmla="*/ 17 h 18"/>
                        </a:gdLst>
                        <a:ahLst/>
                        <a:cxnLst>
                          <a:cxn ang="0">
                            <a:pos x="T0" y="T1"/>
                          </a:cxn>
                          <a:cxn ang="0">
                            <a:pos x="T2" y="T3"/>
                          </a:cxn>
                          <a:cxn ang="0">
                            <a:pos x="T4" y="T5"/>
                          </a:cxn>
                          <a:cxn ang="0">
                            <a:pos x="T6" y="T7"/>
                          </a:cxn>
                        </a:cxnLst>
                        <a:rect l="0" t="0" r="r" b="b"/>
                        <a:pathLst>
                          <a:path w="17" h="18">
                            <a:moveTo>
                              <a:pt x="0" y="0"/>
                            </a:moveTo>
                            <a:lnTo>
                              <a:pt x="16" y="17"/>
                            </a:lnTo>
                            <a:lnTo>
                              <a:pt x="16"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202" name="Group 1178"/>
                    <p:cNvGrpSpPr>
                      <a:grpSpLocks/>
                    </p:cNvGrpSpPr>
                    <p:nvPr/>
                  </p:nvGrpSpPr>
                  <p:grpSpPr bwMode="auto">
                    <a:xfrm>
                      <a:off x="3713" y="2147"/>
                      <a:ext cx="19" cy="18"/>
                      <a:chOff x="3713" y="2147"/>
                      <a:chExt cx="19" cy="18"/>
                    </a:xfrm>
                  </p:grpSpPr>
                  <p:sp>
                    <p:nvSpPr>
                      <p:cNvPr id="770203" name="Freeform 1179"/>
                      <p:cNvSpPr>
                        <a:spLocks/>
                      </p:cNvSpPr>
                      <p:nvPr/>
                    </p:nvSpPr>
                    <p:spPr bwMode="auto">
                      <a:xfrm>
                        <a:off x="3713" y="2147"/>
                        <a:ext cx="19" cy="18"/>
                      </a:xfrm>
                      <a:custGeom>
                        <a:avLst/>
                        <a:gdLst>
                          <a:gd name="T0" fmla="*/ 0 w 19"/>
                          <a:gd name="T1" fmla="*/ 0 h 18"/>
                          <a:gd name="T2" fmla="*/ 18 w 19"/>
                          <a:gd name="T3" fmla="*/ 0 h 18"/>
                          <a:gd name="T4" fmla="*/ 18 w 19"/>
                          <a:gd name="T5" fmla="*/ 17 h 18"/>
                          <a:gd name="T6" fmla="*/ 0 w 19"/>
                          <a:gd name="T7" fmla="*/ 17 h 18"/>
                          <a:gd name="T8" fmla="*/ 0 w 19"/>
                          <a:gd name="T9" fmla="*/ 0 h 18"/>
                        </a:gdLst>
                        <a:ahLst/>
                        <a:cxnLst>
                          <a:cxn ang="0">
                            <a:pos x="T0" y="T1"/>
                          </a:cxn>
                          <a:cxn ang="0">
                            <a:pos x="T2" y="T3"/>
                          </a:cxn>
                          <a:cxn ang="0">
                            <a:pos x="T4" y="T5"/>
                          </a:cxn>
                          <a:cxn ang="0">
                            <a:pos x="T6" y="T7"/>
                          </a:cxn>
                          <a:cxn ang="0">
                            <a:pos x="T8" y="T9"/>
                          </a:cxn>
                        </a:cxnLst>
                        <a:rect l="0" t="0" r="r" b="b"/>
                        <a:pathLst>
                          <a:path w="19" h="18">
                            <a:moveTo>
                              <a:pt x="0" y="0"/>
                            </a:moveTo>
                            <a:lnTo>
                              <a:pt x="18" y="0"/>
                            </a:lnTo>
                            <a:lnTo>
                              <a:pt x="18"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04" name="Freeform 1180"/>
                      <p:cNvSpPr>
                        <a:spLocks/>
                      </p:cNvSpPr>
                      <p:nvPr/>
                    </p:nvSpPr>
                    <p:spPr bwMode="auto">
                      <a:xfrm>
                        <a:off x="3713" y="2147"/>
                        <a:ext cx="19" cy="18"/>
                      </a:xfrm>
                      <a:custGeom>
                        <a:avLst/>
                        <a:gdLst>
                          <a:gd name="T0" fmla="*/ 0 w 19"/>
                          <a:gd name="T1" fmla="*/ 0 h 18"/>
                          <a:gd name="T2" fmla="*/ 18 w 19"/>
                          <a:gd name="T3" fmla="*/ 17 h 18"/>
                          <a:gd name="T4" fmla="*/ 18 w 19"/>
                          <a:gd name="T5" fmla="*/ 0 h 18"/>
                          <a:gd name="T6" fmla="*/ 0 w 19"/>
                          <a:gd name="T7" fmla="*/ 17 h 18"/>
                        </a:gdLst>
                        <a:ahLst/>
                        <a:cxnLst>
                          <a:cxn ang="0">
                            <a:pos x="T0" y="T1"/>
                          </a:cxn>
                          <a:cxn ang="0">
                            <a:pos x="T2" y="T3"/>
                          </a:cxn>
                          <a:cxn ang="0">
                            <a:pos x="T4" y="T5"/>
                          </a:cxn>
                          <a:cxn ang="0">
                            <a:pos x="T6" y="T7"/>
                          </a:cxn>
                        </a:cxnLst>
                        <a:rect l="0" t="0" r="r" b="b"/>
                        <a:pathLst>
                          <a:path w="19" h="18">
                            <a:moveTo>
                              <a:pt x="0" y="0"/>
                            </a:moveTo>
                            <a:lnTo>
                              <a:pt x="18" y="17"/>
                            </a:lnTo>
                            <a:lnTo>
                              <a:pt x="18"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205" name="Group 1181"/>
                    <p:cNvGrpSpPr>
                      <a:grpSpLocks/>
                    </p:cNvGrpSpPr>
                    <p:nvPr/>
                  </p:nvGrpSpPr>
                  <p:grpSpPr bwMode="auto">
                    <a:xfrm>
                      <a:off x="3731" y="2147"/>
                      <a:ext cx="17" cy="18"/>
                      <a:chOff x="3731" y="2147"/>
                      <a:chExt cx="17" cy="18"/>
                    </a:xfrm>
                  </p:grpSpPr>
                  <p:sp>
                    <p:nvSpPr>
                      <p:cNvPr id="770206" name="Freeform 1182"/>
                      <p:cNvSpPr>
                        <a:spLocks/>
                      </p:cNvSpPr>
                      <p:nvPr/>
                    </p:nvSpPr>
                    <p:spPr bwMode="auto">
                      <a:xfrm>
                        <a:off x="3731" y="2147"/>
                        <a:ext cx="17" cy="18"/>
                      </a:xfrm>
                      <a:custGeom>
                        <a:avLst/>
                        <a:gdLst>
                          <a:gd name="T0" fmla="*/ 0 w 17"/>
                          <a:gd name="T1" fmla="*/ 0 h 18"/>
                          <a:gd name="T2" fmla="*/ 16 w 17"/>
                          <a:gd name="T3" fmla="*/ 0 h 18"/>
                          <a:gd name="T4" fmla="*/ 16 w 17"/>
                          <a:gd name="T5" fmla="*/ 17 h 18"/>
                          <a:gd name="T6" fmla="*/ 0 w 17"/>
                          <a:gd name="T7" fmla="*/ 17 h 18"/>
                          <a:gd name="T8" fmla="*/ 0 w 17"/>
                          <a:gd name="T9" fmla="*/ 0 h 18"/>
                        </a:gdLst>
                        <a:ahLst/>
                        <a:cxnLst>
                          <a:cxn ang="0">
                            <a:pos x="T0" y="T1"/>
                          </a:cxn>
                          <a:cxn ang="0">
                            <a:pos x="T2" y="T3"/>
                          </a:cxn>
                          <a:cxn ang="0">
                            <a:pos x="T4" y="T5"/>
                          </a:cxn>
                          <a:cxn ang="0">
                            <a:pos x="T6" y="T7"/>
                          </a:cxn>
                          <a:cxn ang="0">
                            <a:pos x="T8" y="T9"/>
                          </a:cxn>
                        </a:cxnLst>
                        <a:rect l="0" t="0" r="r" b="b"/>
                        <a:pathLst>
                          <a:path w="17" h="18">
                            <a:moveTo>
                              <a:pt x="0" y="0"/>
                            </a:moveTo>
                            <a:lnTo>
                              <a:pt x="16" y="0"/>
                            </a:lnTo>
                            <a:lnTo>
                              <a:pt x="16"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07" name="Freeform 1183"/>
                      <p:cNvSpPr>
                        <a:spLocks/>
                      </p:cNvSpPr>
                      <p:nvPr/>
                    </p:nvSpPr>
                    <p:spPr bwMode="auto">
                      <a:xfrm>
                        <a:off x="3731" y="2147"/>
                        <a:ext cx="17" cy="18"/>
                      </a:xfrm>
                      <a:custGeom>
                        <a:avLst/>
                        <a:gdLst>
                          <a:gd name="T0" fmla="*/ 0 w 17"/>
                          <a:gd name="T1" fmla="*/ 0 h 18"/>
                          <a:gd name="T2" fmla="*/ 16 w 17"/>
                          <a:gd name="T3" fmla="*/ 17 h 18"/>
                          <a:gd name="T4" fmla="*/ 16 w 17"/>
                          <a:gd name="T5" fmla="*/ 0 h 18"/>
                          <a:gd name="T6" fmla="*/ 0 w 17"/>
                          <a:gd name="T7" fmla="*/ 17 h 18"/>
                        </a:gdLst>
                        <a:ahLst/>
                        <a:cxnLst>
                          <a:cxn ang="0">
                            <a:pos x="T0" y="T1"/>
                          </a:cxn>
                          <a:cxn ang="0">
                            <a:pos x="T2" y="T3"/>
                          </a:cxn>
                          <a:cxn ang="0">
                            <a:pos x="T4" y="T5"/>
                          </a:cxn>
                          <a:cxn ang="0">
                            <a:pos x="T6" y="T7"/>
                          </a:cxn>
                        </a:cxnLst>
                        <a:rect l="0" t="0" r="r" b="b"/>
                        <a:pathLst>
                          <a:path w="17" h="18">
                            <a:moveTo>
                              <a:pt x="0" y="0"/>
                            </a:moveTo>
                            <a:lnTo>
                              <a:pt x="16" y="17"/>
                            </a:lnTo>
                            <a:lnTo>
                              <a:pt x="16"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70208" name="Group 1184"/>
                  <p:cNvGrpSpPr>
                    <a:grpSpLocks/>
                  </p:cNvGrpSpPr>
                  <p:nvPr/>
                </p:nvGrpSpPr>
                <p:grpSpPr bwMode="auto">
                  <a:xfrm>
                    <a:off x="3743" y="2147"/>
                    <a:ext cx="71" cy="18"/>
                    <a:chOff x="3743" y="2147"/>
                    <a:chExt cx="71" cy="18"/>
                  </a:xfrm>
                </p:grpSpPr>
                <p:grpSp>
                  <p:nvGrpSpPr>
                    <p:cNvPr id="770209" name="Group 1185"/>
                    <p:cNvGrpSpPr>
                      <a:grpSpLocks/>
                    </p:cNvGrpSpPr>
                    <p:nvPr/>
                  </p:nvGrpSpPr>
                  <p:grpSpPr bwMode="auto">
                    <a:xfrm>
                      <a:off x="3743" y="2147"/>
                      <a:ext cx="19" cy="18"/>
                      <a:chOff x="3743" y="2147"/>
                      <a:chExt cx="19" cy="18"/>
                    </a:xfrm>
                  </p:grpSpPr>
                  <p:sp>
                    <p:nvSpPr>
                      <p:cNvPr id="770210" name="Freeform 1186"/>
                      <p:cNvSpPr>
                        <a:spLocks/>
                      </p:cNvSpPr>
                      <p:nvPr/>
                    </p:nvSpPr>
                    <p:spPr bwMode="auto">
                      <a:xfrm>
                        <a:off x="3743" y="2147"/>
                        <a:ext cx="19" cy="18"/>
                      </a:xfrm>
                      <a:custGeom>
                        <a:avLst/>
                        <a:gdLst>
                          <a:gd name="T0" fmla="*/ 0 w 19"/>
                          <a:gd name="T1" fmla="*/ 0 h 18"/>
                          <a:gd name="T2" fmla="*/ 18 w 19"/>
                          <a:gd name="T3" fmla="*/ 0 h 18"/>
                          <a:gd name="T4" fmla="*/ 18 w 19"/>
                          <a:gd name="T5" fmla="*/ 17 h 18"/>
                          <a:gd name="T6" fmla="*/ 0 w 19"/>
                          <a:gd name="T7" fmla="*/ 17 h 18"/>
                          <a:gd name="T8" fmla="*/ 0 w 19"/>
                          <a:gd name="T9" fmla="*/ 0 h 18"/>
                        </a:gdLst>
                        <a:ahLst/>
                        <a:cxnLst>
                          <a:cxn ang="0">
                            <a:pos x="T0" y="T1"/>
                          </a:cxn>
                          <a:cxn ang="0">
                            <a:pos x="T2" y="T3"/>
                          </a:cxn>
                          <a:cxn ang="0">
                            <a:pos x="T4" y="T5"/>
                          </a:cxn>
                          <a:cxn ang="0">
                            <a:pos x="T6" y="T7"/>
                          </a:cxn>
                          <a:cxn ang="0">
                            <a:pos x="T8" y="T9"/>
                          </a:cxn>
                        </a:cxnLst>
                        <a:rect l="0" t="0" r="r" b="b"/>
                        <a:pathLst>
                          <a:path w="19" h="18">
                            <a:moveTo>
                              <a:pt x="0" y="0"/>
                            </a:moveTo>
                            <a:lnTo>
                              <a:pt x="18" y="0"/>
                            </a:lnTo>
                            <a:lnTo>
                              <a:pt x="18"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11" name="Freeform 1187"/>
                      <p:cNvSpPr>
                        <a:spLocks/>
                      </p:cNvSpPr>
                      <p:nvPr/>
                    </p:nvSpPr>
                    <p:spPr bwMode="auto">
                      <a:xfrm>
                        <a:off x="3743" y="2147"/>
                        <a:ext cx="19" cy="18"/>
                      </a:xfrm>
                      <a:custGeom>
                        <a:avLst/>
                        <a:gdLst>
                          <a:gd name="T0" fmla="*/ 0 w 19"/>
                          <a:gd name="T1" fmla="*/ 0 h 18"/>
                          <a:gd name="T2" fmla="*/ 18 w 19"/>
                          <a:gd name="T3" fmla="*/ 17 h 18"/>
                          <a:gd name="T4" fmla="*/ 18 w 19"/>
                          <a:gd name="T5" fmla="*/ 0 h 18"/>
                          <a:gd name="T6" fmla="*/ 0 w 19"/>
                          <a:gd name="T7" fmla="*/ 17 h 18"/>
                        </a:gdLst>
                        <a:ahLst/>
                        <a:cxnLst>
                          <a:cxn ang="0">
                            <a:pos x="T0" y="T1"/>
                          </a:cxn>
                          <a:cxn ang="0">
                            <a:pos x="T2" y="T3"/>
                          </a:cxn>
                          <a:cxn ang="0">
                            <a:pos x="T4" y="T5"/>
                          </a:cxn>
                          <a:cxn ang="0">
                            <a:pos x="T6" y="T7"/>
                          </a:cxn>
                        </a:cxnLst>
                        <a:rect l="0" t="0" r="r" b="b"/>
                        <a:pathLst>
                          <a:path w="19" h="18">
                            <a:moveTo>
                              <a:pt x="0" y="0"/>
                            </a:moveTo>
                            <a:lnTo>
                              <a:pt x="18" y="17"/>
                            </a:lnTo>
                            <a:lnTo>
                              <a:pt x="18"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212" name="Group 1188"/>
                    <p:cNvGrpSpPr>
                      <a:grpSpLocks/>
                    </p:cNvGrpSpPr>
                    <p:nvPr/>
                  </p:nvGrpSpPr>
                  <p:grpSpPr bwMode="auto">
                    <a:xfrm>
                      <a:off x="3761" y="2147"/>
                      <a:ext cx="19" cy="18"/>
                      <a:chOff x="3761" y="2147"/>
                      <a:chExt cx="19" cy="18"/>
                    </a:xfrm>
                  </p:grpSpPr>
                  <p:sp>
                    <p:nvSpPr>
                      <p:cNvPr id="770213" name="Freeform 1189"/>
                      <p:cNvSpPr>
                        <a:spLocks/>
                      </p:cNvSpPr>
                      <p:nvPr/>
                    </p:nvSpPr>
                    <p:spPr bwMode="auto">
                      <a:xfrm>
                        <a:off x="3761" y="2147"/>
                        <a:ext cx="19" cy="18"/>
                      </a:xfrm>
                      <a:custGeom>
                        <a:avLst/>
                        <a:gdLst>
                          <a:gd name="T0" fmla="*/ 0 w 19"/>
                          <a:gd name="T1" fmla="*/ 0 h 18"/>
                          <a:gd name="T2" fmla="*/ 18 w 19"/>
                          <a:gd name="T3" fmla="*/ 0 h 18"/>
                          <a:gd name="T4" fmla="*/ 18 w 19"/>
                          <a:gd name="T5" fmla="*/ 17 h 18"/>
                          <a:gd name="T6" fmla="*/ 0 w 19"/>
                          <a:gd name="T7" fmla="*/ 17 h 18"/>
                          <a:gd name="T8" fmla="*/ 0 w 19"/>
                          <a:gd name="T9" fmla="*/ 0 h 18"/>
                        </a:gdLst>
                        <a:ahLst/>
                        <a:cxnLst>
                          <a:cxn ang="0">
                            <a:pos x="T0" y="T1"/>
                          </a:cxn>
                          <a:cxn ang="0">
                            <a:pos x="T2" y="T3"/>
                          </a:cxn>
                          <a:cxn ang="0">
                            <a:pos x="T4" y="T5"/>
                          </a:cxn>
                          <a:cxn ang="0">
                            <a:pos x="T6" y="T7"/>
                          </a:cxn>
                          <a:cxn ang="0">
                            <a:pos x="T8" y="T9"/>
                          </a:cxn>
                        </a:cxnLst>
                        <a:rect l="0" t="0" r="r" b="b"/>
                        <a:pathLst>
                          <a:path w="19" h="18">
                            <a:moveTo>
                              <a:pt x="0" y="0"/>
                            </a:moveTo>
                            <a:lnTo>
                              <a:pt x="18" y="0"/>
                            </a:lnTo>
                            <a:lnTo>
                              <a:pt x="18"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14" name="Freeform 1190"/>
                      <p:cNvSpPr>
                        <a:spLocks/>
                      </p:cNvSpPr>
                      <p:nvPr/>
                    </p:nvSpPr>
                    <p:spPr bwMode="auto">
                      <a:xfrm>
                        <a:off x="3761" y="2147"/>
                        <a:ext cx="19" cy="18"/>
                      </a:xfrm>
                      <a:custGeom>
                        <a:avLst/>
                        <a:gdLst>
                          <a:gd name="T0" fmla="*/ 0 w 19"/>
                          <a:gd name="T1" fmla="*/ 0 h 18"/>
                          <a:gd name="T2" fmla="*/ 18 w 19"/>
                          <a:gd name="T3" fmla="*/ 17 h 18"/>
                          <a:gd name="T4" fmla="*/ 18 w 19"/>
                          <a:gd name="T5" fmla="*/ 0 h 18"/>
                          <a:gd name="T6" fmla="*/ 0 w 19"/>
                          <a:gd name="T7" fmla="*/ 17 h 18"/>
                        </a:gdLst>
                        <a:ahLst/>
                        <a:cxnLst>
                          <a:cxn ang="0">
                            <a:pos x="T0" y="T1"/>
                          </a:cxn>
                          <a:cxn ang="0">
                            <a:pos x="T2" y="T3"/>
                          </a:cxn>
                          <a:cxn ang="0">
                            <a:pos x="T4" y="T5"/>
                          </a:cxn>
                          <a:cxn ang="0">
                            <a:pos x="T6" y="T7"/>
                          </a:cxn>
                        </a:cxnLst>
                        <a:rect l="0" t="0" r="r" b="b"/>
                        <a:pathLst>
                          <a:path w="19" h="18">
                            <a:moveTo>
                              <a:pt x="0" y="0"/>
                            </a:moveTo>
                            <a:lnTo>
                              <a:pt x="18" y="17"/>
                            </a:lnTo>
                            <a:lnTo>
                              <a:pt x="18"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215" name="Group 1191"/>
                    <p:cNvGrpSpPr>
                      <a:grpSpLocks/>
                    </p:cNvGrpSpPr>
                    <p:nvPr/>
                  </p:nvGrpSpPr>
                  <p:grpSpPr bwMode="auto">
                    <a:xfrm>
                      <a:off x="3779" y="2147"/>
                      <a:ext cx="19" cy="18"/>
                      <a:chOff x="3779" y="2147"/>
                      <a:chExt cx="19" cy="18"/>
                    </a:xfrm>
                  </p:grpSpPr>
                  <p:sp>
                    <p:nvSpPr>
                      <p:cNvPr id="770216" name="Freeform 1192"/>
                      <p:cNvSpPr>
                        <a:spLocks/>
                      </p:cNvSpPr>
                      <p:nvPr/>
                    </p:nvSpPr>
                    <p:spPr bwMode="auto">
                      <a:xfrm>
                        <a:off x="3779" y="2147"/>
                        <a:ext cx="19" cy="18"/>
                      </a:xfrm>
                      <a:custGeom>
                        <a:avLst/>
                        <a:gdLst>
                          <a:gd name="T0" fmla="*/ 0 w 19"/>
                          <a:gd name="T1" fmla="*/ 0 h 18"/>
                          <a:gd name="T2" fmla="*/ 18 w 19"/>
                          <a:gd name="T3" fmla="*/ 0 h 18"/>
                          <a:gd name="T4" fmla="*/ 18 w 19"/>
                          <a:gd name="T5" fmla="*/ 17 h 18"/>
                          <a:gd name="T6" fmla="*/ 0 w 19"/>
                          <a:gd name="T7" fmla="*/ 17 h 18"/>
                          <a:gd name="T8" fmla="*/ 0 w 19"/>
                          <a:gd name="T9" fmla="*/ 0 h 18"/>
                        </a:gdLst>
                        <a:ahLst/>
                        <a:cxnLst>
                          <a:cxn ang="0">
                            <a:pos x="T0" y="T1"/>
                          </a:cxn>
                          <a:cxn ang="0">
                            <a:pos x="T2" y="T3"/>
                          </a:cxn>
                          <a:cxn ang="0">
                            <a:pos x="T4" y="T5"/>
                          </a:cxn>
                          <a:cxn ang="0">
                            <a:pos x="T6" y="T7"/>
                          </a:cxn>
                          <a:cxn ang="0">
                            <a:pos x="T8" y="T9"/>
                          </a:cxn>
                        </a:cxnLst>
                        <a:rect l="0" t="0" r="r" b="b"/>
                        <a:pathLst>
                          <a:path w="19" h="18">
                            <a:moveTo>
                              <a:pt x="0" y="0"/>
                            </a:moveTo>
                            <a:lnTo>
                              <a:pt x="18" y="0"/>
                            </a:lnTo>
                            <a:lnTo>
                              <a:pt x="18"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17" name="Freeform 1193"/>
                      <p:cNvSpPr>
                        <a:spLocks/>
                      </p:cNvSpPr>
                      <p:nvPr/>
                    </p:nvSpPr>
                    <p:spPr bwMode="auto">
                      <a:xfrm>
                        <a:off x="3779" y="2147"/>
                        <a:ext cx="19" cy="18"/>
                      </a:xfrm>
                      <a:custGeom>
                        <a:avLst/>
                        <a:gdLst>
                          <a:gd name="T0" fmla="*/ 0 w 19"/>
                          <a:gd name="T1" fmla="*/ 0 h 18"/>
                          <a:gd name="T2" fmla="*/ 18 w 19"/>
                          <a:gd name="T3" fmla="*/ 17 h 18"/>
                          <a:gd name="T4" fmla="*/ 18 w 19"/>
                          <a:gd name="T5" fmla="*/ 0 h 18"/>
                          <a:gd name="T6" fmla="*/ 0 w 19"/>
                          <a:gd name="T7" fmla="*/ 17 h 18"/>
                        </a:gdLst>
                        <a:ahLst/>
                        <a:cxnLst>
                          <a:cxn ang="0">
                            <a:pos x="T0" y="T1"/>
                          </a:cxn>
                          <a:cxn ang="0">
                            <a:pos x="T2" y="T3"/>
                          </a:cxn>
                          <a:cxn ang="0">
                            <a:pos x="T4" y="T5"/>
                          </a:cxn>
                          <a:cxn ang="0">
                            <a:pos x="T6" y="T7"/>
                          </a:cxn>
                        </a:cxnLst>
                        <a:rect l="0" t="0" r="r" b="b"/>
                        <a:pathLst>
                          <a:path w="19" h="18">
                            <a:moveTo>
                              <a:pt x="0" y="0"/>
                            </a:moveTo>
                            <a:lnTo>
                              <a:pt x="18" y="17"/>
                            </a:lnTo>
                            <a:lnTo>
                              <a:pt x="18"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218" name="Group 1194"/>
                    <p:cNvGrpSpPr>
                      <a:grpSpLocks/>
                    </p:cNvGrpSpPr>
                    <p:nvPr/>
                  </p:nvGrpSpPr>
                  <p:grpSpPr bwMode="auto">
                    <a:xfrm>
                      <a:off x="3797" y="2147"/>
                      <a:ext cx="17" cy="18"/>
                      <a:chOff x="3797" y="2147"/>
                      <a:chExt cx="17" cy="18"/>
                    </a:xfrm>
                  </p:grpSpPr>
                  <p:sp>
                    <p:nvSpPr>
                      <p:cNvPr id="770219" name="Freeform 1195"/>
                      <p:cNvSpPr>
                        <a:spLocks/>
                      </p:cNvSpPr>
                      <p:nvPr/>
                    </p:nvSpPr>
                    <p:spPr bwMode="auto">
                      <a:xfrm>
                        <a:off x="3797" y="2147"/>
                        <a:ext cx="17" cy="18"/>
                      </a:xfrm>
                      <a:custGeom>
                        <a:avLst/>
                        <a:gdLst>
                          <a:gd name="T0" fmla="*/ 0 w 17"/>
                          <a:gd name="T1" fmla="*/ 0 h 18"/>
                          <a:gd name="T2" fmla="*/ 16 w 17"/>
                          <a:gd name="T3" fmla="*/ 0 h 18"/>
                          <a:gd name="T4" fmla="*/ 16 w 17"/>
                          <a:gd name="T5" fmla="*/ 17 h 18"/>
                          <a:gd name="T6" fmla="*/ 0 w 17"/>
                          <a:gd name="T7" fmla="*/ 17 h 18"/>
                          <a:gd name="T8" fmla="*/ 0 w 17"/>
                          <a:gd name="T9" fmla="*/ 0 h 18"/>
                        </a:gdLst>
                        <a:ahLst/>
                        <a:cxnLst>
                          <a:cxn ang="0">
                            <a:pos x="T0" y="T1"/>
                          </a:cxn>
                          <a:cxn ang="0">
                            <a:pos x="T2" y="T3"/>
                          </a:cxn>
                          <a:cxn ang="0">
                            <a:pos x="T4" y="T5"/>
                          </a:cxn>
                          <a:cxn ang="0">
                            <a:pos x="T6" y="T7"/>
                          </a:cxn>
                          <a:cxn ang="0">
                            <a:pos x="T8" y="T9"/>
                          </a:cxn>
                        </a:cxnLst>
                        <a:rect l="0" t="0" r="r" b="b"/>
                        <a:pathLst>
                          <a:path w="17" h="18">
                            <a:moveTo>
                              <a:pt x="0" y="0"/>
                            </a:moveTo>
                            <a:lnTo>
                              <a:pt x="16" y="0"/>
                            </a:lnTo>
                            <a:lnTo>
                              <a:pt x="16"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20" name="Freeform 1196"/>
                      <p:cNvSpPr>
                        <a:spLocks/>
                      </p:cNvSpPr>
                      <p:nvPr/>
                    </p:nvSpPr>
                    <p:spPr bwMode="auto">
                      <a:xfrm>
                        <a:off x="3797" y="2147"/>
                        <a:ext cx="17" cy="18"/>
                      </a:xfrm>
                      <a:custGeom>
                        <a:avLst/>
                        <a:gdLst>
                          <a:gd name="T0" fmla="*/ 0 w 17"/>
                          <a:gd name="T1" fmla="*/ 0 h 18"/>
                          <a:gd name="T2" fmla="*/ 16 w 17"/>
                          <a:gd name="T3" fmla="*/ 17 h 18"/>
                          <a:gd name="T4" fmla="*/ 16 w 17"/>
                          <a:gd name="T5" fmla="*/ 0 h 18"/>
                          <a:gd name="T6" fmla="*/ 0 w 17"/>
                          <a:gd name="T7" fmla="*/ 17 h 18"/>
                        </a:gdLst>
                        <a:ahLst/>
                        <a:cxnLst>
                          <a:cxn ang="0">
                            <a:pos x="T0" y="T1"/>
                          </a:cxn>
                          <a:cxn ang="0">
                            <a:pos x="T2" y="T3"/>
                          </a:cxn>
                          <a:cxn ang="0">
                            <a:pos x="T4" y="T5"/>
                          </a:cxn>
                          <a:cxn ang="0">
                            <a:pos x="T6" y="T7"/>
                          </a:cxn>
                        </a:cxnLst>
                        <a:rect l="0" t="0" r="r" b="b"/>
                        <a:pathLst>
                          <a:path w="17" h="18">
                            <a:moveTo>
                              <a:pt x="0" y="0"/>
                            </a:moveTo>
                            <a:lnTo>
                              <a:pt x="16" y="17"/>
                            </a:lnTo>
                            <a:lnTo>
                              <a:pt x="16"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70221" name="Line 1197"/>
                  <p:cNvSpPr>
                    <a:spLocks noChangeShapeType="1"/>
                  </p:cNvSpPr>
                  <p:nvPr/>
                </p:nvSpPr>
                <p:spPr bwMode="auto">
                  <a:xfrm>
                    <a:off x="3723"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222" name="Line 1198"/>
                  <p:cNvSpPr>
                    <a:spLocks noChangeShapeType="1"/>
                  </p:cNvSpPr>
                  <p:nvPr/>
                </p:nvSpPr>
                <p:spPr bwMode="auto">
                  <a:xfrm>
                    <a:off x="3770"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223" name="Line 1199"/>
                  <p:cNvSpPr>
                    <a:spLocks noChangeShapeType="1"/>
                  </p:cNvSpPr>
                  <p:nvPr/>
                </p:nvSpPr>
                <p:spPr bwMode="auto">
                  <a:xfrm>
                    <a:off x="3740"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224" name="Line 1200"/>
                  <p:cNvSpPr>
                    <a:spLocks noChangeShapeType="1"/>
                  </p:cNvSpPr>
                  <p:nvPr/>
                </p:nvSpPr>
                <p:spPr bwMode="auto">
                  <a:xfrm>
                    <a:off x="3753"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225" name="Line 1201"/>
                  <p:cNvSpPr>
                    <a:spLocks noChangeShapeType="1"/>
                  </p:cNvSpPr>
                  <p:nvPr/>
                </p:nvSpPr>
                <p:spPr bwMode="auto">
                  <a:xfrm>
                    <a:off x="3705"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226" name="Line 1202"/>
                  <p:cNvSpPr>
                    <a:spLocks noChangeShapeType="1"/>
                  </p:cNvSpPr>
                  <p:nvPr/>
                </p:nvSpPr>
                <p:spPr bwMode="auto">
                  <a:xfrm>
                    <a:off x="3688"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227" name="Line 1203"/>
                  <p:cNvSpPr>
                    <a:spLocks noChangeShapeType="1"/>
                  </p:cNvSpPr>
                  <p:nvPr/>
                </p:nvSpPr>
                <p:spPr bwMode="auto">
                  <a:xfrm>
                    <a:off x="3787"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228" name="Line 1204"/>
                  <p:cNvSpPr>
                    <a:spLocks noChangeShapeType="1"/>
                  </p:cNvSpPr>
                  <p:nvPr/>
                </p:nvSpPr>
                <p:spPr bwMode="auto">
                  <a:xfrm>
                    <a:off x="3804"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770229" name="Group 1205"/>
            <p:cNvGrpSpPr>
              <a:grpSpLocks/>
            </p:cNvGrpSpPr>
            <p:nvPr/>
          </p:nvGrpSpPr>
          <p:grpSpPr bwMode="auto">
            <a:xfrm>
              <a:off x="7278197" y="2512103"/>
              <a:ext cx="465940" cy="381076"/>
              <a:chOff x="4385" y="1692"/>
              <a:chExt cx="244" cy="224"/>
            </a:xfrm>
          </p:grpSpPr>
          <p:sp>
            <p:nvSpPr>
              <p:cNvPr id="770230" name="Freeform 1206"/>
              <p:cNvSpPr>
                <a:spLocks/>
              </p:cNvSpPr>
              <p:nvPr/>
            </p:nvSpPr>
            <p:spPr bwMode="auto">
              <a:xfrm>
                <a:off x="4404" y="1708"/>
                <a:ext cx="225" cy="57"/>
              </a:xfrm>
              <a:custGeom>
                <a:avLst/>
                <a:gdLst>
                  <a:gd name="T0" fmla="*/ 0 w 225"/>
                  <a:gd name="T1" fmla="*/ 0 h 57"/>
                  <a:gd name="T2" fmla="*/ 180 w 225"/>
                  <a:gd name="T3" fmla="*/ 0 h 57"/>
                  <a:gd name="T4" fmla="*/ 224 w 225"/>
                  <a:gd name="T5" fmla="*/ 56 h 57"/>
                  <a:gd name="T6" fmla="*/ 19 w 225"/>
                  <a:gd name="T7" fmla="*/ 56 h 57"/>
                  <a:gd name="T8" fmla="*/ 0 w 225"/>
                  <a:gd name="T9" fmla="*/ 0 h 57"/>
                </a:gdLst>
                <a:ahLst/>
                <a:cxnLst>
                  <a:cxn ang="0">
                    <a:pos x="T0" y="T1"/>
                  </a:cxn>
                  <a:cxn ang="0">
                    <a:pos x="T2" y="T3"/>
                  </a:cxn>
                  <a:cxn ang="0">
                    <a:pos x="T4" y="T5"/>
                  </a:cxn>
                  <a:cxn ang="0">
                    <a:pos x="T6" y="T7"/>
                  </a:cxn>
                  <a:cxn ang="0">
                    <a:pos x="T8" y="T9"/>
                  </a:cxn>
                </a:cxnLst>
                <a:rect l="0" t="0" r="r" b="b"/>
                <a:pathLst>
                  <a:path w="225" h="57">
                    <a:moveTo>
                      <a:pt x="0" y="0"/>
                    </a:moveTo>
                    <a:lnTo>
                      <a:pt x="180" y="0"/>
                    </a:lnTo>
                    <a:lnTo>
                      <a:pt x="224"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31" name="Freeform 1207"/>
              <p:cNvSpPr>
                <a:spLocks/>
              </p:cNvSpPr>
              <p:nvPr/>
            </p:nvSpPr>
            <p:spPr bwMode="auto">
              <a:xfrm>
                <a:off x="4534" y="1708"/>
                <a:ext cx="95" cy="57"/>
              </a:xfrm>
              <a:custGeom>
                <a:avLst/>
                <a:gdLst>
                  <a:gd name="T0" fmla="*/ 94 w 95"/>
                  <a:gd name="T1" fmla="*/ 56 h 57"/>
                  <a:gd name="T2" fmla="*/ 94 w 95"/>
                  <a:gd name="T3" fmla="*/ 48 h 57"/>
                  <a:gd name="T4" fmla="*/ 56 w 95"/>
                  <a:gd name="T5" fmla="*/ 0 h 57"/>
                  <a:gd name="T6" fmla="*/ 31 w 95"/>
                  <a:gd name="T7" fmla="*/ 0 h 57"/>
                  <a:gd name="T8" fmla="*/ 0 w 95"/>
                  <a:gd name="T9" fmla="*/ 56 h 57"/>
                  <a:gd name="T10" fmla="*/ 19 w 95"/>
                  <a:gd name="T11" fmla="*/ 56 h 57"/>
                  <a:gd name="T12" fmla="*/ 50 w 95"/>
                  <a:gd name="T13" fmla="*/ 8 h 57"/>
                  <a:gd name="T14" fmla="*/ 94 w 95"/>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7">
                    <a:moveTo>
                      <a:pt x="94" y="56"/>
                    </a:moveTo>
                    <a:lnTo>
                      <a:pt x="94" y="48"/>
                    </a:lnTo>
                    <a:lnTo>
                      <a:pt x="56" y="0"/>
                    </a:lnTo>
                    <a:lnTo>
                      <a:pt x="31" y="0"/>
                    </a:lnTo>
                    <a:lnTo>
                      <a:pt x="0" y="56"/>
                    </a:lnTo>
                    <a:lnTo>
                      <a:pt x="19" y="56"/>
                    </a:lnTo>
                    <a:lnTo>
                      <a:pt x="50" y="8"/>
                    </a:lnTo>
                    <a:lnTo>
                      <a:pt x="94"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32" name="Freeform 1208"/>
              <p:cNvSpPr>
                <a:spLocks/>
              </p:cNvSpPr>
              <p:nvPr/>
            </p:nvSpPr>
            <p:spPr bwMode="auto">
              <a:xfrm>
                <a:off x="4553" y="1716"/>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33" name="Freeform 1209"/>
              <p:cNvSpPr>
                <a:spLocks/>
              </p:cNvSpPr>
              <p:nvPr/>
            </p:nvSpPr>
            <p:spPr bwMode="auto">
              <a:xfrm>
                <a:off x="4491" y="1732"/>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34" name="Freeform 1210"/>
              <p:cNvSpPr>
                <a:spLocks/>
              </p:cNvSpPr>
              <p:nvPr/>
            </p:nvSpPr>
            <p:spPr bwMode="auto">
              <a:xfrm>
                <a:off x="4572" y="1764"/>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35" name="Freeform 1211"/>
              <p:cNvSpPr>
                <a:spLocks/>
              </p:cNvSpPr>
              <p:nvPr/>
            </p:nvSpPr>
            <p:spPr bwMode="auto">
              <a:xfrm>
                <a:off x="4523" y="1764"/>
                <a:ext cx="50" cy="128"/>
              </a:xfrm>
              <a:custGeom>
                <a:avLst/>
                <a:gdLst>
                  <a:gd name="T0" fmla="*/ 0 w 50"/>
                  <a:gd name="T1" fmla="*/ 0 h 128"/>
                  <a:gd name="T2" fmla="*/ 0 w 50"/>
                  <a:gd name="T3" fmla="*/ 127 h 128"/>
                  <a:gd name="T4" fmla="*/ 49 w 50"/>
                  <a:gd name="T5" fmla="*/ 127 h 128"/>
                  <a:gd name="T6" fmla="*/ 49 w 50"/>
                  <a:gd name="T7" fmla="*/ 0 h 128"/>
                  <a:gd name="T8" fmla="*/ 0 w 50"/>
                  <a:gd name="T9" fmla="*/ 0 h 128"/>
                </a:gdLst>
                <a:ahLst/>
                <a:cxnLst>
                  <a:cxn ang="0">
                    <a:pos x="T0" y="T1"/>
                  </a:cxn>
                  <a:cxn ang="0">
                    <a:pos x="T2" y="T3"/>
                  </a:cxn>
                  <a:cxn ang="0">
                    <a:pos x="T4" y="T5"/>
                  </a:cxn>
                  <a:cxn ang="0">
                    <a:pos x="T6" y="T7"/>
                  </a:cxn>
                  <a:cxn ang="0">
                    <a:pos x="T8" y="T9"/>
                  </a:cxn>
                </a:cxnLst>
                <a:rect l="0" t="0" r="r" b="b"/>
                <a:pathLst>
                  <a:path w="50" h="128">
                    <a:moveTo>
                      <a:pt x="0" y="0"/>
                    </a:moveTo>
                    <a:lnTo>
                      <a:pt x="0" y="127"/>
                    </a:lnTo>
                    <a:lnTo>
                      <a:pt x="49" y="127"/>
                    </a:lnTo>
                    <a:lnTo>
                      <a:pt x="49"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36" name="Freeform 1212"/>
              <p:cNvSpPr>
                <a:spLocks/>
              </p:cNvSpPr>
              <p:nvPr/>
            </p:nvSpPr>
            <p:spPr bwMode="auto">
              <a:xfrm>
                <a:off x="4491" y="1764"/>
                <a:ext cx="33" cy="128"/>
              </a:xfrm>
              <a:custGeom>
                <a:avLst/>
                <a:gdLst>
                  <a:gd name="T0" fmla="*/ 0 w 33"/>
                  <a:gd name="T1" fmla="*/ 0 h 128"/>
                  <a:gd name="T2" fmla="*/ 0 w 33"/>
                  <a:gd name="T3" fmla="*/ 127 h 128"/>
                  <a:gd name="T4" fmla="*/ 32 w 33"/>
                  <a:gd name="T5" fmla="*/ 127 h 128"/>
                  <a:gd name="T6" fmla="*/ 32 w 33"/>
                  <a:gd name="T7" fmla="*/ 0 h 128"/>
                  <a:gd name="T8" fmla="*/ 0 w 33"/>
                  <a:gd name="T9" fmla="*/ 0 h 128"/>
                </a:gdLst>
                <a:ahLst/>
                <a:cxnLst>
                  <a:cxn ang="0">
                    <a:pos x="T0" y="T1"/>
                  </a:cxn>
                  <a:cxn ang="0">
                    <a:pos x="T2" y="T3"/>
                  </a:cxn>
                  <a:cxn ang="0">
                    <a:pos x="T4" y="T5"/>
                  </a:cxn>
                  <a:cxn ang="0">
                    <a:pos x="T6" y="T7"/>
                  </a:cxn>
                  <a:cxn ang="0">
                    <a:pos x="T8" y="T9"/>
                  </a:cxn>
                </a:cxnLst>
                <a:rect l="0" t="0" r="r" b="b"/>
                <a:pathLst>
                  <a:path w="33" h="128">
                    <a:moveTo>
                      <a:pt x="0" y="0"/>
                    </a:moveTo>
                    <a:lnTo>
                      <a:pt x="0" y="127"/>
                    </a:lnTo>
                    <a:lnTo>
                      <a:pt x="32" y="127"/>
                    </a:lnTo>
                    <a:lnTo>
                      <a:pt x="32"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37" name="Freeform 1213"/>
              <p:cNvSpPr>
                <a:spLocks/>
              </p:cNvSpPr>
              <p:nvPr/>
            </p:nvSpPr>
            <p:spPr bwMode="auto">
              <a:xfrm>
                <a:off x="4422" y="1764"/>
                <a:ext cx="82" cy="128"/>
              </a:xfrm>
              <a:custGeom>
                <a:avLst/>
                <a:gdLst>
                  <a:gd name="T0" fmla="*/ 0 w 82"/>
                  <a:gd name="T1" fmla="*/ 0 h 128"/>
                  <a:gd name="T2" fmla="*/ 0 w 82"/>
                  <a:gd name="T3" fmla="*/ 127 h 128"/>
                  <a:gd name="T4" fmla="*/ 81 w 82"/>
                  <a:gd name="T5" fmla="*/ 127 h 128"/>
                  <a:gd name="T6" fmla="*/ 81 w 82"/>
                  <a:gd name="T7" fmla="*/ 0 h 128"/>
                  <a:gd name="T8" fmla="*/ 0 w 82"/>
                  <a:gd name="T9" fmla="*/ 0 h 128"/>
                </a:gdLst>
                <a:ahLst/>
                <a:cxnLst>
                  <a:cxn ang="0">
                    <a:pos x="T0" y="T1"/>
                  </a:cxn>
                  <a:cxn ang="0">
                    <a:pos x="T2" y="T3"/>
                  </a:cxn>
                  <a:cxn ang="0">
                    <a:pos x="T4" y="T5"/>
                  </a:cxn>
                  <a:cxn ang="0">
                    <a:pos x="T6" y="T7"/>
                  </a:cxn>
                  <a:cxn ang="0">
                    <a:pos x="T8" y="T9"/>
                  </a:cxn>
                </a:cxnLst>
                <a:rect l="0" t="0" r="r" b="b"/>
                <a:pathLst>
                  <a:path w="82" h="128">
                    <a:moveTo>
                      <a:pt x="0" y="0"/>
                    </a:moveTo>
                    <a:lnTo>
                      <a:pt x="0" y="127"/>
                    </a:lnTo>
                    <a:lnTo>
                      <a:pt x="81" y="127"/>
                    </a:lnTo>
                    <a:lnTo>
                      <a:pt x="81"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38" name="Freeform 1214"/>
              <p:cNvSpPr>
                <a:spLocks/>
              </p:cNvSpPr>
              <p:nvPr/>
            </p:nvSpPr>
            <p:spPr bwMode="auto">
              <a:xfrm>
                <a:off x="4422" y="1764"/>
                <a:ext cx="82" cy="65"/>
              </a:xfrm>
              <a:custGeom>
                <a:avLst/>
                <a:gdLst>
                  <a:gd name="T0" fmla="*/ 0 w 82"/>
                  <a:gd name="T1" fmla="*/ 0 h 65"/>
                  <a:gd name="T2" fmla="*/ 0 w 82"/>
                  <a:gd name="T3" fmla="*/ 64 h 65"/>
                  <a:gd name="T4" fmla="*/ 81 w 82"/>
                  <a:gd name="T5" fmla="*/ 64 h 65"/>
                  <a:gd name="T6" fmla="*/ 81 w 82"/>
                  <a:gd name="T7" fmla="*/ 0 h 65"/>
                  <a:gd name="T8" fmla="*/ 0 w 82"/>
                  <a:gd name="T9" fmla="*/ 0 h 65"/>
                </a:gdLst>
                <a:ahLst/>
                <a:cxnLst>
                  <a:cxn ang="0">
                    <a:pos x="T0" y="T1"/>
                  </a:cxn>
                  <a:cxn ang="0">
                    <a:pos x="T2" y="T3"/>
                  </a:cxn>
                  <a:cxn ang="0">
                    <a:pos x="T4" y="T5"/>
                  </a:cxn>
                  <a:cxn ang="0">
                    <a:pos x="T6" y="T7"/>
                  </a:cxn>
                  <a:cxn ang="0">
                    <a:pos x="T8" y="T9"/>
                  </a:cxn>
                </a:cxnLst>
                <a:rect l="0" t="0" r="r" b="b"/>
                <a:pathLst>
                  <a:path w="82" h="65">
                    <a:moveTo>
                      <a:pt x="0" y="0"/>
                    </a:moveTo>
                    <a:lnTo>
                      <a:pt x="0" y="64"/>
                    </a:lnTo>
                    <a:lnTo>
                      <a:pt x="81" y="64"/>
                    </a:lnTo>
                    <a:lnTo>
                      <a:pt x="81"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39" name="Freeform 1215"/>
              <p:cNvSpPr>
                <a:spLocks/>
              </p:cNvSpPr>
              <p:nvPr/>
            </p:nvSpPr>
            <p:spPr bwMode="auto">
              <a:xfrm>
                <a:off x="4572" y="1764"/>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40" name="Freeform 1216"/>
              <p:cNvSpPr>
                <a:spLocks/>
              </p:cNvSpPr>
              <p:nvPr/>
            </p:nvSpPr>
            <p:spPr bwMode="auto">
              <a:xfrm>
                <a:off x="4523" y="1764"/>
                <a:ext cx="50" cy="65"/>
              </a:xfrm>
              <a:custGeom>
                <a:avLst/>
                <a:gdLst>
                  <a:gd name="T0" fmla="*/ 0 w 50"/>
                  <a:gd name="T1" fmla="*/ 0 h 65"/>
                  <a:gd name="T2" fmla="*/ 0 w 50"/>
                  <a:gd name="T3" fmla="*/ 64 h 65"/>
                  <a:gd name="T4" fmla="*/ 49 w 50"/>
                  <a:gd name="T5" fmla="*/ 64 h 65"/>
                  <a:gd name="T6" fmla="*/ 49 w 50"/>
                  <a:gd name="T7" fmla="*/ 0 h 65"/>
                  <a:gd name="T8" fmla="*/ 0 w 50"/>
                  <a:gd name="T9" fmla="*/ 0 h 65"/>
                </a:gdLst>
                <a:ahLst/>
                <a:cxnLst>
                  <a:cxn ang="0">
                    <a:pos x="T0" y="T1"/>
                  </a:cxn>
                  <a:cxn ang="0">
                    <a:pos x="T2" y="T3"/>
                  </a:cxn>
                  <a:cxn ang="0">
                    <a:pos x="T4" y="T5"/>
                  </a:cxn>
                  <a:cxn ang="0">
                    <a:pos x="T6" y="T7"/>
                  </a:cxn>
                  <a:cxn ang="0">
                    <a:pos x="T8" y="T9"/>
                  </a:cxn>
                </a:cxnLst>
                <a:rect l="0" t="0" r="r" b="b"/>
                <a:pathLst>
                  <a:path w="50" h="65">
                    <a:moveTo>
                      <a:pt x="0" y="0"/>
                    </a:moveTo>
                    <a:lnTo>
                      <a:pt x="0" y="64"/>
                    </a:lnTo>
                    <a:lnTo>
                      <a:pt x="49" y="64"/>
                    </a:lnTo>
                    <a:lnTo>
                      <a:pt x="49"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41" name="Freeform 1217"/>
              <p:cNvSpPr>
                <a:spLocks/>
              </p:cNvSpPr>
              <p:nvPr/>
            </p:nvSpPr>
            <p:spPr bwMode="auto">
              <a:xfrm>
                <a:off x="4422" y="1883"/>
                <a:ext cx="82" cy="17"/>
              </a:xfrm>
              <a:custGeom>
                <a:avLst/>
                <a:gdLst>
                  <a:gd name="T0" fmla="*/ 0 w 82"/>
                  <a:gd name="T1" fmla="*/ 0 h 17"/>
                  <a:gd name="T2" fmla="*/ 0 w 82"/>
                  <a:gd name="T3" fmla="*/ 16 h 17"/>
                  <a:gd name="T4" fmla="*/ 81 w 82"/>
                  <a:gd name="T5" fmla="*/ 16 h 17"/>
                  <a:gd name="T6" fmla="*/ 81 w 82"/>
                  <a:gd name="T7" fmla="*/ 0 h 17"/>
                  <a:gd name="T8" fmla="*/ 0 w 82"/>
                  <a:gd name="T9" fmla="*/ 0 h 17"/>
                </a:gdLst>
                <a:ahLst/>
                <a:cxnLst>
                  <a:cxn ang="0">
                    <a:pos x="T0" y="T1"/>
                  </a:cxn>
                  <a:cxn ang="0">
                    <a:pos x="T2" y="T3"/>
                  </a:cxn>
                  <a:cxn ang="0">
                    <a:pos x="T4" y="T5"/>
                  </a:cxn>
                  <a:cxn ang="0">
                    <a:pos x="T6" y="T7"/>
                  </a:cxn>
                  <a:cxn ang="0">
                    <a:pos x="T8" y="T9"/>
                  </a:cxn>
                </a:cxnLst>
                <a:rect l="0" t="0" r="r" b="b"/>
                <a:pathLst>
                  <a:path w="82" h="17">
                    <a:moveTo>
                      <a:pt x="0" y="0"/>
                    </a:moveTo>
                    <a:lnTo>
                      <a:pt x="0" y="16"/>
                    </a:lnTo>
                    <a:lnTo>
                      <a:pt x="81" y="16"/>
                    </a:lnTo>
                    <a:lnTo>
                      <a:pt x="81"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42" name="Freeform 1218"/>
              <p:cNvSpPr>
                <a:spLocks/>
              </p:cNvSpPr>
              <p:nvPr/>
            </p:nvSpPr>
            <p:spPr bwMode="auto">
              <a:xfrm>
                <a:off x="4572" y="1883"/>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43" name="Freeform 1219"/>
              <p:cNvSpPr>
                <a:spLocks/>
              </p:cNvSpPr>
              <p:nvPr/>
            </p:nvSpPr>
            <p:spPr bwMode="auto">
              <a:xfrm>
                <a:off x="4584" y="1835"/>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44" name="Freeform 1220"/>
              <p:cNvSpPr>
                <a:spLocks/>
              </p:cNvSpPr>
              <p:nvPr/>
            </p:nvSpPr>
            <p:spPr bwMode="auto">
              <a:xfrm>
                <a:off x="4528" y="1851"/>
                <a:ext cx="40" cy="41"/>
              </a:xfrm>
              <a:custGeom>
                <a:avLst/>
                <a:gdLst>
                  <a:gd name="T0" fmla="*/ 7 w 40"/>
                  <a:gd name="T1" fmla="*/ 40 h 41"/>
                  <a:gd name="T2" fmla="*/ 39 w 40"/>
                  <a:gd name="T3" fmla="*/ 40 h 41"/>
                  <a:gd name="T4" fmla="*/ 39 w 40"/>
                  <a:gd name="T5" fmla="*/ 16 h 41"/>
                  <a:gd name="T6" fmla="*/ 39 w 40"/>
                  <a:gd name="T7" fmla="*/ 8 h 41"/>
                  <a:gd name="T8" fmla="*/ 33 w 40"/>
                  <a:gd name="T9" fmla="*/ 8 h 41"/>
                  <a:gd name="T10" fmla="*/ 33 w 40"/>
                  <a:gd name="T11" fmla="*/ 0 h 41"/>
                  <a:gd name="T12" fmla="*/ 26 w 40"/>
                  <a:gd name="T13" fmla="*/ 0 h 41"/>
                  <a:gd name="T14" fmla="*/ 20 w 40"/>
                  <a:gd name="T15" fmla="*/ 0 h 41"/>
                  <a:gd name="T16" fmla="*/ 13 w 40"/>
                  <a:gd name="T17" fmla="*/ 0 h 41"/>
                  <a:gd name="T18" fmla="*/ 7 w 40"/>
                  <a:gd name="T19" fmla="*/ 0 h 41"/>
                  <a:gd name="T20" fmla="*/ 7 w 40"/>
                  <a:gd name="T21" fmla="*/ 8 h 41"/>
                  <a:gd name="T22" fmla="*/ 0 w 40"/>
                  <a:gd name="T23" fmla="*/ 16 h 41"/>
                  <a:gd name="T24" fmla="*/ 0 w 40"/>
                  <a:gd name="T25" fmla="*/ 40 h 41"/>
                  <a:gd name="T26" fmla="*/ 7 w 40"/>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7" y="40"/>
                    </a:moveTo>
                    <a:lnTo>
                      <a:pt x="39" y="40"/>
                    </a:lnTo>
                    <a:lnTo>
                      <a:pt x="39" y="16"/>
                    </a:lnTo>
                    <a:lnTo>
                      <a:pt x="39" y="8"/>
                    </a:lnTo>
                    <a:lnTo>
                      <a:pt x="33" y="8"/>
                    </a:lnTo>
                    <a:lnTo>
                      <a:pt x="33" y="0"/>
                    </a:lnTo>
                    <a:lnTo>
                      <a:pt x="26" y="0"/>
                    </a:lnTo>
                    <a:lnTo>
                      <a:pt x="20" y="0"/>
                    </a:lnTo>
                    <a:lnTo>
                      <a:pt x="13" y="0"/>
                    </a:lnTo>
                    <a:lnTo>
                      <a:pt x="7" y="0"/>
                    </a:lnTo>
                    <a:lnTo>
                      <a:pt x="7" y="8"/>
                    </a:lnTo>
                    <a:lnTo>
                      <a:pt x="0" y="16"/>
                    </a:lnTo>
                    <a:lnTo>
                      <a:pt x="0" y="40"/>
                    </a:lnTo>
                    <a:lnTo>
                      <a:pt x="7"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45" name="Freeform 1221"/>
              <p:cNvSpPr>
                <a:spLocks/>
              </p:cNvSpPr>
              <p:nvPr/>
            </p:nvSpPr>
            <p:spPr bwMode="auto">
              <a:xfrm>
                <a:off x="4534" y="1851"/>
                <a:ext cx="26" cy="41"/>
              </a:xfrm>
              <a:custGeom>
                <a:avLst/>
                <a:gdLst>
                  <a:gd name="T0" fmla="*/ 0 w 26"/>
                  <a:gd name="T1" fmla="*/ 40 h 41"/>
                  <a:gd name="T2" fmla="*/ 25 w 26"/>
                  <a:gd name="T3" fmla="*/ 40 h 41"/>
                  <a:gd name="T4" fmla="*/ 25 w 26"/>
                  <a:gd name="T5" fmla="*/ 16 h 41"/>
                  <a:gd name="T6" fmla="*/ 25 w 26"/>
                  <a:gd name="T7" fmla="*/ 8 h 41"/>
                  <a:gd name="T8" fmla="*/ 19 w 26"/>
                  <a:gd name="T9" fmla="*/ 8 h 41"/>
                  <a:gd name="T10" fmla="*/ 19 w 26"/>
                  <a:gd name="T11" fmla="*/ 0 h 41"/>
                  <a:gd name="T12" fmla="*/ 13 w 26"/>
                  <a:gd name="T13" fmla="*/ 0 h 41"/>
                  <a:gd name="T14" fmla="*/ 13 w 26"/>
                  <a:gd name="T15" fmla="*/ 8 h 41"/>
                  <a:gd name="T16" fmla="*/ 6 w 26"/>
                  <a:gd name="T17" fmla="*/ 8 h 41"/>
                  <a:gd name="T18" fmla="*/ 0 w 26"/>
                  <a:gd name="T19" fmla="*/ 8 h 41"/>
                  <a:gd name="T20" fmla="*/ 0 w 26"/>
                  <a:gd name="T21" fmla="*/ 16 h 41"/>
                  <a:gd name="T22" fmla="*/ 0 w 26"/>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41">
                    <a:moveTo>
                      <a:pt x="0" y="40"/>
                    </a:moveTo>
                    <a:lnTo>
                      <a:pt x="25" y="40"/>
                    </a:lnTo>
                    <a:lnTo>
                      <a:pt x="25" y="16"/>
                    </a:lnTo>
                    <a:lnTo>
                      <a:pt x="25" y="8"/>
                    </a:lnTo>
                    <a:lnTo>
                      <a:pt x="19" y="8"/>
                    </a:lnTo>
                    <a:lnTo>
                      <a:pt x="19" y="0"/>
                    </a:lnTo>
                    <a:lnTo>
                      <a:pt x="13" y="0"/>
                    </a:lnTo>
                    <a:lnTo>
                      <a:pt x="13" y="8"/>
                    </a:lnTo>
                    <a:lnTo>
                      <a:pt x="6"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46" name="Freeform 1222"/>
              <p:cNvSpPr>
                <a:spLocks/>
              </p:cNvSpPr>
              <p:nvPr/>
            </p:nvSpPr>
            <p:spPr bwMode="auto">
              <a:xfrm>
                <a:off x="4584" y="1780"/>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47" name="Freeform 1223"/>
              <p:cNvSpPr>
                <a:spLocks/>
              </p:cNvSpPr>
              <p:nvPr/>
            </p:nvSpPr>
            <p:spPr bwMode="auto">
              <a:xfrm>
                <a:off x="4534" y="1891"/>
                <a:ext cx="39" cy="25"/>
              </a:xfrm>
              <a:custGeom>
                <a:avLst/>
                <a:gdLst>
                  <a:gd name="T0" fmla="*/ 25 w 39"/>
                  <a:gd name="T1" fmla="*/ 0 h 25"/>
                  <a:gd name="T2" fmla="*/ 0 w 39"/>
                  <a:gd name="T3" fmla="*/ 0 h 25"/>
                  <a:gd name="T4" fmla="*/ 13 w 39"/>
                  <a:gd name="T5" fmla="*/ 24 h 25"/>
                  <a:gd name="T6" fmla="*/ 38 w 39"/>
                  <a:gd name="T7" fmla="*/ 24 h 25"/>
                  <a:gd name="T8" fmla="*/ 25 w 39"/>
                  <a:gd name="T9" fmla="*/ 0 h 25"/>
                </a:gdLst>
                <a:ahLst/>
                <a:cxnLst>
                  <a:cxn ang="0">
                    <a:pos x="T0" y="T1"/>
                  </a:cxn>
                  <a:cxn ang="0">
                    <a:pos x="T2" y="T3"/>
                  </a:cxn>
                  <a:cxn ang="0">
                    <a:pos x="T4" y="T5"/>
                  </a:cxn>
                  <a:cxn ang="0">
                    <a:pos x="T6" y="T7"/>
                  </a:cxn>
                  <a:cxn ang="0">
                    <a:pos x="T8" y="T9"/>
                  </a:cxn>
                </a:cxnLst>
                <a:rect l="0" t="0" r="r" b="b"/>
                <a:pathLst>
                  <a:path w="39" h="25">
                    <a:moveTo>
                      <a:pt x="25" y="0"/>
                    </a:moveTo>
                    <a:lnTo>
                      <a:pt x="0" y="0"/>
                    </a:lnTo>
                    <a:lnTo>
                      <a:pt x="13" y="24"/>
                    </a:lnTo>
                    <a:lnTo>
                      <a:pt x="38" y="24"/>
                    </a:lnTo>
                    <a:lnTo>
                      <a:pt x="25"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48" name="Freeform 1224"/>
              <p:cNvSpPr>
                <a:spLocks/>
              </p:cNvSpPr>
              <p:nvPr/>
            </p:nvSpPr>
            <p:spPr bwMode="auto">
              <a:xfrm>
                <a:off x="4416" y="1708"/>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49" name="Freeform 1225"/>
              <p:cNvSpPr>
                <a:spLocks/>
              </p:cNvSpPr>
              <p:nvPr/>
            </p:nvSpPr>
            <p:spPr bwMode="auto">
              <a:xfrm>
                <a:off x="4422" y="1724"/>
                <a:ext cx="70" cy="41"/>
              </a:xfrm>
              <a:custGeom>
                <a:avLst/>
                <a:gdLst>
                  <a:gd name="T0" fmla="*/ 0 w 70"/>
                  <a:gd name="T1" fmla="*/ 40 h 41"/>
                  <a:gd name="T2" fmla="*/ 44 w 70"/>
                  <a:gd name="T3" fmla="*/ 0 h 41"/>
                  <a:gd name="T4" fmla="*/ 69 w 70"/>
                  <a:gd name="T5" fmla="*/ 40 h 41"/>
                  <a:gd name="T6" fmla="*/ 0 w 70"/>
                  <a:gd name="T7" fmla="*/ 40 h 41"/>
                </a:gdLst>
                <a:ahLst/>
                <a:cxnLst>
                  <a:cxn ang="0">
                    <a:pos x="T0" y="T1"/>
                  </a:cxn>
                  <a:cxn ang="0">
                    <a:pos x="T2" y="T3"/>
                  </a:cxn>
                  <a:cxn ang="0">
                    <a:pos x="T4" y="T5"/>
                  </a:cxn>
                  <a:cxn ang="0">
                    <a:pos x="T6" y="T7"/>
                  </a:cxn>
                </a:cxnLst>
                <a:rect l="0" t="0" r="r" b="b"/>
                <a:pathLst>
                  <a:path w="70" h="41">
                    <a:moveTo>
                      <a:pt x="0" y="40"/>
                    </a:moveTo>
                    <a:lnTo>
                      <a:pt x="44" y="0"/>
                    </a:lnTo>
                    <a:lnTo>
                      <a:pt x="69"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50" name="Freeform 1226"/>
              <p:cNvSpPr>
                <a:spLocks/>
              </p:cNvSpPr>
              <p:nvPr/>
            </p:nvSpPr>
            <p:spPr bwMode="auto">
              <a:xfrm>
                <a:off x="4523" y="1732"/>
                <a:ext cx="50" cy="33"/>
              </a:xfrm>
              <a:custGeom>
                <a:avLst/>
                <a:gdLst>
                  <a:gd name="T0" fmla="*/ 0 w 50"/>
                  <a:gd name="T1" fmla="*/ 32 h 33"/>
                  <a:gd name="T2" fmla="*/ 31 w 50"/>
                  <a:gd name="T3" fmla="*/ 0 h 33"/>
                  <a:gd name="T4" fmla="*/ 49 w 50"/>
                  <a:gd name="T5" fmla="*/ 32 h 33"/>
                  <a:gd name="T6" fmla="*/ 0 w 50"/>
                  <a:gd name="T7" fmla="*/ 32 h 33"/>
                </a:gdLst>
                <a:ahLst/>
                <a:cxnLst>
                  <a:cxn ang="0">
                    <a:pos x="T0" y="T1"/>
                  </a:cxn>
                  <a:cxn ang="0">
                    <a:pos x="T2" y="T3"/>
                  </a:cxn>
                  <a:cxn ang="0">
                    <a:pos x="T4" y="T5"/>
                  </a:cxn>
                  <a:cxn ang="0">
                    <a:pos x="T6" y="T7"/>
                  </a:cxn>
                </a:cxnLst>
                <a:rect l="0" t="0" r="r" b="b"/>
                <a:pathLst>
                  <a:path w="50" h="33">
                    <a:moveTo>
                      <a:pt x="0" y="32"/>
                    </a:moveTo>
                    <a:lnTo>
                      <a:pt x="31" y="0"/>
                    </a:lnTo>
                    <a:lnTo>
                      <a:pt x="49"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51" name="Freeform 1227"/>
              <p:cNvSpPr>
                <a:spLocks/>
              </p:cNvSpPr>
              <p:nvPr/>
            </p:nvSpPr>
            <p:spPr bwMode="auto">
              <a:xfrm>
                <a:off x="4491" y="1700"/>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52" name="Freeform 1228"/>
              <p:cNvSpPr>
                <a:spLocks/>
              </p:cNvSpPr>
              <p:nvPr/>
            </p:nvSpPr>
            <p:spPr bwMode="auto">
              <a:xfrm>
                <a:off x="4491" y="1700"/>
                <a:ext cx="33" cy="25"/>
              </a:xfrm>
              <a:custGeom>
                <a:avLst/>
                <a:gdLst>
                  <a:gd name="T0" fmla="*/ 0 w 33"/>
                  <a:gd name="T1" fmla="*/ 8 h 25"/>
                  <a:gd name="T2" fmla="*/ 0 w 33"/>
                  <a:gd name="T3" fmla="*/ 0 h 25"/>
                  <a:gd name="T4" fmla="*/ 32 w 33"/>
                  <a:gd name="T5" fmla="*/ 0 h 25"/>
                  <a:gd name="T6" fmla="*/ 32 w 33"/>
                  <a:gd name="T7" fmla="*/ 8 h 25"/>
                  <a:gd name="T8" fmla="*/ 32 w 33"/>
                  <a:gd name="T9" fmla="*/ 24 h 25"/>
                  <a:gd name="T10" fmla="*/ 6 w 33"/>
                  <a:gd name="T11" fmla="*/ 24 h 25"/>
                  <a:gd name="T12" fmla="*/ 6 w 33"/>
                  <a:gd name="T13" fmla="*/ 16 h 25"/>
                  <a:gd name="T14" fmla="*/ 0 w 33"/>
                  <a:gd name="T15" fmla="*/ 16 h 25"/>
                  <a:gd name="T16" fmla="*/ 0 w 33"/>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0" y="8"/>
                    </a:moveTo>
                    <a:lnTo>
                      <a:pt x="0" y="0"/>
                    </a:lnTo>
                    <a:lnTo>
                      <a:pt x="32" y="0"/>
                    </a:lnTo>
                    <a:lnTo>
                      <a:pt x="32" y="8"/>
                    </a:lnTo>
                    <a:lnTo>
                      <a:pt x="32"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53" name="Freeform 1229"/>
              <p:cNvSpPr>
                <a:spLocks/>
              </p:cNvSpPr>
              <p:nvPr/>
            </p:nvSpPr>
            <p:spPr bwMode="auto">
              <a:xfrm>
                <a:off x="4491" y="1692"/>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54" name="Freeform 1230"/>
              <p:cNvSpPr>
                <a:spLocks/>
              </p:cNvSpPr>
              <p:nvPr/>
            </p:nvSpPr>
            <p:spPr bwMode="auto">
              <a:xfrm>
                <a:off x="4385" y="1708"/>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55" name="Freeform 1231"/>
              <p:cNvSpPr>
                <a:spLocks/>
              </p:cNvSpPr>
              <p:nvPr/>
            </p:nvSpPr>
            <p:spPr bwMode="auto">
              <a:xfrm>
                <a:off x="4385" y="1883"/>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56" name="Freeform 1232"/>
              <p:cNvSpPr>
                <a:spLocks/>
              </p:cNvSpPr>
              <p:nvPr/>
            </p:nvSpPr>
            <p:spPr bwMode="auto">
              <a:xfrm>
                <a:off x="4472" y="1835"/>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57" name="Freeform 1233"/>
              <p:cNvSpPr>
                <a:spLocks/>
              </p:cNvSpPr>
              <p:nvPr/>
            </p:nvSpPr>
            <p:spPr bwMode="auto">
              <a:xfrm>
                <a:off x="4441" y="1835"/>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58" name="Freeform 1234"/>
              <p:cNvSpPr>
                <a:spLocks/>
              </p:cNvSpPr>
              <p:nvPr/>
            </p:nvSpPr>
            <p:spPr bwMode="auto">
              <a:xfrm>
                <a:off x="4472" y="178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59" name="Freeform 1235"/>
              <p:cNvSpPr>
                <a:spLocks/>
              </p:cNvSpPr>
              <p:nvPr/>
            </p:nvSpPr>
            <p:spPr bwMode="auto">
              <a:xfrm>
                <a:off x="4441" y="178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60" name="Freeform 1236"/>
              <p:cNvSpPr>
                <a:spLocks/>
              </p:cNvSpPr>
              <p:nvPr/>
            </p:nvSpPr>
            <p:spPr bwMode="auto">
              <a:xfrm>
                <a:off x="4534" y="1780"/>
                <a:ext cx="26" cy="25"/>
              </a:xfrm>
              <a:custGeom>
                <a:avLst/>
                <a:gdLst>
                  <a:gd name="T0" fmla="*/ 0 w 26"/>
                  <a:gd name="T1" fmla="*/ 0 h 25"/>
                  <a:gd name="T2" fmla="*/ 0 w 26"/>
                  <a:gd name="T3" fmla="*/ 24 h 25"/>
                  <a:gd name="T4" fmla="*/ 25 w 26"/>
                  <a:gd name="T5" fmla="*/ 24 h 25"/>
                  <a:gd name="T6" fmla="*/ 25 w 26"/>
                  <a:gd name="T7" fmla="*/ 0 h 25"/>
                  <a:gd name="T8" fmla="*/ 0 w 26"/>
                  <a:gd name="T9" fmla="*/ 0 h 25"/>
                </a:gdLst>
                <a:ahLst/>
                <a:cxnLst>
                  <a:cxn ang="0">
                    <a:pos x="T0" y="T1"/>
                  </a:cxn>
                  <a:cxn ang="0">
                    <a:pos x="T2" y="T3"/>
                  </a:cxn>
                  <a:cxn ang="0">
                    <a:pos x="T4" y="T5"/>
                  </a:cxn>
                  <a:cxn ang="0">
                    <a:pos x="T6" y="T7"/>
                  </a:cxn>
                  <a:cxn ang="0">
                    <a:pos x="T8" y="T9"/>
                  </a:cxn>
                </a:cxnLst>
                <a:rect l="0" t="0" r="r" b="b"/>
                <a:pathLst>
                  <a:path w="26" h="25">
                    <a:moveTo>
                      <a:pt x="0" y="0"/>
                    </a:moveTo>
                    <a:lnTo>
                      <a:pt x="0" y="24"/>
                    </a:lnTo>
                    <a:lnTo>
                      <a:pt x="25" y="24"/>
                    </a:lnTo>
                    <a:lnTo>
                      <a:pt x="25"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261" name="Group 1237"/>
            <p:cNvGrpSpPr>
              <a:grpSpLocks/>
            </p:cNvGrpSpPr>
            <p:nvPr/>
          </p:nvGrpSpPr>
          <p:grpSpPr bwMode="auto">
            <a:xfrm>
              <a:off x="4707011" y="2593656"/>
              <a:ext cx="465940" cy="382559"/>
              <a:chOff x="3038" y="1740"/>
              <a:chExt cx="244" cy="224"/>
            </a:xfrm>
          </p:grpSpPr>
          <p:sp>
            <p:nvSpPr>
              <p:cNvPr id="770262" name="Freeform 1238"/>
              <p:cNvSpPr>
                <a:spLocks/>
              </p:cNvSpPr>
              <p:nvPr/>
            </p:nvSpPr>
            <p:spPr bwMode="auto">
              <a:xfrm>
                <a:off x="3057" y="1756"/>
                <a:ext cx="225" cy="57"/>
              </a:xfrm>
              <a:custGeom>
                <a:avLst/>
                <a:gdLst>
                  <a:gd name="T0" fmla="*/ 0 w 225"/>
                  <a:gd name="T1" fmla="*/ 0 h 57"/>
                  <a:gd name="T2" fmla="*/ 180 w 225"/>
                  <a:gd name="T3" fmla="*/ 0 h 57"/>
                  <a:gd name="T4" fmla="*/ 224 w 225"/>
                  <a:gd name="T5" fmla="*/ 56 h 57"/>
                  <a:gd name="T6" fmla="*/ 19 w 225"/>
                  <a:gd name="T7" fmla="*/ 56 h 57"/>
                  <a:gd name="T8" fmla="*/ 0 w 225"/>
                  <a:gd name="T9" fmla="*/ 0 h 57"/>
                </a:gdLst>
                <a:ahLst/>
                <a:cxnLst>
                  <a:cxn ang="0">
                    <a:pos x="T0" y="T1"/>
                  </a:cxn>
                  <a:cxn ang="0">
                    <a:pos x="T2" y="T3"/>
                  </a:cxn>
                  <a:cxn ang="0">
                    <a:pos x="T4" y="T5"/>
                  </a:cxn>
                  <a:cxn ang="0">
                    <a:pos x="T6" y="T7"/>
                  </a:cxn>
                  <a:cxn ang="0">
                    <a:pos x="T8" y="T9"/>
                  </a:cxn>
                </a:cxnLst>
                <a:rect l="0" t="0" r="r" b="b"/>
                <a:pathLst>
                  <a:path w="225" h="57">
                    <a:moveTo>
                      <a:pt x="0" y="0"/>
                    </a:moveTo>
                    <a:lnTo>
                      <a:pt x="180" y="0"/>
                    </a:lnTo>
                    <a:lnTo>
                      <a:pt x="224"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63" name="Freeform 1239"/>
              <p:cNvSpPr>
                <a:spLocks/>
              </p:cNvSpPr>
              <p:nvPr/>
            </p:nvSpPr>
            <p:spPr bwMode="auto">
              <a:xfrm>
                <a:off x="3187" y="1756"/>
                <a:ext cx="95" cy="57"/>
              </a:xfrm>
              <a:custGeom>
                <a:avLst/>
                <a:gdLst>
                  <a:gd name="T0" fmla="*/ 94 w 95"/>
                  <a:gd name="T1" fmla="*/ 56 h 57"/>
                  <a:gd name="T2" fmla="*/ 94 w 95"/>
                  <a:gd name="T3" fmla="*/ 48 h 57"/>
                  <a:gd name="T4" fmla="*/ 56 w 95"/>
                  <a:gd name="T5" fmla="*/ 0 h 57"/>
                  <a:gd name="T6" fmla="*/ 31 w 95"/>
                  <a:gd name="T7" fmla="*/ 0 h 57"/>
                  <a:gd name="T8" fmla="*/ 0 w 95"/>
                  <a:gd name="T9" fmla="*/ 56 h 57"/>
                  <a:gd name="T10" fmla="*/ 19 w 95"/>
                  <a:gd name="T11" fmla="*/ 56 h 57"/>
                  <a:gd name="T12" fmla="*/ 50 w 95"/>
                  <a:gd name="T13" fmla="*/ 8 h 57"/>
                  <a:gd name="T14" fmla="*/ 94 w 95"/>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7">
                    <a:moveTo>
                      <a:pt x="94" y="56"/>
                    </a:moveTo>
                    <a:lnTo>
                      <a:pt x="94" y="48"/>
                    </a:lnTo>
                    <a:lnTo>
                      <a:pt x="56" y="0"/>
                    </a:lnTo>
                    <a:lnTo>
                      <a:pt x="31" y="0"/>
                    </a:lnTo>
                    <a:lnTo>
                      <a:pt x="0" y="56"/>
                    </a:lnTo>
                    <a:lnTo>
                      <a:pt x="19" y="56"/>
                    </a:lnTo>
                    <a:lnTo>
                      <a:pt x="50" y="8"/>
                    </a:lnTo>
                    <a:lnTo>
                      <a:pt x="94"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64" name="Freeform 1240"/>
              <p:cNvSpPr>
                <a:spLocks/>
              </p:cNvSpPr>
              <p:nvPr/>
            </p:nvSpPr>
            <p:spPr bwMode="auto">
              <a:xfrm>
                <a:off x="3206" y="1764"/>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65" name="Freeform 1241"/>
              <p:cNvSpPr>
                <a:spLocks/>
              </p:cNvSpPr>
              <p:nvPr/>
            </p:nvSpPr>
            <p:spPr bwMode="auto">
              <a:xfrm>
                <a:off x="3144" y="1780"/>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66" name="Freeform 1242"/>
              <p:cNvSpPr>
                <a:spLocks/>
              </p:cNvSpPr>
              <p:nvPr/>
            </p:nvSpPr>
            <p:spPr bwMode="auto">
              <a:xfrm>
                <a:off x="3225" y="1812"/>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67" name="Freeform 1243"/>
              <p:cNvSpPr>
                <a:spLocks/>
              </p:cNvSpPr>
              <p:nvPr/>
            </p:nvSpPr>
            <p:spPr bwMode="auto">
              <a:xfrm>
                <a:off x="3175" y="1812"/>
                <a:ext cx="51" cy="128"/>
              </a:xfrm>
              <a:custGeom>
                <a:avLst/>
                <a:gdLst>
                  <a:gd name="T0" fmla="*/ 0 w 51"/>
                  <a:gd name="T1" fmla="*/ 0 h 128"/>
                  <a:gd name="T2" fmla="*/ 0 w 51"/>
                  <a:gd name="T3" fmla="*/ 127 h 128"/>
                  <a:gd name="T4" fmla="*/ 50 w 51"/>
                  <a:gd name="T5" fmla="*/ 127 h 128"/>
                  <a:gd name="T6" fmla="*/ 50 w 51"/>
                  <a:gd name="T7" fmla="*/ 0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lnTo>
                      <a:pt x="0" y="127"/>
                    </a:lnTo>
                    <a:lnTo>
                      <a:pt x="50" y="127"/>
                    </a:lnTo>
                    <a:lnTo>
                      <a:pt x="5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68" name="Freeform 1244"/>
              <p:cNvSpPr>
                <a:spLocks/>
              </p:cNvSpPr>
              <p:nvPr/>
            </p:nvSpPr>
            <p:spPr bwMode="auto">
              <a:xfrm>
                <a:off x="3144" y="1812"/>
                <a:ext cx="32" cy="128"/>
              </a:xfrm>
              <a:custGeom>
                <a:avLst/>
                <a:gdLst>
                  <a:gd name="T0" fmla="*/ 0 w 32"/>
                  <a:gd name="T1" fmla="*/ 0 h 128"/>
                  <a:gd name="T2" fmla="*/ 0 w 32"/>
                  <a:gd name="T3" fmla="*/ 127 h 128"/>
                  <a:gd name="T4" fmla="*/ 31 w 32"/>
                  <a:gd name="T5" fmla="*/ 127 h 128"/>
                  <a:gd name="T6" fmla="*/ 31 w 32"/>
                  <a:gd name="T7" fmla="*/ 0 h 128"/>
                  <a:gd name="T8" fmla="*/ 0 w 32"/>
                  <a:gd name="T9" fmla="*/ 0 h 128"/>
                </a:gdLst>
                <a:ahLst/>
                <a:cxnLst>
                  <a:cxn ang="0">
                    <a:pos x="T0" y="T1"/>
                  </a:cxn>
                  <a:cxn ang="0">
                    <a:pos x="T2" y="T3"/>
                  </a:cxn>
                  <a:cxn ang="0">
                    <a:pos x="T4" y="T5"/>
                  </a:cxn>
                  <a:cxn ang="0">
                    <a:pos x="T6" y="T7"/>
                  </a:cxn>
                  <a:cxn ang="0">
                    <a:pos x="T8" y="T9"/>
                  </a:cxn>
                </a:cxnLst>
                <a:rect l="0" t="0" r="r" b="b"/>
                <a:pathLst>
                  <a:path w="32" h="128">
                    <a:moveTo>
                      <a:pt x="0" y="0"/>
                    </a:moveTo>
                    <a:lnTo>
                      <a:pt x="0" y="127"/>
                    </a:lnTo>
                    <a:lnTo>
                      <a:pt x="31" y="127"/>
                    </a:lnTo>
                    <a:lnTo>
                      <a:pt x="31"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69" name="Freeform 1245"/>
              <p:cNvSpPr>
                <a:spLocks/>
              </p:cNvSpPr>
              <p:nvPr/>
            </p:nvSpPr>
            <p:spPr bwMode="auto">
              <a:xfrm>
                <a:off x="3075" y="1812"/>
                <a:ext cx="82" cy="128"/>
              </a:xfrm>
              <a:custGeom>
                <a:avLst/>
                <a:gdLst>
                  <a:gd name="T0" fmla="*/ 0 w 82"/>
                  <a:gd name="T1" fmla="*/ 0 h 128"/>
                  <a:gd name="T2" fmla="*/ 0 w 82"/>
                  <a:gd name="T3" fmla="*/ 127 h 128"/>
                  <a:gd name="T4" fmla="*/ 81 w 82"/>
                  <a:gd name="T5" fmla="*/ 127 h 128"/>
                  <a:gd name="T6" fmla="*/ 81 w 82"/>
                  <a:gd name="T7" fmla="*/ 0 h 128"/>
                  <a:gd name="T8" fmla="*/ 0 w 82"/>
                  <a:gd name="T9" fmla="*/ 0 h 128"/>
                </a:gdLst>
                <a:ahLst/>
                <a:cxnLst>
                  <a:cxn ang="0">
                    <a:pos x="T0" y="T1"/>
                  </a:cxn>
                  <a:cxn ang="0">
                    <a:pos x="T2" y="T3"/>
                  </a:cxn>
                  <a:cxn ang="0">
                    <a:pos x="T4" y="T5"/>
                  </a:cxn>
                  <a:cxn ang="0">
                    <a:pos x="T6" y="T7"/>
                  </a:cxn>
                  <a:cxn ang="0">
                    <a:pos x="T8" y="T9"/>
                  </a:cxn>
                </a:cxnLst>
                <a:rect l="0" t="0" r="r" b="b"/>
                <a:pathLst>
                  <a:path w="82" h="128">
                    <a:moveTo>
                      <a:pt x="0" y="0"/>
                    </a:moveTo>
                    <a:lnTo>
                      <a:pt x="0" y="127"/>
                    </a:lnTo>
                    <a:lnTo>
                      <a:pt x="81" y="127"/>
                    </a:lnTo>
                    <a:lnTo>
                      <a:pt x="81"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70" name="Freeform 1246"/>
              <p:cNvSpPr>
                <a:spLocks/>
              </p:cNvSpPr>
              <p:nvPr/>
            </p:nvSpPr>
            <p:spPr bwMode="auto">
              <a:xfrm>
                <a:off x="3075" y="1812"/>
                <a:ext cx="82" cy="65"/>
              </a:xfrm>
              <a:custGeom>
                <a:avLst/>
                <a:gdLst>
                  <a:gd name="T0" fmla="*/ 0 w 82"/>
                  <a:gd name="T1" fmla="*/ 0 h 65"/>
                  <a:gd name="T2" fmla="*/ 0 w 82"/>
                  <a:gd name="T3" fmla="*/ 64 h 65"/>
                  <a:gd name="T4" fmla="*/ 81 w 82"/>
                  <a:gd name="T5" fmla="*/ 64 h 65"/>
                  <a:gd name="T6" fmla="*/ 81 w 82"/>
                  <a:gd name="T7" fmla="*/ 0 h 65"/>
                  <a:gd name="T8" fmla="*/ 0 w 82"/>
                  <a:gd name="T9" fmla="*/ 0 h 65"/>
                </a:gdLst>
                <a:ahLst/>
                <a:cxnLst>
                  <a:cxn ang="0">
                    <a:pos x="T0" y="T1"/>
                  </a:cxn>
                  <a:cxn ang="0">
                    <a:pos x="T2" y="T3"/>
                  </a:cxn>
                  <a:cxn ang="0">
                    <a:pos x="T4" y="T5"/>
                  </a:cxn>
                  <a:cxn ang="0">
                    <a:pos x="T6" y="T7"/>
                  </a:cxn>
                  <a:cxn ang="0">
                    <a:pos x="T8" y="T9"/>
                  </a:cxn>
                </a:cxnLst>
                <a:rect l="0" t="0" r="r" b="b"/>
                <a:pathLst>
                  <a:path w="82" h="65">
                    <a:moveTo>
                      <a:pt x="0" y="0"/>
                    </a:moveTo>
                    <a:lnTo>
                      <a:pt x="0" y="64"/>
                    </a:lnTo>
                    <a:lnTo>
                      <a:pt x="81" y="64"/>
                    </a:lnTo>
                    <a:lnTo>
                      <a:pt x="81"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71" name="Freeform 1247"/>
              <p:cNvSpPr>
                <a:spLocks/>
              </p:cNvSpPr>
              <p:nvPr/>
            </p:nvSpPr>
            <p:spPr bwMode="auto">
              <a:xfrm>
                <a:off x="3225" y="1812"/>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72" name="Freeform 1248"/>
              <p:cNvSpPr>
                <a:spLocks/>
              </p:cNvSpPr>
              <p:nvPr/>
            </p:nvSpPr>
            <p:spPr bwMode="auto">
              <a:xfrm>
                <a:off x="3175" y="1812"/>
                <a:ext cx="51" cy="65"/>
              </a:xfrm>
              <a:custGeom>
                <a:avLst/>
                <a:gdLst>
                  <a:gd name="T0" fmla="*/ 0 w 51"/>
                  <a:gd name="T1" fmla="*/ 0 h 65"/>
                  <a:gd name="T2" fmla="*/ 0 w 51"/>
                  <a:gd name="T3" fmla="*/ 64 h 65"/>
                  <a:gd name="T4" fmla="*/ 50 w 51"/>
                  <a:gd name="T5" fmla="*/ 64 h 65"/>
                  <a:gd name="T6" fmla="*/ 50 w 51"/>
                  <a:gd name="T7" fmla="*/ 0 h 65"/>
                  <a:gd name="T8" fmla="*/ 0 w 51"/>
                  <a:gd name="T9" fmla="*/ 0 h 65"/>
                </a:gdLst>
                <a:ahLst/>
                <a:cxnLst>
                  <a:cxn ang="0">
                    <a:pos x="T0" y="T1"/>
                  </a:cxn>
                  <a:cxn ang="0">
                    <a:pos x="T2" y="T3"/>
                  </a:cxn>
                  <a:cxn ang="0">
                    <a:pos x="T4" y="T5"/>
                  </a:cxn>
                  <a:cxn ang="0">
                    <a:pos x="T6" y="T7"/>
                  </a:cxn>
                  <a:cxn ang="0">
                    <a:pos x="T8" y="T9"/>
                  </a:cxn>
                </a:cxnLst>
                <a:rect l="0" t="0" r="r" b="b"/>
                <a:pathLst>
                  <a:path w="51" h="65">
                    <a:moveTo>
                      <a:pt x="0" y="0"/>
                    </a:moveTo>
                    <a:lnTo>
                      <a:pt x="0" y="64"/>
                    </a:lnTo>
                    <a:lnTo>
                      <a:pt x="50" y="64"/>
                    </a:lnTo>
                    <a:lnTo>
                      <a:pt x="5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73" name="Freeform 1249"/>
              <p:cNvSpPr>
                <a:spLocks/>
              </p:cNvSpPr>
              <p:nvPr/>
            </p:nvSpPr>
            <p:spPr bwMode="auto">
              <a:xfrm>
                <a:off x="3075" y="1931"/>
                <a:ext cx="82" cy="17"/>
              </a:xfrm>
              <a:custGeom>
                <a:avLst/>
                <a:gdLst>
                  <a:gd name="T0" fmla="*/ 0 w 82"/>
                  <a:gd name="T1" fmla="*/ 0 h 17"/>
                  <a:gd name="T2" fmla="*/ 0 w 82"/>
                  <a:gd name="T3" fmla="*/ 16 h 17"/>
                  <a:gd name="T4" fmla="*/ 81 w 82"/>
                  <a:gd name="T5" fmla="*/ 16 h 17"/>
                  <a:gd name="T6" fmla="*/ 81 w 82"/>
                  <a:gd name="T7" fmla="*/ 0 h 17"/>
                  <a:gd name="T8" fmla="*/ 0 w 82"/>
                  <a:gd name="T9" fmla="*/ 0 h 17"/>
                </a:gdLst>
                <a:ahLst/>
                <a:cxnLst>
                  <a:cxn ang="0">
                    <a:pos x="T0" y="T1"/>
                  </a:cxn>
                  <a:cxn ang="0">
                    <a:pos x="T2" y="T3"/>
                  </a:cxn>
                  <a:cxn ang="0">
                    <a:pos x="T4" y="T5"/>
                  </a:cxn>
                  <a:cxn ang="0">
                    <a:pos x="T6" y="T7"/>
                  </a:cxn>
                  <a:cxn ang="0">
                    <a:pos x="T8" y="T9"/>
                  </a:cxn>
                </a:cxnLst>
                <a:rect l="0" t="0" r="r" b="b"/>
                <a:pathLst>
                  <a:path w="82" h="17">
                    <a:moveTo>
                      <a:pt x="0" y="0"/>
                    </a:moveTo>
                    <a:lnTo>
                      <a:pt x="0" y="16"/>
                    </a:lnTo>
                    <a:lnTo>
                      <a:pt x="81" y="16"/>
                    </a:lnTo>
                    <a:lnTo>
                      <a:pt x="81"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74" name="Freeform 1250"/>
              <p:cNvSpPr>
                <a:spLocks/>
              </p:cNvSpPr>
              <p:nvPr/>
            </p:nvSpPr>
            <p:spPr bwMode="auto">
              <a:xfrm>
                <a:off x="3225" y="1931"/>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75" name="Freeform 1251"/>
              <p:cNvSpPr>
                <a:spLocks/>
              </p:cNvSpPr>
              <p:nvPr/>
            </p:nvSpPr>
            <p:spPr bwMode="auto">
              <a:xfrm>
                <a:off x="3237" y="1883"/>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76" name="Freeform 1252"/>
              <p:cNvSpPr>
                <a:spLocks/>
              </p:cNvSpPr>
              <p:nvPr/>
            </p:nvSpPr>
            <p:spPr bwMode="auto">
              <a:xfrm>
                <a:off x="3181" y="1899"/>
                <a:ext cx="39" cy="41"/>
              </a:xfrm>
              <a:custGeom>
                <a:avLst/>
                <a:gdLst>
                  <a:gd name="T0" fmla="*/ 6 w 39"/>
                  <a:gd name="T1" fmla="*/ 40 h 41"/>
                  <a:gd name="T2" fmla="*/ 38 w 39"/>
                  <a:gd name="T3" fmla="*/ 40 h 41"/>
                  <a:gd name="T4" fmla="*/ 38 w 39"/>
                  <a:gd name="T5" fmla="*/ 16 h 41"/>
                  <a:gd name="T6" fmla="*/ 38 w 39"/>
                  <a:gd name="T7" fmla="*/ 8 h 41"/>
                  <a:gd name="T8" fmla="*/ 32 w 39"/>
                  <a:gd name="T9" fmla="*/ 8 h 41"/>
                  <a:gd name="T10" fmla="*/ 32 w 39"/>
                  <a:gd name="T11" fmla="*/ 0 h 41"/>
                  <a:gd name="T12" fmla="*/ 25 w 39"/>
                  <a:gd name="T13" fmla="*/ 0 h 41"/>
                  <a:gd name="T14" fmla="*/ 19 w 39"/>
                  <a:gd name="T15" fmla="*/ 0 h 41"/>
                  <a:gd name="T16" fmla="*/ 13 w 39"/>
                  <a:gd name="T17" fmla="*/ 0 h 41"/>
                  <a:gd name="T18" fmla="*/ 6 w 39"/>
                  <a:gd name="T19" fmla="*/ 0 h 41"/>
                  <a:gd name="T20" fmla="*/ 6 w 39"/>
                  <a:gd name="T21" fmla="*/ 8 h 41"/>
                  <a:gd name="T22" fmla="*/ 0 w 39"/>
                  <a:gd name="T23" fmla="*/ 16 h 41"/>
                  <a:gd name="T24" fmla="*/ 0 w 39"/>
                  <a:gd name="T25" fmla="*/ 40 h 41"/>
                  <a:gd name="T26" fmla="*/ 6 w 39"/>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6" y="40"/>
                    </a:moveTo>
                    <a:lnTo>
                      <a:pt x="38" y="40"/>
                    </a:lnTo>
                    <a:lnTo>
                      <a:pt x="38" y="16"/>
                    </a:lnTo>
                    <a:lnTo>
                      <a:pt x="38" y="8"/>
                    </a:lnTo>
                    <a:lnTo>
                      <a:pt x="32" y="8"/>
                    </a:lnTo>
                    <a:lnTo>
                      <a:pt x="32" y="0"/>
                    </a:lnTo>
                    <a:lnTo>
                      <a:pt x="25" y="0"/>
                    </a:lnTo>
                    <a:lnTo>
                      <a:pt x="19" y="0"/>
                    </a:lnTo>
                    <a:lnTo>
                      <a:pt x="13" y="0"/>
                    </a:lnTo>
                    <a:lnTo>
                      <a:pt x="6" y="0"/>
                    </a:lnTo>
                    <a:lnTo>
                      <a:pt x="6" y="8"/>
                    </a:lnTo>
                    <a:lnTo>
                      <a:pt x="0" y="16"/>
                    </a:lnTo>
                    <a:lnTo>
                      <a:pt x="0" y="40"/>
                    </a:lnTo>
                    <a:lnTo>
                      <a:pt x="6"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77" name="Freeform 1253"/>
              <p:cNvSpPr>
                <a:spLocks/>
              </p:cNvSpPr>
              <p:nvPr/>
            </p:nvSpPr>
            <p:spPr bwMode="auto">
              <a:xfrm>
                <a:off x="3187" y="1899"/>
                <a:ext cx="26" cy="41"/>
              </a:xfrm>
              <a:custGeom>
                <a:avLst/>
                <a:gdLst>
                  <a:gd name="T0" fmla="*/ 0 w 26"/>
                  <a:gd name="T1" fmla="*/ 40 h 41"/>
                  <a:gd name="T2" fmla="*/ 25 w 26"/>
                  <a:gd name="T3" fmla="*/ 40 h 41"/>
                  <a:gd name="T4" fmla="*/ 25 w 26"/>
                  <a:gd name="T5" fmla="*/ 16 h 41"/>
                  <a:gd name="T6" fmla="*/ 25 w 26"/>
                  <a:gd name="T7" fmla="*/ 8 h 41"/>
                  <a:gd name="T8" fmla="*/ 19 w 26"/>
                  <a:gd name="T9" fmla="*/ 8 h 41"/>
                  <a:gd name="T10" fmla="*/ 19 w 26"/>
                  <a:gd name="T11" fmla="*/ 0 h 41"/>
                  <a:gd name="T12" fmla="*/ 13 w 26"/>
                  <a:gd name="T13" fmla="*/ 0 h 41"/>
                  <a:gd name="T14" fmla="*/ 13 w 26"/>
                  <a:gd name="T15" fmla="*/ 8 h 41"/>
                  <a:gd name="T16" fmla="*/ 6 w 26"/>
                  <a:gd name="T17" fmla="*/ 8 h 41"/>
                  <a:gd name="T18" fmla="*/ 0 w 26"/>
                  <a:gd name="T19" fmla="*/ 8 h 41"/>
                  <a:gd name="T20" fmla="*/ 0 w 26"/>
                  <a:gd name="T21" fmla="*/ 16 h 41"/>
                  <a:gd name="T22" fmla="*/ 0 w 26"/>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41">
                    <a:moveTo>
                      <a:pt x="0" y="40"/>
                    </a:moveTo>
                    <a:lnTo>
                      <a:pt x="25" y="40"/>
                    </a:lnTo>
                    <a:lnTo>
                      <a:pt x="25" y="16"/>
                    </a:lnTo>
                    <a:lnTo>
                      <a:pt x="25" y="8"/>
                    </a:lnTo>
                    <a:lnTo>
                      <a:pt x="19" y="8"/>
                    </a:lnTo>
                    <a:lnTo>
                      <a:pt x="19" y="0"/>
                    </a:lnTo>
                    <a:lnTo>
                      <a:pt x="13" y="0"/>
                    </a:lnTo>
                    <a:lnTo>
                      <a:pt x="13" y="8"/>
                    </a:lnTo>
                    <a:lnTo>
                      <a:pt x="6"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78" name="Freeform 1254"/>
              <p:cNvSpPr>
                <a:spLocks/>
              </p:cNvSpPr>
              <p:nvPr/>
            </p:nvSpPr>
            <p:spPr bwMode="auto">
              <a:xfrm>
                <a:off x="3237" y="1828"/>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79" name="Freeform 1255"/>
              <p:cNvSpPr>
                <a:spLocks/>
              </p:cNvSpPr>
              <p:nvPr/>
            </p:nvSpPr>
            <p:spPr bwMode="auto">
              <a:xfrm>
                <a:off x="3187" y="1939"/>
                <a:ext cx="39" cy="25"/>
              </a:xfrm>
              <a:custGeom>
                <a:avLst/>
                <a:gdLst>
                  <a:gd name="T0" fmla="*/ 25 w 39"/>
                  <a:gd name="T1" fmla="*/ 0 h 25"/>
                  <a:gd name="T2" fmla="*/ 0 w 39"/>
                  <a:gd name="T3" fmla="*/ 0 h 25"/>
                  <a:gd name="T4" fmla="*/ 13 w 39"/>
                  <a:gd name="T5" fmla="*/ 24 h 25"/>
                  <a:gd name="T6" fmla="*/ 38 w 39"/>
                  <a:gd name="T7" fmla="*/ 24 h 25"/>
                  <a:gd name="T8" fmla="*/ 25 w 39"/>
                  <a:gd name="T9" fmla="*/ 0 h 25"/>
                </a:gdLst>
                <a:ahLst/>
                <a:cxnLst>
                  <a:cxn ang="0">
                    <a:pos x="T0" y="T1"/>
                  </a:cxn>
                  <a:cxn ang="0">
                    <a:pos x="T2" y="T3"/>
                  </a:cxn>
                  <a:cxn ang="0">
                    <a:pos x="T4" y="T5"/>
                  </a:cxn>
                  <a:cxn ang="0">
                    <a:pos x="T6" y="T7"/>
                  </a:cxn>
                  <a:cxn ang="0">
                    <a:pos x="T8" y="T9"/>
                  </a:cxn>
                </a:cxnLst>
                <a:rect l="0" t="0" r="r" b="b"/>
                <a:pathLst>
                  <a:path w="39" h="25">
                    <a:moveTo>
                      <a:pt x="25" y="0"/>
                    </a:moveTo>
                    <a:lnTo>
                      <a:pt x="0" y="0"/>
                    </a:lnTo>
                    <a:lnTo>
                      <a:pt x="13" y="24"/>
                    </a:lnTo>
                    <a:lnTo>
                      <a:pt x="38" y="24"/>
                    </a:lnTo>
                    <a:lnTo>
                      <a:pt x="25"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80" name="Freeform 1256"/>
              <p:cNvSpPr>
                <a:spLocks/>
              </p:cNvSpPr>
              <p:nvPr/>
            </p:nvSpPr>
            <p:spPr bwMode="auto">
              <a:xfrm>
                <a:off x="3069" y="1756"/>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81" name="Freeform 1257"/>
              <p:cNvSpPr>
                <a:spLocks/>
              </p:cNvSpPr>
              <p:nvPr/>
            </p:nvSpPr>
            <p:spPr bwMode="auto">
              <a:xfrm>
                <a:off x="3075" y="1772"/>
                <a:ext cx="70" cy="41"/>
              </a:xfrm>
              <a:custGeom>
                <a:avLst/>
                <a:gdLst>
                  <a:gd name="T0" fmla="*/ 0 w 70"/>
                  <a:gd name="T1" fmla="*/ 40 h 41"/>
                  <a:gd name="T2" fmla="*/ 44 w 70"/>
                  <a:gd name="T3" fmla="*/ 0 h 41"/>
                  <a:gd name="T4" fmla="*/ 69 w 70"/>
                  <a:gd name="T5" fmla="*/ 40 h 41"/>
                  <a:gd name="T6" fmla="*/ 0 w 70"/>
                  <a:gd name="T7" fmla="*/ 40 h 41"/>
                </a:gdLst>
                <a:ahLst/>
                <a:cxnLst>
                  <a:cxn ang="0">
                    <a:pos x="T0" y="T1"/>
                  </a:cxn>
                  <a:cxn ang="0">
                    <a:pos x="T2" y="T3"/>
                  </a:cxn>
                  <a:cxn ang="0">
                    <a:pos x="T4" y="T5"/>
                  </a:cxn>
                  <a:cxn ang="0">
                    <a:pos x="T6" y="T7"/>
                  </a:cxn>
                </a:cxnLst>
                <a:rect l="0" t="0" r="r" b="b"/>
                <a:pathLst>
                  <a:path w="70" h="41">
                    <a:moveTo>
                      <a:pt x="0" y="40"/>
                    </a:moveTo>
                    <a:lnTo>
                      <a:pt x="44" y="0"/>
                    </a:lnTo>
                    <a:lnTo>
                      <a:pt x="69"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82" name="Freeform 1258"/>
              <p:cNvSpPr>
                <a:spLocks/>
              </p:cNvSpPr>
              <p:nvPr/>
            </p:nvSpPr>
            <p:spPr bwMode="auto">
              <a:xfrm>
                <a:off x="3175" y="1780"/>
                <a:ext cx="51" cy="33"/>
              </a:xfrm>
              <a:custGeom>
                <a:avLst/>
                <a:gdLst>
                  <a:gd name="T0" fmla="*/ 0 w 51"/>
                  <a:gd name="T1" fmla="*/ 32 h 33"/>
                  <a:gd name="T2" fmla="*/ 31 w 51"/>
                  <a:gd name="T3" fmla="*/ 0 h 33"/>
                  <a:gd name="T4" fmla="*/ 50 w 51"/>
                  <a:gd name="T5" fmla="*/ 32 h 33"/>
                  <a:gd name="T6" fmla="*/ 0 w 51"/>
                  <a:gd name="T7" fmla="*/ 32 h 33"/>
                </a:gdLst>
                <a:ahLst/>
                <a:cxnLst>
                  <a:cxn ang="0">
                    <a:pos x="T0" y="T1"/>
                  </a:cxn>
                  <a:cxn ang="0">
                    <a:pos x="T2" y="T3"/>
                  </a:cxn>
                  <a:cxn ang="0">
                    <a:pos x="T4" y="T5"/>
                  </a:cxn>
                  <a:cxn ang="0">
                    <a:pos x="T6" y="T7"/>
                  </a:cxn>
                </a:cxnLst>
                <a:rect l="0" t="0" r="r" b="b"/>
                <a:pathLst>
                  <a:path w="51" h="33">
                    <a:moveTo>
                      <a:pt x="0" y="32"/>
                    </a:moveTo>
                    <a:lnTo>
                      <a:pt x="31" y="0"/>
                    </a:lnTo>
                    <a:lnTo>
                      <a:pt x="5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83" name="Freeform 1259"/>
              <p:cNvSpPr>
                <a:spLocks/>
              </p:cNvSpPr>
              <p:nvPr/>
            </p:nvSpPr>
            <p:spPr bwMode="auto">
              <a:xfrm>
                <a:off x="3144" y="1748"/>
                <a:ext cx="32" cy="17"/>
              </a:xfrm>
              <a:custGeom>
                <a:avLst/>
                <a:gdLst>
                  <a:gd name="T0" fmla="*/ 0 w 32"/>
                  <a:gd name="T1" fmla="*/ 0 h 17"/>
                  <a:gd name="T2" fmla="*/ 0 w 32"/>
                  <a:gd name="T3" fmla="*/ 16 h 17"/>
                  <a:gd name="T4" fmla="*/ 31 w 32"/>
                  <a:gd name="T5" fmla="*/ 16 h 17"/>
                  <a:gd name="T6" fmla="*/ 31 w 32"/>
                  <a:gd name="T7" fmla="*/ 0 h 17"/>
                  <a:gd name="T8" fmla="*/ 0 w 32"/>
                  <a:gd name="T9" fmla="*/ 0 h 17"/>
                </a:gdLst>
                <a:ahLst/>
                <a:cxnLst>
                  <a:cxn ang="0">
                    <a:pos x="T0" y="T1"/>
                  </a:cxn>
                  <a:cxn ang="0">
                    <a:pos x="T2" y="T3"/>
                  </a:cxn>
                  <a:cxn ang="0">
                    <a:pos x="T4" y="T5"/>
                  </a:cxn>
                  <a:cxn ang="0">
                    <a:pos x="T6" y="T7"/>
                  </a:cxn>
                  <a:cxn ang="0">
                    <a:pos x="T8" y="T9"/>
                  </a:cxn>
                </a:cxnLst>
                <a:rect l="0" t="0" r="r" b="b"/>
                <a:pathLst>
                  <a:path w="32" h="17">
                    <a:moveTo>
                      <a:pt x="0" y="0"/>
                    </a:moveTo>
                    <a:lnTo>
                      <a:pt x="0" y="16"/>
                    </a:lnTo>
                    <a:lnTo>
                      <a:pt x="31" y="16"/>
                    </a:lnTo>
                    <a:lnTo>
                      <a:pt x="31"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84" name="Freeform 1260"/>
              <p:cNvSpPr>
                <a:spLocks/>
              </p:cNvSpPr>
              <p:nvPr/>
            </p:nvSpPr>
            <p:spPr bwMode="auto">
              <a:xfrm>
                <a:off x="3144" y="1748"/>
                <a:ext cx="32" cy="25"/>
              </a:xfrm>
              <a:custGeom>
                <a:avLst/>
                <a:gdLst>
                  <a:gd name="T0" fmla="*/ 0 w 32"/>
                  <a:gd name="T1" fmla="*/ 8 h 25"/>
                  <a:gd name="T2" fmla="*/ 0 w 32"/>
                  <a:gd name="T3" fmla="*/ 0 h 25"/>
                  <a:gd name="T4" fmla="*/ 31 w 32"/>
                  <a:gd name="T5" fmla="*/ 0 h 25"/>
                  <a:gd name="T6" fmla="*/ 31 w 32"/>
                  <a:gd name="T7" fmla="*/ 8 h 25"/>
                  <a:gd name="T8" fmla="*/ 31 w 32"/>
                  <a:gd name="T9" fmla="*/ 24 h 25"/>
                  <a:gd name="T10" fmla="*/ 6 w 32"/>
                  <a:gd name="T11" fmla="*/ 24 h 25"/>
                  <a:gd name="T12" fmla="*/ 6 w 32"/>
                  <a:gd name="T13" fmla="*/ 16 h 25"/>
                  <a:gd name="T14" fmla="*/ 0 w 32"/>
                  <a:gd name="T15" fmla="*/ 16 h 25"/>
                  <a:gd name="T16" fmla="*/ 0 w 32"/>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5">
                    <a:moveTo>
                      <a:pt x="0" y="8"/>
                    </a:moveTo>
                    <a:lnTo>
                      <a:pt x="0" y="0"/>
                    </a:lnTo>
                    <a:lnTo>
                      <a:pt x="31" y="0"/>
                    </a:lnTo>
                    <a:lnTo>
                      <a:pt x="31" y="8"/>
                    </a:lnTo>
                    <a:lnTo>
                      <a:pt x="31"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85" name="Freeform 1261"/>
              <p:cNvSpPr>
                <a:spLocks/>
              </p:cNvSpPr>
              <p:nvPr/>
            </p:nvSpPr>
            <p:spPr bwMode="auto">
              <a:xfrm>
                <a:off x="3144" y="1740"/>
                <a:ext cx="32" cy="17"/>
              </a:xfrm>
              <a:custGeom>
                <a:avLst/>
                <a:gdLst>
                  <a:gd name="T0" fmla="*/ 0 w 32"/>
                  <a:gd name="T1" fmla="*/ 0 h 17"/>
                  <a:gd name="T2" fmla="*/ 0 w 32"/>
                  <a:gd name="T3" fmla="*/ 16 h 17"/>
                  <a:gd name="T4" fmla="*/ 31 w 32"/>
                  <a:gd name="T5" fmla="*/ 16 h 17"/>
                  <a:gd name="T6" fmla="*/ 31 w 32"/>
                  <a:gd name="T7" fmla="*/ 0 h 17"/>
                  <a:gd name="T8" fmla="*/ 0 w 32"/>
                  <a:gd name="T9" fmla="*/ 0 h 17"/>
                </a:gdLst>
                <a:ahLst/>
                <a:cxnLst>
                  <a:cxn ang="0">
                    <a:pos x="T0" y="T1"/>
                  </a:cxn>
                  <a:cxn ang="0">
                    <a:pos x="T2" y="T3"/>
                  </a:cxn>
                  <a:cxn ang="0">
                    <a:pos x="T4" y="T5"/>
                  </a:cxn>
                  <a:cxn ang="0">
                    <a:pos x="T6" y="T7"/>
                  </a:cxn>
                  <a:cxn ang="0">
                    <a:pos x="T8" y="T9"/>
                  </a:cxn>
                </a:cxnLst>
                <a:rect l="0" t="0" r="r" b="b"/>
                <a:pathLst>
                  <a:path w="32" h="17">
                    <a:moveTo>
                      <a:pt x="0" y="0"/>
                    </a:moveTo>
                    <a:lnTo>
                      <a:pt x="0" y="16"/>
                    </a:lnTo>
                    <a:lnTo>
                      <a:pt x="31" y="16"/>
                    </a:lnTo>
                    <a:lnTo>
                      <a:pt x="31"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86" name="Freeform 1262"/>
              <p:cNvSpPr>
                <a:spLocks/>
              </p:cNvSpPr>
              <p:nvPr/>
            </p:nvSpPr>
            <p:spPr bwMode="auto">
              <a:xfrm>
                <a:off x="3038" y="1756"/>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87" name="Freeform 1263"/>
              <p:cNvSpPr>
                <a:spLocks/>
              </p:cNvSpPr>
              <p:nvPr/>
            </p:nvSpPr>
            <p:spPr bwMode="auto">
              <a:xfrm>
                <a:off x="3038" y="1931"/>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88" name="Freeform 1264"/>
              <p:cNvSpPr>
                <a:spLocks/>
              </p:cNvSpPr>
              <p:nvPr/>
            </p:nvSpPr>
            <p:spPr bwMode="auto">
              <a:xfrm>
                <a:off x="3125" y="188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89" name="Freeform 1265"/>
              <p:cNvSpPr>
                <a:spLocks/>
              </p:cNvSpPr>
              <p:nvPr/>
            </p:nvSpPr>
            <p:spPr bwMode="auto">
              <a:xfrm>
                <a:off x="3094" y="188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90" name="Freeform 1266"/>
              <p:cNvSpPr>
                <a:spLocks/>
              </p:cNvSpPr>
              <p:nvPr/>
            </p:nvSpPr>
            <p:spPr bwMode="auto">
              <a:xfrm>
                <a:off x="3125" y="182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91" name="Freeform 1267"/>
              <p:cNvSpPr>
                <a:spLocks/>
              </p:cNvSpPr>
              <p:nvPr/>
            </p:nvSpPr>
            <p:spPr bwMode="auto">
              <a:xfrm>
                <a:off x="3094" y="182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92" name="Freeform 1268"/>
              <p:cNvSpPr>
                <a:spLocks/>
              </p:cNvSpPr>
              <p:nvPr/>
            </p:nvSpPr>
            <p:spPr bwMode="auto">
              <a:xfrm>
                <a:off x="3187" y="1828"/>
                <a:ext cx="26" cy="25"/>
              </a:xfrm>
              <a:custGeom>
                <a:avLst/>
                <a:gdLst>
                  <a:gd name="T0" fmla="*/ 0 w 26"/>
                  <a:gd name="T1" fmla="*/ 0 h 25"/>
                  <a:gd name="T2" fmla="*/ 0 w 26"/>
                  <a:gd name="T3" fmla="*/ 24 h 25"/>
                  <a:gd name="T4" fmla="*/ 25 w 26"/>
                  <a:gd name="T5" fmla="*/ 24 h 25"/>
                  <a:gd name="T6" fmla="*/ 25 w 26"/>
                  <a:gd name="T7" fmla="*/ 0 h 25"/>
                  <a:gd name="T8" fmla="*/ 0 w 26"/>
                  <a:gd name="T9" fmla="*/ 0 h 25"/>
                </a:gdLst>
                <a:ahLst/>
                <a:cxnLst>
                  <a:cxn ang="0">
                    <a:pos x="T0" y="T1"/>
                  </a:cxn>
                  <a:cxn ang="0">
                    <a:pos x="T2" y="T3"/>
                  </a:cxn>
                  <a:cxn ang="0">
                    <a:pos x="T4" y="T5"/>
                  </a:cxn>
                  <a:cxn ang="0">
                    <a:pos x="T6" y="T7"/>
                  </a:cxn>
                  <a:cxn ang="0">
                    <a:pos x="T8" y="T9"/>
                  </a:cxn>
                </a:cxnLst>
                <a:rect l="0" t="0" r="r" b="b"/>
                <a:pathLst>
                  <a:path w="26" h="25">
                    <a:moveTo>
                      <a:pt x="0" y="0"/>
                    </a:moveTo>
                    <a:lnTo>
                      <a:pt x="0" y="24"/>
                    </a:lnTo>
                    <a:lnTo>
                      <a:pt x="25" y="24"/>
                    </a:lnTo>
                    <a:lnTo>
                      <a:pt x="25"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293" name="Group 1269"/>
            <p:cNvGrpSpPr>
              <a:grpSpLocks/>
            </p:cNvGrpSpPr>
            <p:nvPr/>
          </p:nvGrpSpPr>
          <p:grpSpPr bwMode="auto">
            <a:xfrm>
              <a:off x="5050662" y="3901474"/>
              <a:ext cx="465940" cy="381076"/>
              <a:chOff x="3218" y="2508"/>
              <a:chExt cx="244" cy="224"/>
            </a:xfrm>
          </p:grpSpPr>
          <p:sp>
            <p:nvSpPr>
              <p:cNvPr id="770294" name="Freeform 1270"/>
              <p:cNvSpPr>
                <a:spLocks/>
              </p:cNvSpPr>
              <p:nvPr/>
            </p:nvSpPr>
            <p:spPr bwMode="auto">
              <a:xfrm>
                <a:off x="3236" y="2524"/>
                <a:ext cx="226" cy="57"/>
              </a:xfrm>
              <a:custGeom>
                <a:avLst/>
                <a:gdLst>
                  <a:gd name="T0" fmla="*/ 0 w 226"/>
                  <a:gd name="T1" fmla="*/ 0 h 57"/>
                  <a:gd name="T2" fmla="*/ 181 w 226"/>
                  <a:gd name="T3" fmla="*/ 0 h 57"/>
                  <a:gd name="T4" fmla="*/ 225 w 226"/>
                  <a:gd name="T5" fmla="*/ 56 h 57"/>
                  <a:gd name="T6" fmla="*/ 19 w 226"/>
                  <a:gd name="T7" fmla="*/ 56 h 57"/>
                  <a:gd name="T8" fmla="*/ 0 w 226"/>
                  <a:gd name="T9" fmla="*/ 0 h 57"/>
                </a:gdLst>
                <a:ahLst/>
                <a:cxnLst>
                  <a:cxn ang="0">
                    <a:pos x="T0" y="T1"/>
                  </a:cxn>
                  <a:cxn ang="0">
                    <a:pos x="T2" y="T3"/>
                  </a:cxn>
                  <a:cxn ang="0">
                    <a:pos x="T4" y="T5"/>
                  </a:cxn>
                  <a:cxn ang="0">
                    <a:pos x="T6" y="T7"/>
                  </a:cxn>
                  <a:cxn ang="0">
                    <a:pos x="T8" y="T9"/>
                  </a:cxn>
                </a:cxnLst>
                <a:rect l="0" t="0" r="r" b="b"/>
                <a:pathLst>
                  <a:path w="226" h="57">
                    <a:moveTo>
                      <a:pt x="0" y="0"/>
                    </a:moveTo>
                    <a:lnTo>
                      <a:pt x="181" y="0"/>
                    </a:lnTo>
                    <a:lnTo>
                      <a:pt x="225"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95" name="Freeform 1271"/>
              <p:cNvSpPr>
                <a:spLocks/>
              </p:cNvSpPr>
              <p:nvPr/>
            </p:nvSpPr>
            <p:spPr bwMode="auto">
              <a:xfrm>
                <a:off x="3366" y="2524"/>
                <a:ext cx="96" cy="57"/>
              </a:xfrm>
              <a:custGeom>
                <a:avLst/>
                <a:gdLst>
                  <a:gd name="T0" fmla="*/ 95 w 96"/>
                  <a:gd name="T1" fmla="*/ 56 h 57"/>
                  <a:gd name="T2" fmla="*/ 95 w 96"/>
                  <a:gd name="T3" fmla="*/ 48 h 57"/>
                  <a:gd name="T4" fmla="*/ 57 w 96"/>
                  <a:gd name="T5" fmla="*/ 0 h 57"/>
                  <a:gd name="T6" fmla="*/ 32 w 96"/>
                  <a:gd name="T7" fmla="*/ 0 h 57"/>
                  <a:gd name="T8" fmla="*/ 0 w 96"/>
                  <a:gd name="T9" fmla="*/ 56 h 57"/>
                  <a:gd name="T10" fmla="*/ 19 w 96"/>
                  <a:gd name="T11" fmla="*/ 56 h 57"/>
                  <a:gd name="T12" fmla="*/ 51 w 96"/>
                  <a:gd name="T13" fmla="*/ 8 h 57"/>
                  <a:gd name="T14" fmla="*/ 95 w 9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7">
                    <a:moveTo>
                      <a:pt x="95" y="56"/>
                    </a:moveTo>
                    <a:lnTo>
                      <a:pt x="95" y="48"/>
                    </a:lnTo>
                    <a:lnTo>
                      <a:pt x="57" y="0"/>
                    </a:lnTo>
                    <a:lnTo>
                      <a:pt x="32" y="0"/>
                    </a:lnTo>
                    <a:lnTo>
                      <a:pt x="0" y="56"/>
                    </a:lnTo>
                    <a:lnTo>
                      <a:pt x="19" y="56"/>
                    </a:lnTo>
                    <a:lnTo>
                      <a:pt x="51" y="8"/>
                    </a:lnTo>
                    <a:lnTo>
                      <a:pt x="95"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96" name="Freeform 1272"/>
              <p:cNvSpPr>
                <a:spLocks/>
              </p:cNvSpPr>
              <p:nvPr/>
            </p:nvSpPr>
            <p:spPr bwMode="auto">
              <a:xfrm>
                <a:off x="3386" y="2532"/>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97" name="Freeform 1273"/>
              <p:cNvSpPr>
                <a:spLocks/>
              </p:cNvSpPr>
              <p:nvPr/>
            </p:nvSpPr>
            <p:spPr bwMode="auto">
              <a:xfrm>
                <a:off x="3323" y="2548"/>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98" name="Freeform 1274"/>
              <p:cNvSpPr>
                <a:spLocks/>
              </p:cNvSpPr>
              <p:nvPr/>
            </p:nvSpPr>
            <p:spPr bwMode="auto">
              <a:xfrm>
                <a:off x="3405" y="2580"/>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299" name="Freeform 1275"/>
              <p:cNvSpPr>
                <a:spLocks/>
              </p:cNvSpPr>
              <p:nvPr/>
            </p:nvSpPr>
            <p:spPr bwMode="auto">
              <a:xfrm>
                <a:off x="3355" y="2580"/>
                <a:ext cx="51" cy="128"/>
              </a:xfrm>
              <a:custGeom>
                <a:avLst/>
                <a:gdLst>
                  <a:gd name="T0" fmla="*/ 0 w 51"/>
                  <a:gd name="T1" fmla="*/ 0 h 128"/>
                  <a:gd name="T2" fmla="*/ 0 w 51"/>
                  <a:gd name="T3" fmla="*/ 127 h 128"/>
                  <a:gd name="T4" fmla="*/ 50 w 51"/>
                  <a:gd name="T5" fmla="*/ 127 h 128"/>
                  <a:gd name="T6" fmla="*/ 50 w 51"/>
                  <a:gd name="T7" fmla="*/ 0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lnTo>
                      <a:pt x="0" y="127"/>
                    </a:lnTo>
                    <a:lnTo>
                      <a:pt x="50" y="127"/>
                    </a:lnTo>
                    <a:lnTo>
                      <a:pt x="5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00" name="Freeform 1276"/>
              <p:cNvSpPr>
                <a:spLocks/>
              </p:cNvSpPr>
              <p:nvPr/>
            </p:nvSpPr>
            <p:spPr bwMode="auto">
              <a:xfrm>
                <a:off x="3323" y="2580"/>
                <a:ext cx="33" cy="128"/>
              </a:xfrm>
              <a:custGeom>
                <a:avLst/>
                <a:gdLst>
                  <a:gd name="T0" fmla="*/ 0 w 33"/>
                  <a:gd name="T1" fmla="*/ 0 h 128"/>
                  <a:gd name="T2" fmla="*/ 0 w 33"/>
                  <a:gd name="T3" fmla="*/ 127 h 128"/>
                  <a:gd name="T4" fmla="*/ 32 w 33"/>
                  <a:gd name="T5" fmla="*/ 127 h 128"/>
                  <a:gd name="T6" fmla="*/ 32 w 33"/>
                  <a:gd name="T7" fmla="*/ 0 h 128"/>
                  <a:gd name="T8" fmla="*/ 0 w 33"/>
                  <a:gd name="T9" fmla="*/ 0 h 128"/>
                </a:gdLst>
                <a:ahLst/>
                <a:cxnLst>
                  <a:cxn ang="0">
                    <a:pos x="T0" y="T1"/>
                  </a:cxn>
                  <a:cxn ang="0">
                    <a:pos x="T2" y="T3"/>
                  </a:cxn>
                  <a:cxn ang="0">
                    <a:pos x="T4" y="T5"/>
                  </a:cxn>
                  <a:cxn ang="0">
                    <a:pos x="T6" y="T7"/>
                  </a:cxn>
                  <a:cxn ang="0">
                    <a:pos x="T8" y="T9"/>
                  </a:cxn>
                </a:cxnLst>
                <a:rect l="0" t="0" r="r" b="b"/>
                <a:pathLst>
                  <a:path w="33" h="128">
                    <a:moveTo>
                      <a:pt x="0" y="0"/>
                    </a:moveTo>
                    <a:lnTo>
                      <a:pt x="0" y="127"/>
                    </a:lnTo>
                    <a:lnTo>
                      <a:pt x="32" y="127"/>
                    </a:lnTo>
                    <a:lnTo>
                      <a:pt x="32"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01" name="Freeform 1277"/>
              <p:cNvSpPr>
                <a:spLocks/>
              </p:cNvSpPr>
              <p:nvPr/>
            </p:nvSpPr>
            <p:spPr bwMode="auto">
              <a:xfrm>
                <a:off x="3255" y="2580"/>
                <a:ext cx="81" cy="128"/>
              </a:xfrm>
              <a:custGeom>
                <a:avLst/>
                <a:gdLst>
                  <a:gd name="T0" fmla="*/ 0 w 81"/>
                  <a:gd name="T1" fmla="*/ 0 h 128"/>
                  <a:gd name="T2" fmla="*/ 0 w 81"/>
                  <a:gd name="T3" fmla="*/ 127 h 128"/>
                  <a:gd name="T4" fmla="*/ 80 w 81"/>
                  <a:gd name="T5" fmla="*/ 127 h 128"/>
                  <a:gd name="T6" fmla="*/ 80 w 81"/>
                  <a:gd name="T7" fmla="*/ 0 h 128"/>
                  <a:gd name="T8" fmla="*/ 0 w 81"/>
                  <a:gd name="T9" fmla="*/ 0 h 128"/>
                </a:gdLst>
                <a:ahLst/>
                <a:cxnLst>
                  <a:cxn ang="0">
                    <a:pos x="T0" y="T1"/>
                  </a:cxn>
                  <a:cxn ang="0">
                    <a:pos x="T2" y="T3"/>
                  </a:cxn>
                  <a:cxn ang="0">
                    <a:pos x="T4" y="T5"/>
                  </a:cxn>
                  <a:cxn ang="0">
                    <a:pos x="T6" y="T7"/>
                  </a:cxn>
                  <a:cxn ang="0">
                    <a:pos x="T8" y="T9"/>
                  </a:cxn>
                </a:cxnLst>
                <a:rect l="0" t="0" r="r" b="b"/>
                <a:pathLst>
                  <a:path w="81" h="128">
                    <a:moveTo>
                      <a:pt x="0" y="0"/>
                    </a:moveTo>
                    <a:lnTo>
                      <a:pt x="0" y="127"/>
                    </a:lnTo>
                    <a:lnTo>
                      <a:pt x="80" y="127"/>
                    </a:lnTo>
                    <a:lnTo>
                      <a:pt x="8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02" name="Freeform 1278"/>
              <p:cNvSpPr>
                <a:spLocks/>
              </p:cNvSpPr>
              <p:nvPr/>
            </p:nvSpPr>
            <p:spPr bwMode="auto">
              <a:xfrm>
                <a:off x="3255" y="2580"/>
                <a:ext cx="81" cy="65"/>
              </a:xfrm>
              <a:custGeom>
                <a:avLst/>
                <a:gdLst>
                  <a:gd name="T0" fmla="*/ 0 w 81"/>
                  <a:gd name="T1" fmla="*/ 0 h 65"/>
                  <a:gd name="T2" fmla="*/ 0 w 81"/>
                  <a:gd name="T3" fmla="*/ 64 h 65"/>
                  <a:gd name="T4" fmla="*/ 80 w 81"/>
                  <a:gd name="T5" fmla="*/ 64 h 65"/>
                  <a:gd name="T6" fmla="*/ 80 w 81"/>
                  <a:gd name="T7" fmla="*/ 0 h 65"/>
                  <a:gd name="T8" fmla="*/ 0 w 81"/>
                  <a:gd name="T9" fmla="*/ 0 h 65"/>
                </a:gdLst>
                <a:ahLst/>
                <a:cxnLst>
                  <a:cxn ang="0">
                    <a:pos x="T0" y="T1"/>
                  </a:cxn>
                  <a:cxn ang="0">
                    <a:pos x="T2" y="T3"/>
                  </a:cxn>
                  <a:cxn ang="0">
                    <a:pos x="T4" y="T5"/>
                  </a:cxn>
                  <a:cxn ang="0">
                    <a:pos x="T6" y="T7"/>
                  </a:cxn>
                  <a:cxn ang="0">
                    <a:pos x="T8" y="T9"/>
                  </a:cxn>
                </a:cxnLst>
                <a:rect l="0" t="0" r="r" b="b"/>
                <a:pathLst>
                  <a:path w="81" h="65">
                    <a:moveTo>
                      <a:pt x="0" y="0"/>
                    </a:moveTo>
                    <a:lnTo>
                      <a:pt x="0" y="64"/>
                    </a:lnTo>
                    <a:lnTo>
                      <a:pt x="80" y="64"/>
                    </a:lnTo>
                    <a:lnTo>
                      <a:pt x="8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03" name="Freeform 1279"/>
              <p:cNvSpPr>
                <a:spLocks/>
              </p:cNvSpPr>
              <p:nvPr/>
            </p:nvSpPr>
            <p:spPr bwMode="auto">
              <a:xfrm>
                <a:off x="3405" y="2580"/>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04" name="Freeform 1280"/>
              <p:cNvSpPr>
                <a:spLocks/>
              </p:cNvSpPr>
              <p:nvPr/>
            </p:nvSpPr>
            <p:spPr bwMode="auto">
              <a:xfrm>
                <a:off x="3355" y="2580"/>
                <a:ext cx="51" cy="65"/>
              </a:xfrm>
              <a:custGeom>
                <a:avLst/>
                <a:gdLst>
                  <a:gd name="T0" fmla="*/ 0 w 51"/>
                  <a:gd name="T1" fmla="*/ 0 h 65"/>
                  <a:gd name="T2" fmla="*/ 0 w 51"/>
                  <a:gd name="T3" fmla="*/ 64 h 65"/>
                  <a:gd name="T4" fmla="*/ 50 w 51"/>
                  <a:gd name="T5" fmla="*/ 64 h 65"/>
                  <a:gd name="T6" fmla="*/ 50 w 51"/>
                  <a:gd name="T7" fmla="*/ 0 h 65"/>
                  <a:gd name="T8" fmla="*/ 0 w 51"/>
                  <a:gd name="T9" fmla="*/ 0 h 65"/>
                </a:gdLst>
                <a:ahLst/>
                <a:cxnLst>
                  <a:cxn ang="0">
                    <a:pos x="T0" y="T1"/>
                  </a:cxn>
                  <a:cxn ang="0">
                    <a:pos x="T2" y="T3"/>
                  </a:cxn>
                  <a:cxn ang="0">
                    <a:pos x="T4" y="T5"/>
                  </a:cxn>
                  <a:cxn ang="0">
                    <a:pos x="T6" y="T7"/>
                  </a:cxn>
                  <a:cxn ang="0">
                    <a:pos x="T8" y="T9"/>
                  </a:cxn>
                </a:cxnLst>
                <a:rect l="0" t="0" r="r" b="b"/>
                <a:pathLst>
                  <a:path w="51" h="65">
                    <a:moveTo>
                      <a:pt x="0" y="0"/>
                    </a:moveTo>
                    <a:lnTo>
                      <a:pt x="0" y="64"/>
                    </a:lnTo>
                    <a:lnTo>
                      <a:pt x="50" y="64"/>
                    </a:lnTo>
                    <a:lnTo>
                      <a:pt x="5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05" name="Freeform 1281"/>
              <p:cNvSpPr>
                <a:spLocks/>
              </p:cNvSpPr>
              <p:nvPr/>
            </p:nvSpPr>
            <p:spPr bwMode="auto">
              <a:xfrm>
                <a:off x="3255" y="2699"/>
                <a:ext cx="81" cy="17"/>
              </a:xfrm>
              <a:custGeom>
                <a:avLst/>
                <a:gdLst>
                  <a:gd name="T0" fmla="*/ 0 w 81"/>
                  <a:gd name="T1" fmla="*/ 0 h 17"/>
                  <a:gd name="T2" fmla="*/ 0 w 81"/>
                  <a:gd name="T3" fmla="*/ 16 h 17"/>
                  <a:gd name="T4" fmla="*/ 80 w 81"/>
                  <a:gd name="T5" fmla="*/ 16 h 17"/>
                  <a:gd name="T6" fmla="*/ 80 w 81"/>
                  <a:gd name="T7" fmla="*/ 0 h 17"/>
                  <a:gd name="T8" fmla="*/ 0 w 81"/>
                  <a:gd name="T9" fmla="*/ 0 h 17"/>
                </a:gdLst>
                <a:ahLst/>
                <a:cxnLst>
                  <a:cxn ang="0">
                    <a:pos x="T0" y="T1"/>
                  </a:cxn>
                  <a:cxn ang="0">
                    <a:pos x="T2" y="T3"/>
                  </a:cxn>
                  <a:cxn ang="0">
                    <a:pos x="T4" y="T5"/>
                  </a:cxn>
                  <a:cxn ang="0">
                    <a:pos x="T6" y="T7"/>
                  </a:cxn>
                  <a:cxn ang="0">
                    <a:pos x="T8" y="T9"/>
                  </a:cxn>
                </a:cxnLst>
                <a:rect l="0" t="0" r="r" b="b"/>
                <a:pathLst>
                  <a:path w="81" h="17">
                    <a:moveTo>
                      <a:pt x="0" y="0"/>
                    </a:moveTo>
                    <a:lnTo>
                      <a:pt x="0" y="16"/>
                    </a:lnTo>
                    <a:lnTo>
                      <a:pt x="80" y="16"/>
                    </a:lnTo>
                    <a:lnTo>
                      <a:pt x="80"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06" name="Freeform 1282"/>
              <p:cNvSpPr>
                <a:spLocks/>
              </p:cNvSpPr>
              <p:nvPr/>
            </p:nvSpPr>
            <p:spPr bwMode="auto">
              <a:xfrm>
                <a:off x="3405" y="2699"/>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07" name="Freeform 1283"/>
              <p:cNvSpPr>
                <a:spLocks/>
              </p:cNvSpPr>
              <p:nvPr/>
            </p:nvSpPr>
            <p:spPr bwMode="auto">
              <a:xfrm>
                <a:off x="3417" y="2651"/>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08" name="Freeform 1284"/>
              <p:cNvSpPr>
                <a:spLocks/>
              </p:cNvSpPr>
              <p:nvPr/>
            </p:nvSpPr>
            <p:spPr bwMode="auto">
              <a:xfrm>
                <a:off x="3361" y="2667"/>
                <a:ext cx="39" cy="41"/>
              </a:xfrm>
              <a:custGeom>
                <a:avLst/>
                <a:gdLst>
                  <a:gd name="T0" fmla="*/ 6 w 39"/>
                  <a:gd name="T1" fmla="*/ 40 h 41"/>
                  <a:gd name="T2" fmla="*/ 38 w 39"/>
                  <a:gd name="T3" fmla="*/ 40 h 41"/>
                  <a:gd name="T4" fmla="*/ 38 w 39"/>
                  <a:gd name="T5" fmla="*/ 16 h 41"/>
                  <a:gd name="T6" fmla="*/ 38 w 39"/>
                  <a:gd name="T7" fmla="*/ 8 h 41"/>
                  <a:gd name="T8" fmla="*/ 32 w 39"/>
                  <a:gd name="T9" fmla="*/ 8 h 41"/>
                  <a:gd name="T10" fmla="*/ 32 w 39"/>
                  <a:gd name="T11" fmla="*/ 0 h 41"/>
                  <a:gd name="T12" fmla="*/ 25 w 39"/>
                  <a:gd name="T13" fmla="*/ 0 h 41"/>
                  <a:gd name="T14" fmla="*/ 19 w 39"/>
                  <a:gd name="T15" fmla="*/ 0 h 41"/>
                  <a:gd name="T16" fmla="*/ 13 w 39"/>
                  <a:gd name="T17" fmla="*/ 0 h 41"/>
                  <a:gd name="T18" fmla="*/ 6 w 39"/>
                  <a:gd name="T19" fmla="*/ 0 h 41"/>
                  <a:gd name="T20" fmla="*/ 6 w 39"/>
                  <a:gd name="T21" fmla="*/ 8 h 41"/>
                  <a:gd name="T22" fmla="*/ 0 w 39"/>
                  <a:gd name="T23" fmla="*/ 16 h 41"/>
                  <a:gd name="T24" fmla="*/ 0 w 39"/>
                  <a:gd name="T25" fmla="*/ 40 h 41"/>
                  <a:gd name="T26" fmla="*/ 6 w 39"/>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6" y="40"/>
                    </a:moveTo>
                    <a:lnTo>
                      <a:pt x="38" y="40"/>
                    </a:lnTo>
                    <a:lnTo>
                      <a:pt x="38" y="16"/>
                    </a:lnTo>
                    <a:lnTo>
                      <a:pt x="38" y="8"/>
                    </a:lnTo>
                    <a:lnTo>
                      <a:pt x="32" y="8"/>
                    </a:lnTo>
                    <a:lnTo>
                      <a:pt x="32" y="0"/>
                    </a:lnTo>
                    <a:lnTo>
                      <a:pt x="25" y="0"/>
                    </a:lnTo>
                    <a:lnTo>
                      <a:pt x="19" y="0"/>
                    </a:lnTo>
                    <a:lnTo>
                      <a:pt x="13" y="0"/>
                    </a:lnTo>
                    <a:lnTo>
                      <a:pt x="6" y="0"/>
                    </a:lnTo>
                    <a:lnTo>
                      <a:pt x="6" y="8"/>
                    </a:lnTo>
                    <a:lnTo>
                      <a:pt x="0" y="16"/>
                    </a:lnTo>
                    <a:lnTo>
                      <a:pt x="0" y="40"/>
                    </a:lnTo>
                    <a:lnTo>
                      <a:pt x="6"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09" name="Freeform 1285"/>
              <p:cNvSpPr>
                <a:spLocks/>
              </p:cNvSpPr>
              <p:nvPr/>
            </p:nvSpPr>
            <p:spPr bwMode="auto">
              <a:xfrm>
                <a:off x="3366" y="2667"/>
                <a:ext cx="27" cy="41"/>
              </a:xfrm>
              <a:custGeom>
                <a:avLst/>
                <a:gdLst>
                  <a:gd name="T0" fmla="*/ 0 w 27"/>
                  <a:gd name="T1" fmla="*/ 40 h 41"/>
                  <a:gd name="T2" fmla="*/ 26 w 27"/>
                  <a:gd name="T3" fmla="*/ 40 h 41"/>
                  <a:gd name="T4" fmla="*/ 26 w 27"/>
                  <a:gd name="T5" fmla="*/ 16 h 41"/>
                  <a:gd name="T6" fmla="*/ 26 w 27"/>
                  <a:gd name="T7" fmla="*/ 8 h 41"/>
                  <a:gd name="T8" fmla="*/ 20 w 27"/>
                  <a:gd name="T9" fmla="*/ 8 h 41"/>
                  <a:gd name="T10" fmla="*/ 20 w 27"/>
                  <a:gd name="T11" fmla="*/ 0 h 41"/>
                  <a:gd name="T12" fmla="*/ 13 w 27"/>
                  <a:gd name="T13" fmla="*/ 0 h 41"/>
                  <a:gd name="T14" fmla="*/ 13 w 27"/>
                  <a:gd name="T15" fmla="*/ 8 h 41"/>
                  <a:gd name="T16" fmla="*/ 7 w 27"/>
                  <a:gd name="T17" fmla="*/ 8 h 41"/>
                  <a:gd name="T18" fmla="*/ 0 w 27"/>
                  <a:gd name="T19" fmla="*/ 8 h 41"/>
                  <a:gd name="T20" fmla="*/ 0 w 27"/>
                  <a:gd name="T21" fmla="*/ 16 h 41"/>
                  <a:gd name="T22" fmla="*/ 0 w 27"/>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1">
                    <a:moveTo>
                      <a:pt x="0" y="40"/>
                    </a:moveTo>
                    <a:lnTo>
                      <a:pt x="26" y="40"/>
                    </a:lnTo>
                    <a:lnTo>
                      <a:pt x="26" y="16"/>
                    </a:lnTo>
                    <a:lnTo>
                      <a:pt x="26" y="8"/>
                    </a:lnTo>
                    <a:lnTo>
                      <a:pt x="20" y="8"/>
                    </a:lnTo>
                    <a:lnTo>
                      <a:pt x="20" y="0"/>
                    </a:lnTo>
                    <a:lnTo>
                      <a:pt x="13" y="0"/>
                    </a:lnTo>
                    <a:lnTo>
                      <a:pt x="13" y="8"/>
                    </a:lnTo>
                    <a:lnTo>
                      <a:pt x="7"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10" name="Freeform 1286"/>
              <p:cNvSpPr>
                <a:spLocks/>
              </p:cNvSpPr>
              <p:nvPr/>
            </p:nvSpPr>
            <p:spPr bwMode="auto">
              <a:xfrm>
                <a:off x="3417" y="2596"/>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11" name="Freeform 1287"/>
              <p:cNvSpPr>
                <a:spLocks/>
              </p:cNvSpPr>
              <p:nvPr/>
            </p:nvSpPr>
            <p:spPr bwMode="auto">
              <a:xfrm>
                <a:off x="3366" y="2707"/>
                <a:ext cx="40" cy="25"/>
              </a:xfrm>
              <a:custGeom>
                <a:avLst/>
                <a:gdLst>
                  <a:gd name="T0" fmla="*/ 26 w 40"/>
                  <a:gd name="T1" fmla="*/ 0 h 25"/>
                  <a:gd name="T2" fmla="*/ 0 w 40"/>
                  <a:gd name="T3" fmla="*/ 0 h 25"/>
                  <a:gd name="T4" fmla="*/ 13 w 40"/>
                  <a:gd name="T5" fmla="*/ 24 h 25"/>
                  <a:gd name="T6" fmla="*/ 39 w 40"/>
                  <a:gd name="T7" fmla="*/ 24 h 25"/>
                  <a:gd name="T8" fmla="*/ 26 w 40"/>
                  <a:gd name="T9" fmla="*/ 0 h 25"/>
                </a:gdLst>
                <a:ahLst/>
                <a:cxnLst>
                  <a:cxn ang="0">
                    <a:pos x="T0" y="T1"/>
                  </a:cxn>
                  <a:cxn ang="0">
                    <a:pos x="T2" y="T3"/>
                  </a:cxn>
                  <a:cxn ang="0">
                    <a:pos x="T4" y="T5"/>
                  </a:cxn>
                  <a:cxn ang="0">
                    <a:pos x="T6" y="T7"/>
                  </a:cxn>
                  <a:cxn ang="0">
                    <a:pos x="T8" y="T9"/>
                  </a:cxn>
                </a:cxnLst>
                <a:rect l="0" t="0" r="r" b="b"/>
                <a:pathLst>
                  <a:path w="40" h="25">
                    <a:moveTo>
                      <a:pt x="26" y="0"/>
                    </a:moveTo>
                    <a:lnTo>
                      <a:pt x="0" y="0"/>
                    </a:lnTo>
                    <a:lnTo>
                      <a:pt x="13" y="24"/>
                    </a:lnTo>
                    <a:lnTo>
                      <a:pt x="39" y="24"/>
                    </a:lnTo>
                    <a:lnTo>
                      <a:pt x="26"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12" name="Freeform 1288"/>
              <p:cNvSpPr>
                <a:spLocks/>
              </p:cNvSpPr>
              <p:nvPr/>
            </p:nvSpPr>
            <p:spPr bwMode="auto">
              <a:xfrm>
                <a:off x="3248" y="2524"/>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13" name="Freeform 1289"/>
              <p:cNvSpPr>
                <a:spLocks/>
              </p:cNvSpPr>
              <p:nvPr/>
            </p:nvSpPr>
            <p:spPr bwMode="auto">
              <a:xfrm>
                <a:off x="3255" y="2540"/>
                <a:ext cx="69" cy="41"/>
              </a:xfrm>
              <a:custGeom>
                <a:avLst/>
                <a:gdLst>
                  <a:gd name="T0" fmla="*/ 0 w 69"/>
                  <a:gd name="T1" fmla="*/ 40 h 41"/>
                  <a:gd name="T2" fmla="*/ 43 w 69"/>
                  <a:gd name="T3" fmla="*/ 0 h 41"/>
                  <a:gd name="T4" fmla="*/ 68 w 69"/>
                  <a:gd name="T5" fmla="*/ 40 h 41"/>
                  <a:gd name="T6" fmla="*/ 0 w 69"/>
                  <a:gd name="T7" fmla="*/ 40 h 41"/>
                </a:gdLst>
                <a:ahLst/>
                <a:cxnLst>
                  <a:cxn ang="0">
                    <a:pos x="T0" y="T1"/>
                  </a:cxn>
                  <a:cxn ang="0">
                    <a:pos x="T2" y="T3"/>
                  </a:cxn>
                  <a:cxn ang="0">
                    <a:pos x="T4" y="T5"/>
                  </a:cxn>
                  <a:cxn ang="0">
                    <a:pos x="T6" y="T7"/>
                  </a:cxn>
                </a:cxnLst>
                <a:rect l="0" t="0" r="r" b="b"/>
                <a:pathLst>
                  <a:path w="69" h="41">
                    <a:moveTo>
                      <a:pt x="0" y="40"/>
                    </a:moveTo>
                    <a:lnTo>
                      <a:pt x="43" y="0"/>
                    </a:lnTo>
                    <a:lnTo>
                      <a:pt x="68"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14" name="Freeform 1290"/>
              <p:cNvSpPr>
                <a:spLocks/>
              </p:cNvSpPr>
              <p:nvPr/>
            </p:nvSpPr>
            <p:spPr bwMode="auto">
              <a:xfrm>
                <a:off x="3355" y="2548"/>
                <a:ext cx="51" cy="33"/>
              </a:xfrm>
              <a:custGeom>
                <a:avLst/>
                <a:gdLst>
                  <a:gd name="T0" fmla="*/ 0 w 51"/>
                  <a:gd name="T1" fmla="*/ 32 h 33"/>
                  <a:gd name="T2" fmla="*/ 31 w 51"/>
                  <a:gd name="T3" fmla="*/ 0 h 33"/>
                  <a:gd name="T4" fmla="*/ 50 w 51"/>
                  <a:gd name="T5" fmla="*/ 32 h 33"/>
                  <a:gd name="T6" fmla="*/ 0 w 51"/>
                  <a:gd name="T7" fmla="*/ 32 h 33"/>
                </a:gdLst>
                <a:ahLst/>
                <a:cxnLst>
                  <a:cxn ang="0">
                    <a:pos x="T0" y="T1"/>
                  </a:cxn>
                  <a:cxn ang="0">
                    <a:pos x="T2" y="T3"/>
                  </a:cxn>
                  <a:cxn ang="0">
                    <a:pos x="T4" y="T5"/>
                  </a:cxn>
                  <a:cxn ang="0">
                    <a:pos x="T6" y="T7"/>
                  </a:cxn>
                </a:cxnLst>
                <a:rect l="0" t="0" r="r" b="b"/>
                <a:pathLst>
                  <a:path w="51" h="33">
                    <a:moveTo>
                      <a:pt x="0" y="32"/>
                    </a:moveTo>
                    <a:lnTo>
                      <a:pt x="31" y="0"/>
                    </a:lnTo>
                    <a:lnTo>
                      <a:pt x="5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15" name="Freeform 1291"/>
              <p:cNvSpPr>
                <a:spLocks/>
              </p:cNvSpPr>
              <p:nvPr/>
            </p:nvSpPr>
            <p:spPr bwMode="auto">
              <a:xfrm>
                <a:off x="3323" y="2516"/>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16" name="Freeform 1292"/>
              <p:cNvSpPr>
                <a:spLocks/>
              </p:cNvSpPr>
              <p:nvPr/>
            </p:nvSpPr>
            <p:spPr bwMode="auto">
              <a:xfrm>
                <a:off x="3323" y="2516"/>
                <a:ext cx="33" cy="25"/>
              </a:xfrm>
              <a:custGeom>
                <a:avLst/>
                <a:gdLst>
                  <a:gd name="T0" fmla="*/ 0 w 33"/>
                  <a:gd name="T1" fmla="*/ 8 h 25"/>
                  <a:gd name="T2" fmla="*/ 0 w 33"/>
                  <a:gd name="T3" fmla="*/ 0 h 25"/>
                  <a:gd name="T4" fmla="*/ 32 w 33"/>
                  <a:gd name="T5" fmla="*/ 0 h 25"/>
                  <a:gd name="T6" fmla="*/ 32 w 33"/>
                  <a:gd name="T7" fmla="*/ 8 h 25"/>
                  <a:gd name="T8" fmla="*/ 32 w 33"/>
                  <a:gd name="T9" fmla="*/ 24 h 25"/>
                  <a:gd name="T10" fmla="*/ 6 w 33"/>
                  <a:gd name="T11" fmla="*/ 24 h 25"/>
                  <a:gd name="T12" fmla="*/ 6 w 33"/>
                  <a:gd name="T13" fmla="*/ 16 h 25"/>
                  <a:gd name="T14" fmla="*/ 0 w 33"/>
                  <a:gd name="T15" fmla="*/ 16 h 25"/>
                  <a:gd name="T16" fmla="*/ 0 w 33"/>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0" y="8"/>
                    </a:moveTo>
                    <a:lnTo>
                      <a:pt x="0" y="0"/>
                    </a:lnTo>
                    <a:lnTo>
                      <a:pt x="32" y="0"/>
                    </a:lnTo>
                    <a:lnTo>
                      <a:pt x="32" y="8"/>
                    </a:lnTo>
                    <a:lnTo>
                      <a:pt x="32"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17" name="Freeform 1293"/>
              <p:cNvSpPr>
                <a:spLocks/>
              </p:cNvSpPr>
              <p:nvPr/>
            </p:nvSpPr>
            <p:spPr bwMode="auto">
              <a:xfrm>
                <a:off x="3323" y="2508"/>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18" name="Freeform 1294"/>
              <p:cNvSpPr>
                <a:spLocks/>
              </p:cNvSpPr>
              <p:nvPr/>
            </p:nvSpPr>
            <p:spPr bwMode="auto">
              <a:xfrm>
                <a:off x="3218" y="2524"/>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19" name="Freeform 1295"/>
              <p:cNvSpPr>
                <a:spLocks/>
              </p:cNvSpPr>
              <p:nvPr/>
            </p:nvSpPr>
            <p:spPr bwMode="auto">
              <a:xfrm>
                <a:off x="3218" y="2699"/>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20" name="Freeform 1296"/>
              <p:cNvSpPr>
                <a:spLocks/>
              </p:cNvSpPr>
              <p:nvPr/>
            </p:nvSpPr>
            <p:spPr bwMode="auto">
              <a:xfrm>
                <a:off x="3305" y="2651"/>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21" name="Freeform 1297"/>
              <p:cNvSpPr>
                <a:spLocks/>
              </p:cNvSpPr>
              <p:nvPr/>
            </p:nvSpPr>
            <p:spPr bwMode="auto">
              <a:xfrm>
                <a:off x="3274" y="2651"/>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22" name="Freeform 1298"/>
              <p:cNvSpPr>
                <a:spLocks/>
              </p:cNvSpPr>
              <p:nvPr/>
            </p:nvSpPr>
            <p:spPr bwMode="auto">
              <a:xfrm>
                <a:off x="3305" y="2596"/>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23" name="Freeform 1299"/>
              <p:cNvSpPr>
                <a:spLocks/>
              </p:cNvSpPr>
              <p:nvPr/>
            </p:nvSpPr>
            <p:spPr bwMode="auto">
              <a:xfrm>
                <a:off x="3274" y="2596"/>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24" name="Freeform 1300"/>
              <p:cNvSpPr>
                <a:spLocks/>
              </p:cNvSpPr>
              <p:nvPr/>
            </p:nvSpPr>
            <p:spPr bwMode="auto">
              <a:xfrm>
                <a:off x="3366" y="2596"/>
                <a:ext cx="27" cy="25"/>
              </a:xfrm>
              <a:custGeom>
                <a:avLst/>
                <a:gdLst>
                  <a:gd name="T0" fmla="*/ 0 w 27"/>
                  <a:gd name="T1" fmla="*/ 0 h 25"/>
                  <a:gd name="T2" fmla="*/ 0 w 27"/>
                  <a:gd name="T3" fmla="*/ 24 h 25"/>
                  <a:gd name="T4" fmla="*/ 26 w 27"/>
                  <a:gd name="T5" fmla="*/ 24 h 25"/>
                  <a:gd name="T6" fmla="*/ 26 w 27"/>
                  <a:gd name="T7" fmla="*/ 0 h 25"/>
                  <a:gd name="T8" fmla="*/ 0 w 27"/>
                  <a:gd name="T9" fmla="*/ 0 h 25"/>
                </a:gdLst>
                <a:ahLst/>
                <a:cxnLst>
                  <a:cxn ang="0">
                    <a:pos x="T0" y="T1"/>
                  </a:cxn>
                  <a:cxn ang="0">
                    <a:pos x="T2" y="T3"/>
                  </a:cxn>
                  <a:cxn ang="0">
                    <a:pos x="T4" y="T5"/>
                  </a:cxn>
                  <a:cxn ang="0">
                    <a:pos x="T6" y="T7"/>
                  </a:cxn>
                  <a:cxn ang="0">
                    <a:pos x="T8" y="T9"/>
                  </a:cxn>
                </a:cxnLst>
                <a:rect l="0" t="0" r="r" b="b"/>
                <a:pathLst>
                  <a:path w="27" h="25">
                    <a:moveTo>
                      <a:pt x="0" y="0"/>
                    </a:moveTo>
                    <a:lnTo>
                      <a:pt x="0" y="24"/>
                    </a:lnTo>
                    <a:lnTo>
                      <a:pt x="26" y="24"/>
                    </a:lnTo>
                    <a:lnTo>
                      <a:pt x="2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325" name="Group 1301"/>
            <p:cNvGrpSpPr>
              <a:grpSpLocks/>
            </p:cNvGrpSpPr>
            <p:nvPr/>
          </p:nvGrpSpPr>
          <p:grpSpPr bwMode="auto">
            <a:xfrm>
              <a:off x="4878837" y="5046186"/>
              <a:ext cx="465940" cy="381076"/>
              <a:chOff x="3128" y="3180"/>
              <a:chExt cx="244" cy="224"/>
            </a:xfrm>
          </p:grpSpPr>
          <p:sp>
            <p:nvSpPr>
              <p:cNvPr id="770326" name="Freeform 1302"/>
              <p:cNvSpPr>
                <a:spLocks/>
              </p:cNvSpPr>
              <p:nvPr/>
            </p:nvSpPr>
            <p:spPr bwMode="auto">
              <a:xfrm>
                <a:off x="3146" y="3196"/>
                <a:ext cx="226" cy="57"/>
              </a:xfrm>
              <a:custGeom>
                <a:avLst/>
                <a:gdLst>
                  <a:gd name="T0" fmla="*/ 0 w 226"/>
                  <a:gd name="T1" fmla="*/ 0 h 57"/>
                  <a:gd name="T2" fmla="*/ 181 w 226"/>
                  <a:gd name="T3" fmla="*/ 0 h 57"/>
                  <a:gd name="T4" fmla="*/ 225 w 226"/>
                  <a:gd name="T5" fmla="*/ 56 h 57"/>
                  <a:gd name="T6" fmla="*/ 19 w 226"/>
                  <a:gd name="T7" fmla="*/ 56 h 57"/>
                  <a:gd name="T8" fmla="*/ 0 w 226"/>
                  <a:gd name="T9" fmla="*/ 0 h 57"/>
                </a:gdLst>
                <a:ahLst/>
                <a:cxnLst>
                  <a:cxn ang="0">
                    <a:pos x="T0" y="T1"/>
                  </a:cxn>
                  <a:cxn ang="0">
                    <a:pos x="T2" y="T3"/>
                  </a:cxn>
                  <a:cxn ang="0">
                    <a:pos x="T4" y="T5"/>
                  </a:cxn>
                  <a:cxn ang="0">
                    <a:pos x="T6" y="T7"/>
                  </a:cxn>
                  <a:cxn ang="0">
                    <a:pos x="T8" y="T9"/>
                  </a:cxn>
                </a:cxnLst>
                <a:rect l="0" t="0" r="r" b="b"/>
                <a:pathLst>
                  <a:path w="226" h="57">
                    <a:moveTo>
                      <a:pt x="0" y="0"/>
                    </a:moveTo>
                    <a:lnTo>
                      <a:pt x="181" y="0"/>
                    </a:lnTo>
                    <a:lnTo>
                      <a:pt x="225"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27" name="Freeform 1303"/>
              <p:cNvSpPr>
                <a:spLocks/>
              </p:cNvSpPr>
              <p:nvPr/>
            </p:nvSpPr>
            <p:spPr bwMode="auto">
              <a:xfrm>
                <a:off x="3276" y="3196"/>
                <a:ext cx="96" cy="57"/>
              </a:xfrm>
              <a:custGeom>
                <a:avLst/>
                <a:gdLst>
                  <a:gd name="T0" fmla="*/ 95 w 96"/>
                  <a:gd name="T1" fmla="*/ 56 h 57"/>
                  <a:gd name="T2" fmla="*/ 95 w 96"/>
                  <a:gd name="T3" fmla="*/ 48 h 57"/>
                  <a:gd name="T4" fmla="*/ 57 w 96"/>
                  <a:gd name="T5" fmla="*/ 0 h 57"/>
                  <a:gd name="T6" fmla="*/ 32 w 96"/>
                  <a:gd name="T7" fmla="*/ 0 h 57"/>
                  <a:gd name="T8" fmla="*/ 0 w 96"/>
                  <a:gd name="T9" fmla="*/ 56 h 57"/>
                  <a:gd name="T10" fmla="*/ 19 w 96"/>
                  <a:gd name="T11" fmla="*/ 56 h 57"/>
                  <a:gd name="T12" fmla="*/ 51 w 96"/>
                  <a:gd name="T13" fmla="*/ 8 h 57"/>
                  <a:gd name="T14" fmla="*/ 95 w 9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7">
                    <a:moveTo>
                      <a:pt x="95" y="56"/>
                    </a:moveTo>
                    <a:lnTo>
                      <a:pt x="95" y="48"/>
                    </a:lnTo>
                    <a:lnTo>
                      <a:pt x="57" y="0"/>
                    </a:lnTo>
                    <a:lnTo>
                      <a:pt x="32" y="0"/>
                    </a:lnTo>
                    <a:lnTo>
                      <a:pt x="0" y="56"/>
                    </a:lnTo>
                    <a:lnTo>
                      <a:pt x="19" y="56"/>
                    </a:lnTo>
                    <a:lnTo>
                      <a:pt x="51" y="8"/>
                    </a:lnTo>
                    <a:lnTo>
                      <a:pt x="95"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28" name="Freeform 1304"/>
              <p:cNvSpPr>
                <a:spLocks/>
              </p:cNvSpPr>
              <p:nvPr/>
            </p:nvSpPr>
            <p:spPr bwMode="auto">
              <a:xfrm>
                <a:off x="3296" y="3204"/>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29" name="Freeform 1305"/>
              <p:cNvSpPr>
                <a:spLocks/>
              </p:cNvSpPr>
              <p:nvPr/>
            </p:nvSpPr>
            <p:spPr bwMode="auto">
              <a:xfrm>
                <a:off x="3233" y="3220"/>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30" name="Freeform 1306"/>
              <p:cNvSpPr>
                <a:spLocks/>
              </p:cNvSpPr>
              <p:nvPr/>
            </p:nvSpPr>
            <p:spPr bwMode="auto">
              <a:xfrm>
                <a:off x="3315" y="3252"/>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31" name="Freeform 1307"/>
              <p:cNvSpPr>
                <a:spLocks/>
              </p:cNvSpPr>
              <p:nvPr/>
            </p:nvSpPr>
            <p:spPr bwMode="auto">
              <a:xfrm>
                <a:off x="3265" y="3252"/>
                <a:ext cx="51" cy="128"/>
              </a:xfrm>
              <a:custGeom>
                <a:avLst/>
                <a:gdLst>
                  <a:gd name="T0" fmla="*/ 0 w 51"/>
                  <a:gd name="T1" fmla="*/ 0 h 128"/>
                  <a:gd name="T2" fmla="*/ 0 w 51"/>
                  <a:gd name="T3" fmla="*/ 127 h 128"/>
                  <a:gd name="T4" fmla="*/ 50 w 51"/>
                  <a:gd name="T5" fmla="*/ 127 h 128"/>
                  <a:gd name="T6" fmla="*/ 50 w 51"/>
                  <a:gd name="T7" fmla="*/ 0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lnTo>
                      <a:pt x="0" y="127"/>
                    </a:lnTo>
                    <a:lnTo>
                      <a:pt x="50" y="127"/>
                    </a:lnTo>
                    <a:lnTo>
                      <a:pt x="5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32" name="Freeform 1308"/>
              <p:cNvSpPr>
                <a:spLocks/>
              </p:cNvSpPr>
              <p:nvPr/>
            </p:nvSpPr>
            <p:spPr bwMode="auto">
              <a:xfrm>
                <a:off x="3233" y="3252"/>
                <a:ext cx="33" cy="128"/>
              </a:xfrm>
              <a:custGeom>
                <a:avLst/>
                <a:gdLst>
                  <a:gd name="T0" fmla="*/ 0 w 33"/>
                  <a:gd name="T1" fmla="*/ 0 h 128"/>
                  <a:gd name="T2" fmla="*/ 0 w 33"/>
                  <a:gd name="T3" fmla="*/ 127 h 128"/>
                  <a:gd name="T4" fmla="*/ 32 w 33"/>
                  <a:gd name="T5" fmla="*/ 127 h 128"/>
                  <a:gd name="T6" fmla="*/ 32 w 33"/>
                  <a:gd name="T7" fmla="*/ 0 h 128"/>
                  <a:gd name="T8" fmla="*/ 0 w 33"/>
                  <a:gd name="T9" fmla="*/ 0 h 128"/>
                </a:gdLst>
                <a:ahLst/>
                <a:cxnLst>
                  <a:cxn ang="0">
                    <a:pos x="T0" y="T1"/>
                  </a:cxn>
                  <a:cxn ang="0">
                    <a:pos x="T2" y="T3"/>
                  </a:cxn>
                  <a:cxn ang="0">
                    <a:pos x="T4" y="T5"/>
                  </a:cxn>
                  <a:cxn ang="0">
                    <a:pos x="T6" y="T7"/>
                  </a:cxn>
                  <a:cxn ang="0">
                    <a:pos x="T8" y="T9"/>
                  </a:cxn>
                </a:cxnLst>
                <a:rect l="0" t="0" r="r" b="b"/>
                <a:pathLst>
                  <a:path w="33" h="128">
                    <a:moveTo>
                      <a:pt x="0" y="0"/>
                    </a:moveTo>
                    <a:lnTo>
                      <a:pt x="0" y="127"/>
                    </a:lnTo>
                    <a:lnTo>
                      <a:pt x="32" y="127"/>
                    </a:lnTo>
                    <a:lnTo>
                      <a:pt x="32"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33" name="Freeform 1309"/>
              <p:cNvSpPr>
                <a:spLocks/>
              </p:cNvSpPr>
              <p:nvPr/>
            </p:nvSpPr>
            <p:spPr bwMode="auto">
              <a:xfrm>
                <a:off x="3165" y="3252"/>
                <a:ext cx="82" cy="128"/>
              </a:xfrm>
              <a:custGeom>
                <a:avLst/>
                <a:gdLst>
                  <a:gd name="T0" fmla="*/ 0 w 82"/>
                  <a:gd name="T1" fmla="*/ 0 h 128"/>
                  <a:gd name="T2" fmla="*/ 0 w 82"/>
                  <a:gd name="T3" fmla="*/ 127 h 128"/>
                  <a:gd name="T4" fmla="*/ 81 w 82"/>
                  <a:gd name="T5" fmla="*/ 127 h 128"/>
                  <a:gd name="T6" fmla="*/ 81 w 82"/>
                  <a:gd name="T7" fmla="*/ 0 h 128"/>
                  <a:gd name="T8" fmla="*/ 0 w 82"/>
                  <a:gd name="T9" fmla="*/ 0 h 128"/>
                </a:gdLst>
                <a:ahLst/>
                <a:cxnLst>
                  <a:cxn ang="0">
                    <a:pos x="T0" y="T1"/>
                  </a:cxn>
                  <a:cxn ang="0">
                    <a:pos x="T2" y="T3"/>
                  </a:cxn>
                  <a:cxn ang="0">
                    <a:pos x="T4" y="T5"/>
                  </a:cxn>
                  <a:cxn ang="0">
                    <a:pos x="T6" y="T7"/>
                  </a:cxn>
                  <a:cxn ang="0">
                    <a:pos x="T8" y="T9"/>
                  </a:cxn>
                </a:cxnLst>
                <a:rect l="0" t="0" r="r" b="b"/>
                <a:pathLst>
                  <a:path w="82" h="128">
                    <a:moveTo>
                      <a:pt x="0" y="0"/>
                    </a:moveTo>
                    <a:lnTo>
                      <a:pt x="0" y="127"/>
                    </a:lnTo>
                    <a:lnTo>
                      <a:pt x="81" y="127"/>
                    </a:lnTo>
                    <a:lnTo>
                      <a:pt x="81"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34" name="Freeform 1310"/>
              <p:cNvSpPr>
                <a:spLocks/>
              </p:cNvSpPr>
              <p:nvPr/>
            </p:nvSpPr>
            <p:spPr bwMode="auto">
              <a:xfrm>
                <a:off x="3165" y="3252"/>
                <a:ext cx="82" cy="65"/>
              </a:xfrm>
              <a:custGeom>
                <a:avLst/>
                <a:gdLst>
                  <a:gd name="T0" fmla="*/ 0 w 82"/>
                  <a:gd name="T1" fmla="*/ 0 h 65"/>
                  <a:gd name="T2" fmla="*/ 0 w 82"/>
                  <a:gd name="T3" fmla="*/ 64 h 65"/>
                  <a:gd name="T4" fmla="*/ 81 w 82"/>
                  <a:gd name="T5" fmla="*/ 64 h 65"/>
                  <a:gd name="T6" fmla="*/ 81 w 82"/>
                  <a:gd name="T7" fmla="*/ 0 h 65"/>
                  <a:gd name="T8" fmla="*/ 0 w 82"/>
                  <a:gd name="T9" fmla="*/ 0 h 65"/>
                </a:gdLst>
                <a:ahLst/>
                <a:cxnLst>
                  <a:cxn ang="0">
                    <a:pos x="T0" y="T1"/>
                  </a:cxn>
                  <a:cxn ang="0">
                    <a:pos x="T2" y="T3"/>
                  </a:cxn>
                  <a:cxn ang="0">
                    <a:pos x="T4" y="T5"/>
                  </a:cxn>
                  <a:cxn ang="0">
                    <a:pos x="T6" y="T7"/>
                  </a:cxn>
                  <a:cxn ang="0">
                    <a:pos x="T8" y="T9"/>
                  </a:cxn>
                </a:cxnLst>
                <a:rect l="0" t="0" r="r" b="b"/>
                <a:pathLst>
                  <a:path w="82" h="65">
                    <a:moveTo>
                      <a:pt x="0" y="0"/>
                    </a:moveTo>
                    <a:lnTo>
                      <a:pt x="0" y="64"/>
                    </a:lnTo>
                    <a:lnTo>
                      <a:pt x="81" y="64"/>
                    </a:lnTo>
                    <a:lnTo>
                      <a:pt x="81"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35" name="Freeform 1311"/>
              <p:cNvSpPr>
                <a:spLocks/>
              </p:cNvSpPr>
              <p:nvPr/>
            </p:nvSpPr>
            <p:spPr bwMode="auto">
              <a:xfrm>
                <a:off x="3315" y="3252"/>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36" name="Freeform 1312"/>
              <p:cNvSpPr>
                <a:spLocks/>
              </p:cNvSpPr>
              <p:nvPr/>
            </p:nvSpPr>
            <p:spPr bwMode="auto">
              <a:xfrm>
                <a:off x="3265" y="3252"/>
                <a:ext cx="51" cy="65"/>
              </a:xfrm>
              <a:custGeom>
                <a:avLst/>
                <a:gdLst>
                  <a:gd name="T0" fmla="*/ 0 w 51"/>
                  <a:gd name="T1" fmla="*/ 0 h 65"/>
                  <a:gd name="T2" fmla="*/ 0 w 51"/>
                  <a:gd name="T3" fmla="*/ 64 h 65"/>
                  <a:gd name="T4" fmla="*/ 50 w 51"/>
                  <a:gd name="T5" fmla="*/ 64 h 65"/>
                  <a:gd name="T6" fmla="*/ 50 w 51"/>
                  <a:gd name="T7" fmla="*/ 0 h 65"/>
                  <a:gd name="T8" fmla="*/ 0 w 51"/>
                  <a:gd name="T9" fmla="*/ 0 h 65"/>
                </a:gdLst>
                <a:ahLst/>
                <a:cxnLst>
                  <a:cxn ang="0">
                    <a:pos x="T0" y="T1"/>
                  </a:cxn>
                  <a:cxn ang="0">
                    <a:pos x="T2" y="T3"/>
                  </a:cxn>
                  <a:cxn ang="0">
                    <a:pos x="T4" y="T5"/>
                  </a:cxn>
                  <a:cxn ang="0">
                    <a:pos x="T6" y="T7"/>
                  </a:cxn>
                  <a:cxn ang="0">
                    <a:pos x="T8" y="T9"/>
                  </a:cxn>
                </a:cxnLst>
                <a:rect l="0" t="0" r="r" b="b"/>
                <a:pathLst>
                  <a:path w="51" h="65">
                    <a:moveTo>
                      <a:pt x="0" y="0"/>
                    </a:moveTo>
                    <a:lnTo>
                      <a:pt x="0" y="64"/>
                    </a:lnTo>
                    <a:lnTo>
                      <a:pt x="50" y="64"/>
                    </a:lnTo>
                    <a:lnTo>
                      <a:pt x="5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37" name="Freeform 1313"/>
              <p:cNvSpPr>
                <a:spLocks/>
              </p:cNvSpPr>
              <p:nvPr/>
            </p:nvSpPr>
            <p:spPr bwMode="auto">
              <a:xfrm>
                <a:off x="3165" y="3371"/>
                <a:ext cx="82" cy="17"/>
              </a:xfrm>
              <a:custGeom>
                <a:avLst/>
                <a:gdLst>
                  <a:gd name="T0" fmla="*/ 0 w 82"/>
                  <a:gd name="T1" fmla="*/ 0 h 17"/>
                  <a:gd name="T2" fmla="*/ 0 w 82"/>
                  <a:gd name="T3" fmla="*/ 16 h 17"/>
                  <a:gd name="T4" fmla="*/ 81 w 82"/>
                  <a:gd name="T5" fmla="*/ 16 h 17"/>
                  <a:gd name="T6" fmla="*/ 81 w 82"/>
                  <a:gd name="T7" fmla="*/ 0 h 17"/>
                  <a:gd name="T8" fmla="*/ 0 w 82"/>
                  <a:gd name="T9" fmla="*/ 0 h 17"/>
                </a:gdLst>
                <a:ahLst/>
                <a:cxnLst>
                  <a:cxn ang="0">
                    <a:pos x="T0" y="T1"/>
                  </a:cxn>
                  <a:cxn ang="0">
                    <a:pos x="T2" y="T3"/>
                  </a:cxn>
                  <a:cxn ang="0">
                    <a:pos x="T4" y="T5"/>
                  </a:cxn>
                  <a:cxn ang="0">
                    <a:pos x="T6" y="T7"/>
                  </a:cxn>
                  <a:cxn ang="0">
                    <a:pos x="T8" y="T9"/>
                  </a:cxn>
                </a:cxnLst>
                <a:rect l="0" t="0" r="r" b="b"/>
                <a:pathLst>
                  <a:path w="82" h="17">
                    <a:moveTo>
                      <a:pt x="0" y="0"/>
                    </a:moveTo>
                    <a:lnTo>
                      <a:pt x="0" y="16"/>
                    </a:lnTo>
                    <a:lnTo>
                      <a:pt x="81" y="16"/>
                    </a:lnTo>
                    <a:lnTo>
                      <a:pt x="81"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38" name="Freeform 1314"/>
              <p:cNvSpPr>
                <a:spLocks/>
              </p:cNvSpPr>
              <p:nvPr/>
            </p:nvSpPr>
            <p:spPr bwMode="auto">
              <a:xfrm>
                <a:off x="3315" y="3371"/>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39" name="Freeform 1315"/>
              <p:cNvSpPr>
                <a:spLocks/>
              </p:cNvSpPr>
              <p:nvPr/>
            </p:nvSpPr>
            <p:spPr bwMode="auto">
              <a:xfrm>
                <a:off x="3327" y="3323"/>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40" name="Freeform 1316"/>
              <p:cNvSpPr>
                <a:spLocks/>
              </p:cNvSpPr>
              <p:nvPr/>
            </p:nvSpPr>
            <p:spPr bwMode="auto">
              <a:xfrm>
                <a:off x="3271" y="3339"/>
                <a:ext cx="39" cy="41"/>
              </a:xfrm>
              <a:custGeom>
                <a:avLst/>
                <a:gdLst>
                  <a:gd name="T0" fmla="*/ 6 w 39"/>
                  <a:gd name="T1" fmla="*/ 40 h 41"/>
                  <a:gd name="T2" fmla="*/ 38 w 39"/>
                  <a:gd name="T3" fmla="*/ 40 h 41"/>
                  <a:gd name="T4" fmla="*/ 38 w 39"/>
                  <a:gd name="T5" fmla="*/ 16 h 41"/>
                  <a:gd name="T6" fmla="*/ 38 w 39"/>
                  <a:gd name="T7" fmla="*/ 8 h 41"/>
                  <a:gd name="T8" fmla="*/ 32 w 39"/>
                  <a:gd name="T9" fmla="*/ 8 h 41"/>
                  <a:gd name="T10" fmla="*/ 32 w 39"/>
                  <a:gd name="T11" fmla="*/ 0 h 41"/>
                  <a:gd name="T12" fmla="*/ 25 w 39"/>
                  <a:gd name="T13" fmla="*/ 0 h 41"/>
                  <a:gd name="T14" fmla="*/ 19 w 39"/>
                  <a:gd name="T15" fmla="*/ 0 h 41"/>
                  <a:gd name="T16" fmla="*/ 13 w 39"/>
                  <a:gd name="T17" fmla="*/ 0 h 41"/>
                  <a:gd name="T18" fmla="*/ 6 w 39"/>
                  <a:gd name="T19" fmla="*/ 0 h 41"/>
                  <a:gd name="T20" fmla="*/ 6 w 39"/>
                  <a:gd name="T21" fmla="*/ 8 h 41"/>
                  <a:gd name="T22" fmla="*/ 0 w 39"/>
                  <a:gd name="T23" fmla="*/ 16 h 41"/>
                  <a:gd name="T24" fmla="*/ 0 w 39"/>
                  <a:gd name="T25" fmla="*/ 40 h 41"/>
                  <a:gd name="T26" fmla="*/ 6 w 39"/>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6" y="40"/>
                    </a:moveTo>
                    <a:lnTo>
                      <a:pt x="38" y="40"/>
                    </a:lnTo>
                    <a:lnTo>
                      <a:pt x="38" y="16"/>
                    </a:lnTo>
                    <a:lnTo>
                      <a:pt x="38" y="8"/>
                    </a:lnTo>
                    <a:lnTo>
                      <a:pt x="32" y="8"/>
                    </a:lnTo>
                    <a:lnTo>
                      <a:pt x="32" y="0"/>
                    </a:lnTo>
                    <a:lnTo>
                      <a:pt x="25" y="0"/>
                    </a:lnTo>
                    <a:lnTo>
                      <a:pt x="19" y="0"/>
                    </a:lnTo>
                    <a:lnTo>
                      <a:pt x="13" y="0"/>
                    </a:lnTo>
                    <a:lnTo>
                      <a:pt x="6" y="0"/>
                    </a:lnTo>
                    <a:lnTo>
                      <a:pt x="6" y="8"/>
                    </a:lnTo>
                    <a:lnTo>
                      <a:pt x="0" y="16"/>
                    </a:lnTo>
                    <a:lnTo>
                      <a:pt x="0" y="40"/>
                    </a:lnTo>
                    <a:lnTo>
                      <a:pt x="6"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41" name="Freeform 1317"/>
              <p:cNvSpPr>
                <a:spLocks/>
              </p:cNvSpPr>
              <p:nvPr/>
            </p:nvSpPr>
            <p:spPr bwMode="auto">
              <a:xfrm>
                <a:off x="3276" y="3339"/>
                <a:ext cx="27" cy="41"/>
              </a:xfrm>
              <a:custGeom>
                <a:avLst/>
                <a:gdLst>
                  <a:gd name="T0" fmla="*/ 0 w 27"/>
                  <a:gd name="T1" fmla="*/ 40 h 41"/>
                  <a:gd name="T2" fmla="*/ 26 w 27"/>
                  <a:gd name="T3" fmla="*/ 40 h 41"/>
                  <a:gd name="T4" fmla="*/ 26 w 27"/>
                  <a:gd name="T5" fmla="*/ 16 h 41"/>
                  <a:gd name="T6" fmla="*/ 26 w 27"/>
                  <a:gd name="T7" fmla="*/ 8 h 41"/>
                  <a:gd name="T8" fmla="*/ 20 w 27"/>
                  <a:gd name="T9" fmla="*/ 8 h 41"/>
                  <a:gd name="T10" fmla="*/ 20 w 27"/>
                  <a:gd name="T11" fmla="*/ 0 h 41"/>
                  <a:gd name="T12" fmla="*/ 13 w 27"/>
                  <a:gd name="T13" fmla="*/ 0 h 41"/>
                  <a:gd name="T14" fmla="*/ 13 w 27"/>
                  <a:gd name="T15" fmla="*/ 8 h 41"/>
                  <a:gd name="T16" fmla="*/ 7 w 27"/>
                  <a:gd name="T17" fmla="*/ 8 h 41"/>
                  <a:gd name="T18" fmla="*/ 0 w 27"/>
                  <a:gd name="T19" fmla="*/ 8 h 41"/>
                  <a:gd name="T20" fmla="*/ 0 w 27"/>
                  <a:gd name="T21" fmla="*/ 16 h 41"/>
                  <a:gd name="T22" fmla="*/ 0 w 27"/>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1">
                    <a:moveTo>
                      <a:pt x="0" y="40"/>
                    </a:moveTo>
                    <a:lnTo>
                      <a:pt x="26" y="40"/>
                    </a:lnTo>
                    <a:lnTo>
                      <a:pt x="26" y="16"/>
                    </a:lnTo>
                    <a:lnTo>
                      <a:pt x="26" y="8"/>
                    </a:lnTo>
                    <a:lnTo>
                      <a:pt x="20" y="8"/>
                    </a:lnTo>
                    <a:lnTo>
                      <a:pt x="20" y="0"/>
                    </a:lnTo>
                    <a:lnTo>
                      <a:pt x="13" y="0"/>
                    </a:lnTo>
                    <a:lnTo>
                      <a:pt x="13" y="8"/>
                    </a:lnTo>
                    <a:lnTo>
                      <a:pt x="7"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42" name="Freeform 1318"/>
              <p:cNvSpPr>
                <a:spLocks/>
              </p:cNvSpPr>
              <p:nvPr/>
            </p:nvSpPr>
            <p:spPr bwMode="auto">
              <a:xfrm>
                <a:off x="3327" y="3268"/>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43" name="Freeform 1319"/>
              <p:cNvSpPr>
                <a:spLocks/>
              </p:cNvSpPr>
              <p:nvPr/>
            </p:nvSpPr>
            <p:spPr bwMode="auto">
              <a:xfrm>
                <a:off x="3276" y="3379"/>
                <a:ext cx="40" cy="25"/>
              </a:xfrm>
              <a:custGeom>
                <a:avLst/>
                <a:gdLst>
                  <a:gd name="T0" fmla="*/ 26 w 40"/>
                  <a:gd name="T1" fmla="*/ 0 h 25"/>
                  <a:gd name="T2" fmla="*/ 0 w 40"/>
                  <a:gd name="T3" fmla="*/ 0 h 25"/>
                  <a:gd name="T4" fmla="*/ 13 w 40"/>
                  <a:gd name="T5" fmla="*/ 24 h 25"/>
                  <a:gd name="T6" fmla="*/ 39 w 40"/>
                  <a:gd name="T7" fmla="*/ 24 h 25"/>
                  <a:gd name="T8" fmla="*/ 26 w 40"/>
                  <a:gd name="T9" fmla="*/ 0 h 25"/>
                </a:gdLst>
                <a:ahLst/>
                <a:cxnLst>
                  <a:cxn ang="0">
                    <a:pos x="T0" y="T1"/>
                  </a:cxn>
                  <a:cxn ang="0">
                    <a:pos x="T2" y="T3"/>
                  </a:cxn>
                  <a:cxn ang="0">
                    <a:pos x="T4" y="T5"/>
                  </a:cxn>
                  <a:cxn ang="0">
                    <a:pos x="T6" y="T7"/>
                  </a:cxn>
                  <a:cxn ang="0">
                    <a:pos x="T8" y="T9"/>
                  </a:cxn>
                </a:cxnLst>
                <a:rect l="0" t="0" r="r" b="b"/>
                <a:pathLst>
                  <a:path w="40" h="25">
                    <a:moveTo>
                      <a:pt x="26" y="0"/>
                    </a:moveTo>
                    <a:lnTo>
                      <a:pt x="0" y="0"/>
                    </a:lnTo>
                    <a:lnTo>
                      <a:pt x="13" y="24"/>
                    </a:lnTo>
                    <a:lnTo>
                      <a:pt x="39" y="24"/>
                    </a:lnTo>
                    <a:lnTo>
                      <a:pt x="26"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44" name="Freeform 1320"/>
              <p:cNvSpPr>
                <a:spLocks/>
              </p:cNvSpPr>
              <p:nvPr/>
            </p:nvSpPr>
            <p:spPr bwMode="auto">
              <a:xfrm>
                <a:off x="3159" y="3196"/>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45" name="Freeform 1321"/>
              <p:cNvSpPr>
                <a:spLocks/>
              </p:cNvSpPr>
              <p:nvPr/>
            </p:nvSpPr>
            <p:spPr bwMode="auto">
              <a:xfrm>
                <a:off x="3165" y="3212"/>
                <a:ext cx="69" cy="41"/>
              </a:xfrm>
              <a:custGeom>
                <a:avLst/>
                <a:gdLst>
                  <a:gd name="T0" fmla="*/ 0 w 69"/>
                  <a:gd name="T1" fmla="*/ 40 h 41"/>
                  <a:gd name="T2" fmla="*/ 43 w 69"/>
                  <a:gd name="T3" fmla="*/ 0 h 41"/>
                  <a:gd name="T4" fmla="*/ 68 w 69"/>
                  <a:gd name="T5" fmla="*/ 40 h 41"/>
                  <a:gd name="T6" fmla="*/ 0 w 69"/>
                  <a:gd name="T7" fmla="*/ 40 h 41"/>
                </a:gdLst>
                <a:ahLst/>
                <a:cxnLst>
                  <a:cxn ang="0">
                    <a:pos x="T0" y="T1"/>
                  </a:cxn>
                  <a:cxn ang="0">
                    <a:pos x="T2" y="T3"/>
                  </a:cxn>
                  <a:cxn ang="0">
                    <a:pos x="T4" y="T5"/>
                  </a:cxn>
                  <a:cxn ang="0">
                    <a:pos x="T6" y="T7"/>
                  </a:cxn>
                </a:cxnLst>
                <a:rect l="0" t="0" r="r" b="b"/>
                <a:pathLst>
                  <a:path w="69" h="41">
                    <a:moveTo>
                      <a:pt x="0" y="40"/>
                    </a:moveTo>
                    <a:lnTo>
                      <a:pt x="43" y="0"/>
                    </a:lnTo>
                    <a:lnTo>
                      <a:pt x="68"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46" name="Freeform 1322"/>
              <p:cNvSpPr>
                <a:spLocks/>
              </p:cNvSpPr>
              <p:nvPr/>
            </p:nvSpPr>
            <p:spPr bwMode="auto">
              <a:xfrm>
                <a:off x="3265" y="3220"/>
                <a:ext cx="51" cy="33"/>
              </a:xfrm>
              <a:custGeom>
                <a:avLst/>
                <a:gdLst>
                  <a:gd name="T0" fmla="*/ 0 w 51"/>
                  <a:gd name="T1" fmla="*/ 32 h 33"/>
                  <a:gd name="T2" fmla="*/ 31 w 51"/>
                  <a:gd name="T3" fmla="*/ 0 h 33"/>
                  <a:gd name="T4" fmla="*/ 50 w 51"/>
                  <a:gd name="T5" fmla="*/ 32 h 33"/>
                  <a:gd name="T6" fmla="*/ 0 w 51"/>
                  <a:gd name="T7" fmla="*/ 32 h 33"/>
                </a:gdLst>
                <a:ahLst/>
                <a:cxnLst>
                  <a:cxn ang="0">
                    <a:pos x="T0" y="T1"/>
                  </a:cxn>
                  <a:cxn ang="0">
                    <a:pos x="T2" y="T3"/>
                  </a:cxn>
                  <a:cxn ang="0">
                    <a:pos x="T4" y="T5"/>
                  </a:cxn>
                  <a:cxn ang="0">
                    <a:pos x="T6" y="T7"/>
                  </a:cxn>
                </a:cxnLst>
                <a:rect l="0" t="0" r="r" b="b"/>
                <a:pathLst>
                  <a:path w="51" h="33">
                    <a:moveTo>
                      <a:pt x="0" y="32"/>
                    </a:moveTo>
                    <a:lnTo>
                      <a:pt x="31" y="0"/>
                    </a:lnTo>
                    <a:lnTo>
                      <a:pt x="5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47" name="Freeform 1323"/>
              <p:cNvSpPr>
                <a:spLocks/>
              </p:cNvSpPr>
              <p:nvPr/>
            </p:nvSpPr>
            <p:spPr bwMode="auto">
              <a:xfrm>
                <a:off x="3233" y="3188"/>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48" name="Freeform 1324"/>
              <p:cNvSpPr>
                <a:spLocks/>
              </p:cNvSpPr>
              <p:nvPr/>
            </p:nvSpPr>
            <p:spPr bwMode="auto">
              <a:xfrm>
                <a:off x="3233" y="3188"/>
                <a:ext cx="33" cy="25"/>
              </a:xfrm>
              <a:custGeom>
                <a:avLst/>
                <a:gdLst>
                  <a:gd name="T0" fmla="*/ 0 w 33"/>
                  <a:gd name="T1" fmla="*/ 8 h 25"/>
                  <a:gd name="T2" fmla="*/ 0 w 33"/>
                  <a:gd name="T3" fmla="*/ 0 h 25"/>
                  <a:gd name="T4" fmla="*/ 32 w 33"/>
                  <a:gd name="T5" fmla="*/ 0 h 25"/>
                  <a:gd name="T6" fmla="*/ 32 w 33"/>
                  <a:gd name="T7" fmla="*/ 8 h 25"/>
                  <a:gd name="T8" fmla="*/ 32 w 33"/>
                  <a:gd name="T9" fmla="*/ 24 h 25"/>
                  <a:gd name="T10" fmla="*/ 6 w 33"/>
                  <a:gd name="T11" fmla="*/ 24 h 25"/>
                  <a:gd name="T12" fmla="*/ 6 w 33"/>
                  <a:gd name="T13" fmla="*/ 16 h 25"/>
                  <a:gd name="T14" fmla="*/ 0 w 33"/>
                  <a:gd name="T15" fmla="*/ 16 h 25"/>
                  <a:gd name="T16" fmla="*/ 0 w 33"/>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0" y="8"/>
                    </a:moveTo>
                    <a:lnTo>
                      <a:pt x="0" y="0"/>
                    </a:lnTo>
                    <a:lnTo>
                      <a:pt x="32" y="0"/>
                    </a:lnTo>
                    <a:lnTo>
                      <a:pt x="32" y="8"/>
                    </a:lnTo>
                    <a:lnTo>
                      <a:pt x="32"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49" name="Freeform 1325"/>
              <p:cNvSpPr>
                <a:spLocks/>
              </p:cNvSpPr>
              <p:nvPr/>
            </p:nvSpPr>
            <p:spPr bwMode="auto">
              <a:xfrm>
                <a:off x="3233" y="3180"/>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50" name="Freeform 1326"/>
              <p:cNvSpPr>
                <a:spLocks/>
              </p:cNvSpPr>
              <p:nvPr/>
            </p:nvSpPr>
            <p:spPr bwMode="auto">
              <a:xfrm>
                <a:off x="3128" y="3196"/>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51" name="Freeform 1327"/>
              <p:cNvSpPr>
                <a:spLocks/>
              </p:cNvSpPr>
              <p:nvPr/>
            </p:nvSpPr>
            <p:spPr bwMode="auto">
              <a:xfrm>
                <a:off x="3128" y="3371"/>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52" name="Freeform 1328"/>
              <p:cNvSpPr>
                <a:spLocks/>
              </p:cNvSpPr>
              <p:nvPr/>
            </p:nvSpPr>
            <p:spPr bwMode="auto">
              <a:xfrm>
                <a:off x="3215" y="332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53" name="Freeform 1329"/>
              <p:cNvSpPr>
                <a:spLocks/>
              </p:cNvSpPr>
              <p:nvPr/>
            </p:nvSpPr>
            <p:spPr bwMode="auto">
              <a:xfrm>
                <a:off x="3184" y="332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54" name="Freeform 1330"/>
              <p:cNvSpPr>
                <a:spLocks/>
              </p:cNvSpPr>
              <p:nvPr/>
            </p:nvSpPr>
            <p:spPr bwMode="auto">
              <a:xfrm>
                <a:off x="3215" y="326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55" name="Freeform 1331"/>
              <p:cNvSpPr>
                <a:spLocks/>
              </p:cNvSpPr>
              <p:nvPr/>
            </p:nvSpPr>
            <p:spPr bwMode="auto">
              <a:xfrm>
                <a:off x="3184" y="326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56" name="Freeform 1332"/>
              <p:cNvSpPr>
                <a:spLocks/>
              </p:cNvSpPr>
              <p:nvPr/>
            </p:nvSpPr>
            <p:spPr bwMode="auto">
              <a:xfrm>
                <a:off x="3276" y="3268"/>
                <a:ext cx="27" cy="25"/>
              </a:xfrm>
              <a:custGeom>
                <a:avLst/>
                <a:gdLst>
                  <a:gd name="T0" fmla="*/ 0 w 27"/>
                  <a:gd name="T1" fmla="*/ 0 h 25"/>
                  <a:gd name="T2" fmla="*/ 0 w 27"/>
                  <a:gd name="T3" fmla="*/ 24 h 25"/>
                  <a:gd name="T4" fmla="*/ 26 w 27"/>
                  <a:gd name="T5" fmla="*/ 24 h 25"/>
                  <a:gd name="T6" fmla="*/ 26 w 27"/>
                  <a:gd name="T7" fmla="*/ 0 h 25"/>
                  <a:gd name="T8" fmla="*/ 0 w 27"/>
                  <a:gd name="T9" fmla="*/ 0 h 25"/>
                </a:gdLst>
                <a:ahLst/>
                <a:cxnLst>
                  <a:cxn ang="0">
                    <a:pos x="T0" y="T1"/>
                  </a:cxn>
                  <a:cxn ang="0">
                    <a:pos x="T2" y="T3"/>
                  </a:cxn>
                  <a:cxn ang="0">
                    <a:pos x="T4" y="T5"/>
                  </a:cxn>
                  <a:cxn ang="0">
                    <a:pos x="T6" y="T7"/>
                  </a:cxn>
                  <a:cxn ang="0">
                    <a:pos x="T8" y="T9"/>
                  </a:cxn>
                </a:cxnLst>
                <a:rect l="0" t="0" r="r" b="b"/>
                <a:pathLst>
                  <a:path w="27" h="25">
                    <a:moveTo>
                      <a:pt x="0" y="0"/>
                    </a:moveTo>
                    <a:lnTo>
                      <a:pt x="0" y="24"/>
                    </a:lnTo>
                    <a:lnTo>
                      <a:pt x="26" y="24"/>
                    </a:lnTo>
                    <a:lnTo>
                      <a:pt x="2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357" name="Group 1333"/>
            <p:cNvGrpSpPr>
              <a:grpSpLocks/>
            </p:cNvGrpSpPr>
            <p:nvPr/>
          </p:nvGrpSpPr>
          <p:grpSpPr bwMode="auto">
            <a:xfrm>
              <a:off x="7590887" y="4438243"/>
              <a:ext cx="465940" cy="382559"/>
              <a:chOff x="4565" y="2940"/>
              <a:chExt cx="244" cy="224"/>
            </a:xfrm>
          </p:grpSpPr>
          <p:sp>
            <p:nvSpPr>
              <p:cNvPr id="770358" name="Freeform 1334"/>
              <p:cNvSpPr>
                <a:spLocks/>
              </p:cNvSpPr>
              <p:nvPr/>
            </p:nvSpPr>
            <p:spPr bwMode="auto">
              <a:xfrm>
                <a:off x="4583" y="2956"/>
                <a:ext cx="226" cy="57"/>
              </a:xfrm>
              <a:custGeom>
                <a:avLst/>
                <a:gdLst>
                  <a:gd name="T0" fmla="*/ 0 w 226"/>
                  <a:gd name="T1" fmla="*/ 0 h 57"/>
                  <a:gd name="T2" fmla="*/ 181 w 226"/>
                  <a:gd name="T3" fmla="*/ 0 h 57"/>
                  <a:gd name="T4" fmla="*/ 225 w 226"/>
                  <a:gd name="T5" fmla="*/ 56 h 57"/>
                  <a:gd name="T6" fmla="*/ 19 w 226"/>
                  <a:gd name="T7" fmla="*/ 56 h 57"/>
                  <a:gd name="T8" fmla="*/ 0 w 226"/>
                  <a:gd name="T9" fmla="*/ 0 h 57"/>
                </a:gdLst>
                <a:ahLst/>
                <a:cxnLst>
                  <a:cxn ang="0">
                    <a:pos x="T0" y="T1"/>
                  </a:cxn>
                  <a:cxn ang="0">
                    <a:pos x="T2" y="T3"/>
                  </a:cxn>
                  <a:cxn ang="0">
                    <a:pos x="T4" y="T5"/>
                  </a:cxn>
                  <a:cxn ang="0">
                    <a:pos x="T6" y="T7"/>
                  </a:cxn>
                  <a:cxn ang="0">
                    <a:pos x="T8" y="T9"/>
                  </a:cxn>
                </a:cxnLst>
                <a:rect l="0" t="0" r="r" b="b"/>
                <a:pathLst>
                  <a:path w="226" h="57">
                    <a:moveTo>
                      <a:pt x="0" y="0"/>
                    </a:moveTo>
                    <a:lnTo>
                      <a:pt x="181" y="0"/>
                    </a:lnTo>
                    <a:lnTo>
                      <a:pt x="225"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59" name="Freeform 1335"/>
              <p:cNvSpPr>
                <a:spLocks/>
              </p:cNvSpPr>
              <p:nvPr/>
            </p:nvSpPr>
            <p:spPr bwMode="auto">
              <a:xfrm>
                <a:off x="4713" y="2956"/>
                <a:ext cx="96" cy="57"/>
              </a:xfrm>
              <a:custGeom>
                <a:avLst/>
                <a:gdLst>
                  <a:gd name="T0" fmla="*/ 95 w 96"/>
                  <a:gd name="T1" fmla="*/ 56 h 57"/>
                  <a:gd name="T2" fmla="*/ 95 w 96"/>
                  <a:gd name="T3" fmla="*/ 48 h 57"/>
                  <a:gd name="T4" fmla="*/ 57 w 96"/>
                  <a:gd name="T5" fmla="*/ 0 h 57"/>
                  <a:gd name="T6" fmla="*/ 32 w 96"/>
                  <a:gd name="T7" fmla="*/ 0 h 57"/>
                  <a:gd name="T8" fmla="*/ 0 w 96"/>
                  <a:gd name="T9" fmla="*/ 56 h 57"/>
                  <a:gd name="T10" fmla="*/ 19 w 96"/>
                  <a:gd name="T11" fmla="*/ 56 h 57"/>
                  <a:gd name="T12" fmla="*/ 51 w 96"/>
                  <a:gd name="T13" fmla="*/ 8 h 57"/>
                  <a:gd name="T14" fmla="*/ 95 w 9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7">
                    <a:moveTo>
                      <a:pt x="95" y="56"/>
                    </a:moveTo>
                    <a:lnTo>
                      <a:pt x="95" y="48"/>
                    </a:lnTo>
                    <a:lnTo>
                      <a:pt x="57" y="0"/>
                    </a:lnTo>
                    <a:lnTo>
                      <a:pt x="32" y="0"/>
                    </a:lnTo>
                    <a:lnTo>
                      <a:pt x="0" y="56"/>
                    </a:lnTo>
                    <a:lnTo>
                      <a:pt x="19" y="56"/>
                    </a:lnTo>
                    <a:lnTo>
                      <a:pt x="51" y="8"/>
                    </a:lnTo>
                    <a:lnTo>
                      <a:pt x="95"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60" name="Freeform 1336"/>
              <p:cNvSpPr>
                <a:spLocks/>
              </p:cNvSpPr>
              <p:nvPr/>
            </p:nvSpPr>
            <p:spPr bwMode="auto">
              <a:xfrm>
                <a:off x="4733" y="2964"/>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61" name="Freeform 1337"/>
              <p:cNvSpPr>
                <a:spLocks/>
              </p:cNvSpPr>
              <p:nvPr/>
            </p:nvSpPr>
            <p:spPr bwMode="auto">
              <a:xfrm>
                <a:off x="4670" y="2980"/>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62" name="Freeform 1338"/>
              <p:cNvSpPr>
                <a:spLocks/>
              </p:cNvSpPr>
              <p:nvPr/>
            </p:nvSpPr>
            <p:spPr bwMode="auto">
              <a:xfrm>
                <a:off x="4752" y="3012"/>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63" name="Freeform 1339"/>
              <p:cNvSpPr>
                <a:spLocks/>
              </p:cNvSpPr>
              <p:nvPr/>
            </p:nvSpPr>
            <p:spPr bwMode="auto">
              <a:xfrm>
                <a:off x="4702" y="3012"/>
                <a:ext cx="51" cy="128"/>
              </a:xfrm>
              <a:custGeom>
                <a:avLst/>
                <a:gdLst>
                  <a:gd name="T0" fmla="*/ 0 w 51"/>
                  <a:gd name="T1" fmla="*/ 0 h 128"/>
                  <a:gd name="T2" fmla="*/ 0 w 51"/>
                  <a:gd name="T3" fmla="*/ 127 h 128"/>
                  <a:gd name="T4" fmla="*/ 50 w 51"/>
                  <a:gd name="T5" fmla="*/ 127 h 128"/>
                  <a:gd name="T6" fmla="*/ 50 w 51"/>
                  <a:gd name="T7" fmla="*/ 0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lnTo>
                      <a:pt x="0" y="127"/>
                    </a:lnTo>
                    <a:lnTo>
                      <a:pt x="50" y="127"/>
                    </a:lnTo>
                    <a:lnTo>
                      <a:pt x="5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64" name="Freeform 1340"/>
              <p:cNvSpPr>
                <a:spLocks/>
              </p:cNvSpPr>
              <p:nvPr/>
            </p:nvSpPr>
            <p:spPr bwMode="auto">
              <a:xfrm>
                <a:off x="4670" y="3012"/>
                <a:ext cx="33" cy="128"/>
              </a:xfrm>
              <a:custGeom>
                <a:avLst/>
                <a:gdLst>
                  <a:gd name="T0" fmla="*/ 0 w 33"/>
                  <a:gd name="T1" fmla="*/ 0 h 128"/>
                  <a:gd name="T2" fmla="*/ 0 w 33"/>
                  <a:gd name="T3" fmla="*/ 127 h 128"/>
                  <a:gd name="T4" fmla="*/ 32 w 33"/>
                  <a:gd name="T5" fmla="*/ 127 h 128"/>
                  <a:gd name="T6" fmla="*/ 32 w 33"/>
                  <a:gd name="T7" fmla="*/ 0 h 128"/>
                  <a:gd name="T8" fmla="*/ 0 w 33"/>
                  <a:gd name="T9" fmla="*/ 0 h 128"/>
                </a:gdLst>
                <a:ahLst/>
                <a:cxnLst>
                  <a:cxn ang="0">
                    <a:pos x="T0" y="T1"/>
                  </a:cxn>
                  <a:cxn ang="0">
                    <a:pos x="T2" y="T3"/>
                  </a:cxn>
                  <a:cxn ang="0">
                    <a:pos x="T4" y="T5"/>
                  </a:cxn>
                  <a:cxn ang="0">
                    <a:pos x="T6" y="T7"/>
                  </a:cxn>
                  <a:cxn ang="0">
                    <a:pos x="T8" y="T9"/>
                  </a:cxn>
                </a:cxnLst>
                <a:rect l="0" t="0" r="r" b="b"/>
                <a:pathLst>
                  <a:path w="33" h="128">
                    <a:moveTo>
                      <a:pt x="0" y="0"/>
                    </a:moveTo>
                    <a:lnTo>
                      <a:pt x="0" y="127"/>
                    </a:lnTo>
                    <a:lnTo>
                      <a:pt x="32" y="127"/>
                    </a:lnTo>
                    <a:lnTo>
                      <a:pt x="32"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65" name="Freeform 1341"/>
              <p:cNvSpPr>
                <a:spLocks/>
              </p:cNvSpPr>
              <p:nvPr/>
            </p:nvSpPr>
            <p:spPr bwMode="auto">
              <a:xfrm>
                <a:off x="4602" y="3012"/>
                <a:ext cx="82" cy="128"/>
              </a:xfrm>
              <a:custGeom>
                <a:avLst/>
                <a:gdLst>
                  <a:gd name="T0" fmla="*/ 0 w 82"/>
                  <a:gd name="T1" fmla="*/ 0 h 128"/>
                  <a:gd name="T2" fmla="*/ 0 w 82"/>
                  <a:gd name="T3" fmla="*/ 127 h 128"/>
                  <a:gd name="T4" fmla="*/ 81 w 82"/>
                  <a:gd name="T5" fmla="*/ 127 h 128"/>
                  <a:gd name="T6" fmla="*/ 81 w 82"/>
                  <a:gd name="T7" fmla="*/ 0 h 128"/>
                  <a:gd name="T8" fmla="*/ 0 w 82"/>
                  <a:gd name="T9" fmla="*/ 0 h 128"/>
                </a:gdLst>
                <a:ahLst/>
                <a:cxnLst>
                  <a:cxn ang="0">
                    <a:pos x="T0" y="T1"/>
                  </a:cxn>
                  <a:cxn ang="0">
                    <a:pos x="T2" y="T3"/>
                  </a:cxn>
                  <a:cxn ang="0">
                    <a:pos x="T4" y="T5"/>
                  </a:cxn>
                  <a:cxn ang="0">
                    <a:pos x="T6" y="T7"/>
                  </a:cxn>
                  <a:cxn ang="0">
                    <a:pos x="T8" y="T9"/>
                  </a:cxn>
                </a:cxnLst>
                <a:rect l="0" t="0" r="r" b="b"/>
                <a:pathLst>
                  <a:path w="82" h="128">
                    <a:moveTo>
                      <a:pt x="0" y="0"/>
                    </a:moveTo>
                    <a:lnTo>
                      <a:pt x="0" y="127"/>
                    </a:lnTo>
                    <a:lnTo>
                      <a:pt x="81" y="127"/>
                    </a:lnTo>
                    <a:lnTo>
                      <a:pt x="81"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66" name="Freeform 1342"/>
              <p:cNvSpPr>
                <a:spLocks/>
              </p:cNvSpPr>
              <p:nvPr/>
            </p:nvSpPr>
            <p:spPr bwMode="auto">
              <a:xfrm>
                <a:off x="4602" y="3012"/>
                <a:ext cx="82" cy="65"/>
              </a:xfrm>
              <a:custGeom>
                <a:avLst/>
                <a:gdLst>
                  <a:gd name="T0" fmla="*/ 0 w 82"/>
                  <a:gd name="T1" fmla="*/ 0 h 65"/>
                  <a:gd name="T2" fmla="*/ 0 w 82"/>
                  <a:gd name="T3" fmla="*/ 64 h 65"/>
                  <a:gd name="T4" fmla="*/ 81 w 82"/>
                  <a:gd name="T5" fmla="*/ 64 h 65"/>
                  <a:gd name="T6" fmla="*/ 81 w 82"/>
                  <a:gd name="T7" fmla="*/ 0 h 65"/>
                  <a:gd name="T8" fmla="*/ 0 w 82"/>
                  <a:gd name="T9" fmla="*/ 0 h 65"/>
                </a:gdLst>
                <a:ahLst/>
                <a:cxnLst>
                  <a:cxn ang="0">
                    <a:pos x="T0" y="T1"/>
                  </a:cxn>
                  <a:cxn ang="0">
                    <a:pos x="T2" y="T3"/>
                  </a:cxn>
                  <a:cxn ang="0">
                    <a:pos x="T4" y="T5"/>
                  </a:cxn>
                  <a:cxn ang="0">
                    <a:pos x="T6" y="T7"/>
                  </a:cxn>
                  <a:cxn ang="0">
                    <a:pos x="T8" y="T9"/>
                  </a:cxn>
                </a:cxnLst>
                <a:rect l="0" t="0" r="r" b="b"/>
                <a:pathLst>
                  <a:path w="82" h="65">
                    <a:moveTo>
                      <a:pt x="0" y="0"/>
                    </a:moveTo>
                    <a:lnTo>
                      <a:pt x="0" y="64"/>
                    </a:lnTo>
                    <a:lnTo>
                      <a:pt x="81" y="64"/>
                    </a:lnTo>
                    <a:lnTo>
                      <a:pt x="81"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67" name="Freeform 1343"/>
              <p:cNvSpPr>
                <a:spLocks/>
              </p:cNvSpPr>
              <p:nvPr/>
            </p:nvSpPr>
            <p:spPr bwMode="auto">
              <a:xfrm>
                <a:off x="4752" y="3012"/>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68" name="Freeform 1344"/>
              <p:cNvSpPr>
                <a:spLocks/>
              </p:cNvSpPr>
              <p:nvPr/>
            </p:nvSpPr>
            <p:spPr bwMode="auto">
              <a:xfrm>
                <a:off x="4702" y="3012"/>
                <a:ext cx="51" cy="65"/>
              </a:xfrm>
              <a:custGeom>
                <a:avLst/>
                <a:gdLst>
                  <a:gd name="T0" fmla="*/ 0 w 51"/>
                  <a:gd name="T1" fmla="*/ 0 h 65"/>
                  <a:gd name="T2" fmla="*/ 0 w 51"/>
                  <a:gd name="T3" fmla="*/ 64 h 65"/>
                  <a:gd name="T4" fmla="*/ 50 w 51"/>
                  <a:gd name="T5" fmla="*/ 64 h 65"/>
                  <a:gd name="T6" fmla="*/ 50 w 51"/>
                  <a:gd name="T7" fmla="*/ 0 h 65"/>
                  <a:gd name="T8" fmla="*/ 0 w 51"/>
                  <a:gd name="T9" fmla="*/ 0 h 65"/>
                </a:gdLst>
                <a:ahLst/>
                <a:cxnLst>
                  <a:cxn ang="0">
                    <a:pos x="T0" y="T1"/>
                  </a:cxn>
                  <a:cxn ang="0">
                    <a:pos x="T2" y="T3"/>
                  </a:cxn>
                  <a:cxn ang="0">
                    <a:pos x="T4" y="T5"/>
                  </a:cxn>
                  <a:cxn ang="0">
                    <a:pos x="T6" y="T7"/>
                  </a:cxn>
                  <a:cxn ang="0">
                    <a:pos x="T8" y="T9"/>
                  </a:cxn>
                </a:cxnLst>
                <a:rect l="0" t="0" r="r" b="b"/>
                <a:pathLst>
                  <a:path w="51" h="65">
                    <a:moveTo>
                      <a:pt x="0" y="0"/>
                    </a:moveTo>
                    <a:lnTo>
                      <a:pt x="0" y="64"/>
                    </a:lnTo>
                    <a:lnTo>
                      <a:pt x="50" y="64"/>
                    </a:lnTo>
                    <a:lnTo>
                      <a:pt x="5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69" name="Freeform 1345"/>
              <p:cNvSpPr>
                <a:spLocks/>
              </p:cNvSpPr>
              <p:nvPr/>
            </p:nvSpPr>
            <p:spPr bwMode="auto">
              <a:xfrm>
                <a:off x="4602" y="3131"/>
                <a:ext cx="82" cy="17"/>
              </a:xfrm>
              <a:custGeom>
                <a:avLst/>
                <a:gdLst>
                  <a:gd name="T0" fmla="*/ 0 w 82"/>
                  <a:gd name="T1" fmla="*/ 0 h 17"/>
                  <a:gd name="T2" fmla="*/ 0 w 82"/>
                  <a:gd name="T3" fmla="*/ 16 h 17"/>
                  <a:gd name="T4" fmla="*/ 81 w 82"/>
                  <a:gd name="T5" fmla="*/ 16 h 17"/>
                  <a:gd name="T6" fmla="*/ 81 w 82"/>
                  <a:gd name="T7" fmla="*/ 0 h 17"/>
                  <a:gd name="T8" fmla="*/ 0 w 82"/>
                  <a:gd name="T9" fmla="*/ 0 h 17"/>
                </a:gdLst>
                <a:ahLst/>
                <a:cxnLst>
                  <a:cxn ang="0">
                    <a:pos x="T0" y="T1"/>
                  </a:cxn>
                  <a:cxn ang="0">
                    <a:pos x="T2" y="T3"/>
                  </a:cxn>
                  <a:cxn ang="0">
                    <a:pos x="T4" y="T5"/>
                  </a:cxn>
                  <a:cxn ang="0">
                    <a:pos x="T6" y="T7"/>
                  </a:cxn>
                  <a:cxn ang="0">
                    <a:pos x="T8" y="T9"/>
                  </a:cxn>
                </a:cxnLst>
                <a:rect l="0" t="0" r="r" b="b"/>
                <a:pathLst>
                  <a:path w="82" h="17">
                    <a:moveTo>
                      <a:pt x="0" y="0"/>
                    </a:moveTo>
                    <a:lnTo>
                      <a:pt x="0" y="16"/>
                    </a:lnTo>
                    <a:lnTo>
                      <a:pt x="81" y="16"/>
                    </a:lnTo>
                    <a:lnTo>
                      <a:pt x="81"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70" name="Freeform 1346"/>
              <p:cNvSpPr>
                <a:spLocks/>
              </p:cNvSpPr>
              <p:nvPr/>
            </p:nvSpPr>
            <p:spPr bwMode="auto">
              <a:xfrm>
                <a:off x="4752" y="3131"/>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71" name="Freeform 1347"/>
              <p:cNvSpPr>
                <a:spLocks/>
              </p:cNvSpPr>
              <p:nvPr/>
            </p:nvSpPr>
            <p:spPr bwMode="auto">
              <a:xfrm>
                <a:off x="4764" y="3083"/>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72" name="Freeform 1348"/>
              <p:cNvSpPr>
                <a:spLocks/>
              </p:cNvSpPr>
              <p:nvPr/>
            </p:nvSpPr>
            <p:spPr bwMode="auto">
              <a:xfrm>
                <a:off x="4708" y="3099"/>
                <a:ext cx="39" cy="41"/>
              </a:xfrm>
              <a:custGeom>
                <a:avLst/>
                <a:gdLst>
                  <a:gd name="T0" fmla="*/ 6 w 39"/>
                  <a:gd name="T1" fmla="*/ 40 h 41"/>
                  <a:gd name="T2" fmla="*/ 38 w 39"/>
                  <a:gd name="T3" fmla="*/ 40 h 41"/>
                  <a:gd name="T4" fmla="*/ 38 w 39"/>
                  <a:gd name="T5" fmla="*/ 16 h 41"/>
                  <a:gd name="T6" fmla="*/ 38 w 39"/>
                  <a:gd name="T7" fmla="*/ 8 h 41"/>
                  <a:gd name="T8" fmla="*/ 32 w 39"/>
                  <a:gd name="T9" fmla="*/ 8 h 41"/>
                  <a:gd name="T10" fmla="*/ 32 w 39"/>
                  <a:gd name="T11" fmla="*/ 0 h 41"/>
                  <a:gd name="T12" fmla="*/ 25 w 39"/>
                  <a:gd name="T13" fmla="*/ 0 h 41"/>
                  <a:gd name="T14" fmla="*/ 19 w 39"/>
                  <a:gd name="T15" fmla="*/ 0 h 41"/>
                  <a:gd name="T16" fmla="*/ 13 w 39"/>
                  <a:gd name="T17" fmla="*/ 0 h 41"/>
                  <a:gd name="T18" fmla="*/ 6 w 39"/>
                  <a:gd name="T19" fmla="*/ 0 h 41"/>
                  <a:gd name="T20" fmla="*/ 6 w 39"/>
                  <a:gd name="T21" fmla="*/ 8 h 41"/>
                  <a:gd name="T22" fmla="*/ 0 w 39"/>
                  <a:gd name="T23" fmla="*/ 16 h 41"/>
                  <a:gd name="T24" fmla="*/ 0 w 39"/>
                  <a:gd name="T25" fmla="*/ 40 h 41"/>
                  <a:gd name="T26" fmla="*/ 6 w 39"/>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6" y="40"/>
                    </a:moveTo>
                    <a:lnTo>
                      <a:pt x="38" y="40"/>
                    </a:lnTo>
                    <a:lnTo>
                      <a:pt x="38" y="16"/>
                    </a:lnTo>
                    <a:lnTo>
                      <a:pt x="38" y="8"/>
                    </a:lnTo>
                    <a:lnTo>
                      <a:pt x="32" y="8"/>
                    </a:lnTo>
                    <a:lnTo>
                      <a:pt x="32" y="0"/>
                    </a:lnTo>
                    <a:lnTo>
                      <a:pt x="25" y="0"/>
                    </a:lnTo>
                    <a:lnTo>
                      <a:pt x="19" y="0"/>
                    </a:lnTo>
                    <a:lnTo>
                      <a:pt x="13" y="0"/>
                    </a:lnTo>
                    <a:lnTo>
                      <a:pt x="6" y="0"/>
                    </a:lnTo>
                    <a:lnTo>
                      <a:pt x="6" y="8"/>
                    </a:lnTo>
                    <a:lnTo>
                      <a:pt x="0" y="16"/>
                    </a:lnTo>
                    <a:lnTo>
                      <a:pt x="0" y="40"/>
                    </a:lnTo>
                    <a:lnTo>
                      <a:pt x="6"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73" name="Freeform 1349"/>
              <p:cNvSpPr>
                <a:spLocks/>
              </p:cNvSpPr>
              <p:nvPr/>
            </p:nvSpPr>
            <p:spPr bwMode="auto">
              <a:xfrm>
                <a:off x="4713" y="3099"/>
                <a:ext cx="27" cy="41"/>
              </a:xfrm>
              <a:custGeom>
                <a:avLst/>
                <a:gdLst>
                  <a:gd name="T0" fmla="*/ 0 w 27"/>
                  <a:gd name="T1" fmla="*/ 40 h 41"/>
                  <a:gd name="T2" fmla="*/ 26 w 27"/>
                  <a:gd name="T3" fmla="*/ 40 h 41"/>
                  <a:gd name="T4" fmla="*/ 26 w 27"/>
                  <a:gd name="T5" fmla="*/ 16 h 41"/>
                  <a:gd name="T6" fmla="*/ 26 w 27"/>
                  <a:gd name="T7" fmla="*/ 8 h 41"/>
                  <a:gd name="T8" fmla="*/ 20 w 27"/>
                  <a:gd name="T9" fmla="*/ 8 h 41"/>
                  <a:gd name="T10" fmla="*/ 20 w 27"/>
                  <a:gd name="T11" fmla="*/ 0 h 41"/>
                  <a:gd name="T12" fmla="*/ 13 w 27"/>
                  <a:gd name="T13" fmla="*/ 0 h 41"/>
                  <a:gd name="T14" fmla="*/ 13 w 27"/>
                  <a:gd name="T15" fmla="*/ 8 h 41"/>
                  <a:gd name="T16" fmla="*/ 7 w 27"/>
                  <a:gd name="T17" fmla="*/ 8 h 41"/>
                  <a:gd name="T18" fmla="*/ 0 w 27"/>
                  <a:gd name="T19" fmla="*/ 8 h 41"/>
                  <a:gd name="T20" fmla="*/ 0 w 27"/>
                  <a:gd name="T21" fmla="*/ 16 h 41"/>
                  <a:gd name="T22" fmla="*/ 0 w 27"/>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1">
                    <a:moveTo>
                      <a:pt x="0" y="40"/>
                    </a:moveTo>
                    <a:lnTo>
                      <a:pt x="26" y="40"/>
                    </a:lnTo>
                    <a:lnTo>
                      <a:pt x="26" y="16"/>
                    </a:lnTo>
                    <a:lnTo>
                      <a:pt x="26" y="8"/>
                    </a:lnTo>
                    <a:lnTo>
                      <a:pt x="20" y="8"/>
                    </a:lnTo>
                    <a:lnTo>
                      <a:pt x="20" y="0"/>
                    </a:lnTo>
                    <a:lnTo>
                      <a:pt x="13" y="0"/>
                    </a:lnTo>
                    <a:lnTo>
                      <a:pt x="13" y="8"/>
                    </a:lnTo>
                    <a:lnTo>
                      <a:pt x="7"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74" name="Freeform 1350"/>
              <p:cNvSpPr>
                <a:spLocks/>
              </p:cNvSpPr>
              <p:nvPr/>
            </p:nvSpPr>
            <p:spPr bwMode="auto">
              <a:xfrm>
                <a:off x="4764" y="3028"/>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75" name="Freeform 1351"/>
              <p:cNvSpPr>
                <a:spLocks/>
              </p:cNvSpPr>
              <p:nvPr/>
            </p:nvSpPr>
            <p:spPr bwMode="auto">
              <a:xfrm>
                <a:off x="4713" y="3139"/>
                <a:ext cx="40" cy="25"/>
              </a:xfrm>
              <a:custGeom>
                <a:avLst/>
                <a:gdLst>
                  <a:gd name="T0" fmla="*/ 26 w 40"/>
                  <a:gd name="T1" fmla="*/ 0 h 25"/>
                  <a:gd name="T2" fmla="*/ 0 w 40"/>
                  <a:gd name="T3" fmla="*/ 0 h 25"/>
                  <a:gd name="T4" fmla="*/ 13 w 40"/>
                  <a:gd name="T5" fmla="*/ 24 h 25"/>
                  <a:gd name="T6" fmla="*/ 39 w 40"/>
                  <a:gd name="T7" fmla="*/ 24 h 25"/>
                  <a:gd name="T8" fmla="*/ 26 w 40"/>
                  <a:gd name="T9" fmla="*/ 0 h 25"/>
                </a:gdLst>
                <a:ahLst/>
                <a:cxnLst>
                  <a:cxn ang="0">
                    <a:pos x="T0" y="T1"/>
                  </a:cxn>
                  <a:cxn ang="0">
                    <a:pos x="T2" y="T3"/>
                  </a:cxn>
                  <a:cxn ang="0">
                    <a:pos x="T4" y="T5"/>
                  </a:cxn>
                  <a:cxn ang="0">
                    <a:pos x="T6" y="T7"/>
                  </a:cxn>
                  <a:cxn ang="0">
                    <a:pos x="T8" y="T9"/>
                  </a:cxn>
                </a:cxnLst>
                <a:rect l="0" t="0" r="r" b="b"/>
                <a:pathLst>
                  <a:path w="40" h="25">
                    <a:moveTo>
                      <a:pt x="26" y="0"/>
                    </a:moveTo>
                    <a:lnTo>
                      <a:pt x="0" y="0"/>
                    </a:lnTo>
                    <a:lnTo>
                      <a:pt x="13" y="24"/>
                    </a:lnTo>
                    <a:lnTo>
                      <a:pt x="39" y="24"/>
                    </a:lnTo>
                    <a:lnTo>
                      <a:pt x="26"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76" name="Freeform 1352"/>
              <p:cNvSpPr>
                <a:spLocks/>
              </p:cNvSpPr>
              <p:nvPr/>
            </p:nvSpPr>
            <p:spPr bwMode="auto">
              <a:xfrm>
                <a:off x="4596" y="2956"/>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77" name="Freeform 1353"/>
              <p:cNvSpPr>
                <a:spLocks/>
              </p:cNvSpPr>
              <p:nvPr/>
            </p:nvSpPr>
            <p:spPr bwMode="auto">
              <a:xfrm>
                <a:off x="4602" y="2972"/>
                <a:ext cx="69" cy="41"/>
              </a:xfrm>
              <a:custGeom>
                <a:avLst/>
                <a:gdLst>
                  <a:gd name="T0" fmla="*/ 0 w 69"/>
                  <a:gd name="T1" fmla="*/ 40 h 41"/>
                  <a:gd name="T2" fmla="*/ 43 w 69"/>
                  <a:gd name="T3" fmla="*/ 0 h 41"/>
                  <a:gd name="T4" fmla="*/ 68 w 69"/>
                  <a:gd name="T5" fmla="*/ 40 h 41"/>
                  <a:gd name="T6" fmla="*/ 0 w 69"/>
                  <a:gd name="T7" fmla="*/ 40 h 41"/>
                </a:gdLst>
                <a:ahLst/>
                <a:cxnLst>
                  <a:cxn ang="0">
                    <a:pos x="T0" y="T1"/>
                  </a:cxn>
                  <a:cxn ang="0">
                    <a:pos x="T2" y="T3"/>
                  </a:cxn>
                  <a:cxn ang="0">
                    <a:pos x="T4" y="T5"/>
                  </a:cxn>
                  <a:cxn ang="0">
                    <a:pos x="T6" y="T7"/>
                  </a:cxn>
                </a:cxnLst>
                <a:rect l="0" t="0" r="r" b="b"/>
                <a:pathLst>
                  <a:path w="69" h="41">
                    <a:moveTo>
                      <a:pt x="0" y="40"/>
                    </a:moveTo>
                    <a:lnTo>
                      <a:pt x="43" y="0"/>
                    </a:lnTo>
                    <a:lnTo>
                      <a:pt x="68"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78" name="Freeform 1354"/>
              <p:cNvSpPr>
                <a:spLocks/>
              </p:cNvSpPr>
              <p:nvPr/>
            </p:nvSpPr>
            <p:spPr bwMode="auto">
              <a:xfrm>
                <a:off x="4702" y="2980"/>
                <a:ext cx="51" cy="33"/>
              </a:xfrm>
              <a:custGeom>
                <a:avLst/>
                <a:gdLst>
                  <a:gd name="T0" fmla="*/ 0 w 51"/>
                  <a:gd name="T1" fmla="*/ 32 h 33"/>
                  <a:gd name="T2" fmla="*/ 31 w 51"/>
                  <a:gd name="T3" fmla="*/ 0 h 33"/>
                  <a:gd name="T4" fmla="*/ 50 w 51"/>
                  <a:gd name="T5" fmla="*/ 32 h 33"/>
                  <a:gd name="T6" fmla="*/ 0 w 51"/>
                  <a:gd name="T7" fmla="*/ 32 h 33"/>
                </a:gdLst>
                <a:ahLst/>
                <a:cxnLst>
                  <a:cxn ang="0">
                    <a:pos x="T0" y="T1"/>
                  </a:cxn>
                  <a:cxn ang="0">
                    <a:pos x="T2" y="T3"/>
                  </a:cxn>
                  <a:cxn ang="0">
                    <a:pos x="T4" y="T5"/>
                  </a:cxn>
                  <a:cxn ang="0">
                    <a:pos x="T6" y="T7"/>
                  </a:cxn>
                </a:cxnLst>
                <a:rect l="0" t="0" r="r" b="b"/>
                <a:pathLst>
                  <a:path w="51" h="33">
                    <a:moveTo>
                      <a:pt x="0" y="32"/>
                    </a:moveTo>
                    <a:lnTo>
                      <a:pt x="31" y="0"/>
                    </a:lnTo>
                    <a:lnTo>
                      <a:pt x="5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79" name="Freeform 1355"/>
              <p:cNvSpPr>
                <a:spLocks/>
              </p:cNvSpPr>
              <p:nvPr/>
            </p:nvSpPr>
            <p:spPr bwMode="auto">
              <a:xfrm>
                <a:off x="4670" y="2948"/>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80" name="Freeform 1356"/>
              <p:cNvSpPr>
                <a:spLocks/>
              </p:cNvSpPr>
              <p:nvPr/>
            </p:nvSpPr>
            <p:spPr bwMode="auto">
              <a:xfrm>
                <a:off x="4670" y="2948"/>
                <a:ext cx="33" cy="25"/>
              </a:xfrm>
              <a:custGeom>
                <a:avLst/>
                <a:gdLst>
                  <a:gd name="T0" fmla="*/ 0 w 33"/>
                  <a:gd name="T1" fmla="*/ 8 h 25"/>
                  <a:gd name="T2" fmla="*/ 0 w 33"/>
                  <a:gd name="T3" fmla="*/ 0 h 25"/>
                  <a:gd name="T4" fmla="*/ 32 w 33"/>
                  <a:gd name="T5" fmla="*/ 0 h 25"/>
                  <a:gd name="T6" fmla="*/ 32 w 33"/>
                  <a:gd name="T7" fmla="*/ 8 h 25"/>
                  <a:gd name="T8" fmla="*/ 32 w 33"/>
                  <a:gd name="T9" fmla="*/ 24 h 25"/>
                  <a:gd name="T10" fmla="*/ 6 w 33"/>
                  <a:gd name="T11" fmla="*/ 24 h 25"/>
                  <a:gd name="T12" fmla="*/ 6 w 33"/>
                  <a:gd name="T13" fmla="*/ 16 h 25"/>
                  <a:gd name="T14" fmla="*/ 0 w 33"/>
                  <a:gd name="T15" fmla="*/ 16 h 25"/>
                  <a:gd name="T16" fmla="*/ 0 w 33"/>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0" y="8"/>
                    </a:moveTo>
                    <a:lnTo>
                      <a:pt x="0" y="0"/>
                    </a:lnTo>
                    <a:lnTo>
                      <a:pt x="32" y="0"/>
                    </a:lnTo>
                    <a:lnTo>
                      <a:pt x="32" y="8"/>
                    </a:lnTo>
                    <a:lnTo>
                      <a:pt x="32"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81" name="Freeform 1357"/>
              <p:cNvSpPr>
                <a:spLocks/>
              </p:cNvSpPr>
              <p:nvPr/>
            </p:nvSpPr>
            <p:spPr bwMode="auto">
              <a:xfrm>
                <a:off x="4670" y="2940"/>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82" name="Freeform 1358"/>
              <p:cNvSpPr>
                <a:spLocks/>
              </p:cNvSpPr>
              <p:nvPr/>
            </p:nvSpPr>
            <p:spPr bwMode="auto">
              <a:xfrm>
                <a:off x="4565" y="2956"/>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83" name="Freeform 1359"/>
              <p:cNvSpPr>
                <a:spLocks/>
              </p:cNvSpPr>
              <p:nvPr/>
            </p:nvSpPr>
            <p:spPr bwMode="auto">
              <a:xfrm>
                <a:off x="4565" y="3131"/>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84" name="Freeform 1360"/>
              <p:cNvSpPr>
                <a:spLocks/>
              </p:cNvSpPr>
              <p:nvPr/>
            </p:nvSpPr>
            <p:spPr bwMode="auto">
              <a:xfrm>
                <a:off x="4652" y="308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85" name="Freeform 1361"/>
              <p:cNvSpPr>
                <a:spLocks/>
              </p:cNvSpPr>
              <p:nvPr/>
            </p:nvSpPr>
            <p:spPr bwMode="auto">
              <a:xfrm>
                <a:off x="4621" y="308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86" name="Freeform 1362"/>
              <p:cNvSpPr>
                <a:spLocks/>
              </p:cNvSpPr>
              <p:nvPr/>
            </p:nvSpPr>
            <p:spPr bwMode="auto">
              <a:xfrm>
                <a:off x="4652" y="302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87" name="Freeform 1363"/>
              <p:cNvSpPr>
                <a:spLocks/>
              </p:cNvSpPr>
              <p:nvPr/>
            </p:nvSpPr>
            <p:spPr bwMode="auto">
              <a:xfrm>
                <a:off x="4621" y="302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88" name="Freeform 1364"/>
              <p:cNvSpPr>
                <a:spLocks/>
              </p:cNvSpPr>
              <p:nvPr/>
            </p:nvSpPr>
            <p:spPr bwMode="auto">
              <a:xfrm>
                <a:off x="4713" y="3028"/>
                <a:ext cx="27" cy="25"/>
              </a:xfrm>
              <a:custGeom>
                <a:avLst/>
                <a:gdLst>
                  <a:gd name="T0" fmla="*/ 0 w 27"/>
                  <a:gd name="T1" fmla="*/ 0 h 25"/>
                  <a:gd name="T2" fmla="*/ 0 w 27"/>
                  <a:gd name="T3" fmla="*/ 24 h 25"/>
                  <a:gd name="T4" fmla="*/ 26 w 27"/>
                  <a:gd name="T5" fmla="*/ 24 h 25"/>
                  <a:gd name="T6" fmla="*/ 26 w 27"/>
                  <a:gd name="T7" fmla="*/ 0 h 25"/>
                  <a:gd name="T8" fmla="*/ 0 w 27"/>
                  <a:gd name="T9" fmla="*/ 0 h 25"/>
                </a:gdLst>
                <a:ahLst/>
                <a:cxnLst>
                  <a:cxn ang="0">
                    <a:pos x="T0" y="T1"/>
                  </a:cxn>
                  <a:cxn ang="0">
                    <a:pos x="T2" y="T3"/>
                  </a:cxn>
                  <a:cxn ang="0">
                    <a:pos x="T4" y="T5"/>
                  </a:cxn>
                  <a:cxn ang="0">
                    <a:pos x="T6" y="T7"/>
                  </a:cxn>
                  <a:cxn ang="0">
                    <a:pos x="T8" y="T9"/>
                  </a:cxn>
                </a:cxnLst>
                <a:rect l="0" t="0" r="r" b="b"/>
                <a:pathLst>
                  <a:path w="27" h="25">
                    <a:moveTo>
                      <a:pt x="0" y="0"/>
                    </a:moveTo>
                    <a:lnTo>
                      <a:pt x="0" y="24"/>
                    </a:lnTo>
                    <a:lnTo>
                      <a:pt x="26" y="24"/>
                    </a:lnTo>
                    <a:lnTo>
                      <a:pt x="2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0389" name="Group 1365"/>
            <p:cNvGrpSpPr>
              <a:grpSpLocks/>
            </p:cNvGrpSpPr>
            <p:nvPr/>
          </p:nvGrpSpPr>
          <p:grpSpPr bwMode="auto">
            <a:xfrm>
              <a:off x="7536708" y="5700095"/>
              <a:ext cx="465940" cy="381076"/>
              <a:chOff x="4520" y="3564"/>
              <a:chExt cx="244" cy="224"/>
            </a:xfrm>
          </p:grpSpPr>
          <p:sp>
            <p:nvSpPr>
              <p:cNvPr id="770390" name="Freeform 1366"/>
              <p:cNvSpPr>
                <a:spLocks/>
              </p:cNvSpPr>
              <p:nvPr/>
            </p:nvSpPr>
            <p:spPr bwMode="auto">
              <a:xfrm>
                <a:off x="4538" y="3580"/>
                <a:ext cx="226" cy="57"/>
              </a:xfrm>
              <a:custGeom>
                <a:avLst/>
                <a:gdLst>
                  <a:gd name="T0" fmla="*/ 0 w 226"/>
                  <a:gd name="T1" fmla="*/ 0 h 57"/>
                  <a:gd name="T2" fmla="*/ 181 w 226"/>
                  <a:gd name="T3" fmla="*/ 0 h 57"/>
                  <a:gd name="T4" fmla="*/ 225 w 226"/>
                  <a:gd name="T5" fmla="*/ 56 h 57"/>
                  <a:gd name="T6" fmla="*/ 19 w 226"/>
                  <a:gd name="T7" fmla="*/ 56 h 57"/>
                  <a:gd name="T8" fmla="*/ 0 w 226"/>
                  <a:gd name="T9" fmla="*/ 0 h 57"/>
                </a:gdLst>
                <a:ahLst/>
                <a:cxnLst>
                  <a:cxn ang="0">
                    <a:pos x="T0" y="T1"/>
                  </a:cxn>
                  <a:cxn ang="0">
                    <a:pos x="T2" y="T3"/>
                  </a:cxn>
                  <a:cxn ang="0">
                    <a:pos x="T4" y="T5"/>
                  </a:cxn>
                  <a:cxn ang="0">
                    <a:pos x="T6" y="T7"/>
                  </a:cxn>
                  <a:cxn ang="0">
                    <a:pos x="T8" y="T9"/>
                  </a:cxn>
                </a:cxnLst>
                <a:rect l="0" t="0" r="r" b="b"/>
                <a:pathLst>
                  <a:path w="226" h="57">
                    <a:moveTo>
                      <a:pt x="0" y="0"/>
                    </a:moveTo>
                    <a:lnTo>
                      <a:pt x="181" y="0"/>
                    </a:lnTo>
                    <a:lnTo>
                      <a:pt x="225"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91" name="Freeform 1367"/>
              <p:cNvSpPr>
                <a:spLocks/>
              </p:cNvSpPr>
              <p:nvPr/>
            </p:nvSpPr>
            <p:spPr bwMode="auto">
              <a:xfrm>
                <a:off x="4668" y="3580"/>
                <a:ext cx="96" cy="57"/>
              </a:xfrm>
              <a:custGeom>
                <a:avLst/>
                <a:gdLst>
                  <a:gd name="T0" fmla="*/ 95 w 96"/>
                  <a:gd name="T1" fmla="*/ 56 h 57"/>
                  <a:gd name="T2" fmla="*/ 95 w 96"/>
                  <a:gd name="T3" fmla="*/ 48 h 57"/>
                  <a:gd name="T4" fmla="*/ 57 w 96"/>
                  <a:gd name="T5" fmla="*/ 0 h 57"/>
                  <a:gd name="T6" fmla="*/ 32 w 96"/>
                  <a:gd name="T7" fmla="*/ 0 h 57"/>
                  <a:gd name="T8" fmla="*/ 0 w 96"/>
                  <a:gd name="T9" fmla="*/ 56 h 57"/>
                  <a:gd name="T10" fmla="*/ 19 w 96"/>
                  <a:gd name="T11" fmla="*/ 56 h 57"/>
                  <a:gd name="T12" fmla="*/ 51 w 96"/>
                  <a:gd name="T13" fmla="*/ 8 h 57"/>
                  <a:gd name="T14" fmla="*/ 95 w 9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7">
                    <a:moveTo>
                      <a:pt x="95" y="56"/>
                    </a:moveTo>
                    <a:lnTo>
                      <a:pt x="95" y="48"/>
                    </a:lnTo>
                    <a:lnTo>
                      <a:pt x="57" y="0"/>
                    </a:lnTo>
                    <a:lnTo>
                      <a:pt x="32" y="0"/>
                    </a:lnTo>
                    <a:lnTo>
                      <a:pt x="0" y="56"/>
                    </a:lnTo>
                    <a:lnTo>
                      <a:pt x="19" y="56"/>
                    </a:lnTo>
                    <a:lnTo>
                      <a:pt x="51" y="8"/>
                    </a:lnTo>
                    <a:lnTo>
                      <a:pt x="95"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92" name="Freeform 1368"/>
              <p:cNvSpPr>
                <a:spLocks/>
              </p:cNvSpPr>
              <p:nvPr/>
            </p:nvSpPr>
            <p:spPr bwMode="auto">
              <a:xfrm>
                <a:off x="4688" y="3588"/>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93" name="Freeform 1369"/>
              <p:cNvSpPr>
                <a:spLocks/>
              </p:cNvSpPr>
              <p:nvPr/>
            </p:nvSpPr>
            <p:spPr bwMode="auto">
              <a:xfrm>
                <a:off x="4625" y="3604"/>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94" name="Freeform 1370"/>
              <p:cNvSpPr>
                <a:spLocks/>
              </p:cNvSpPr>
              <p:nvPr/>
            </p:nvSpPr>
            <p:spPr bwMode="auto">
              <a:xfrm>
                <a:off x="4707" y="3636"/>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95" name="Freeform 1371"/>
              <p:cNvSpPr>
                <a:spLocks/>
              </p:cNvSpPr>
              <p:nvPr/>
            </p:nvSpPr>
            <p:spPr bwMode="auto">
              <a:xfrm>
                <a:off x="4657" y="3636"/>
                <a:ext cx="51" cy="128"/>
              </a:xfrm>
              <a:custGeom>
                <a:avLst/>
                <a:gdLst>
                  <a:gd name="T0" fmla="*/ 0 w 51"/>
                  <a:gd name="T1" fmla="*/ 0 h 128"/>
                  <a:gd name="T2" fmla="*/ 0 w 51"/>
                  <a:gd name="T3" fmla="*/ 127 h 128"/>
                  <a:gd name="T4" fmla="*/ 50 w 51"/>
                  <a:gd name="T5" fmla="*/ 127 h 128"/>
                  <a:gd name="T6" fmla="*/ 50 w 51"/>
                  <a:gd name="T7" fmla="*/ 0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lnTo>
                      <a:pt x="0" y="127"/>
                    </a:lnTo>
                    <a:lnTo>
                      <a:pt x="50" y="127"/>
                    </a:lnTo>
                    <a:lnTo>
                      <a:pt x="5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96" name="Freeform 1372"/>
              <p:cNvSpPr>
                <a:spLocks/>
              </p:cNvSpPr>
              <p:nvPr/>
            </p:nvSpPr>
            <p:spPr bwMode="auto">
              <a:xfrm>
                <a:off x="4625" y="3636"/>
                <a:ext cx="33" cy="128"/>
              </a:xfrm>
              <a:custGeom>
                <a:avLst/>
                <a:gdLst>
                  <a:gd name="T0" fmla="*/ 0 w 33"/>
                  <a:gd name="T1" fmla="*/ 0 h 128"/>
                  <a:gd name="T2" fmla="*/ 0 w 33"/>
                  <a:gd name="T3" fmla="*/ 127 h 128"/>
                  <a:gd name="T4" fmla="*/ 32 w 33"/>
                  <a:gd name="T5" fmla="*/ 127 h 128"/>
                  <a:gd name="T6" fmla="*/ 32 w 33"/>
                  <a:gd name="T7" fmla="*/ 0 h 128"/>
                  <a:gd name="T8" fmla="*/ 0 w 33"/>
                  <a:gd name="T9" fmla="*/ 0 h 128"/>
                </a:gdLst>
                <a:ahLst/>
                <a:cxnLst>
                  <a:cxn ang="0">
                    <a:pos x="T0" y="T1"/>
                  </a:cxn>
                  <a:cxn ang="0">
                    <a:pos x="T2" y="T3"/>
                  </a:cxn>
                  <a:cxn ang="0">
                    <a:pos x="T4" y="T5"/>
                  </a:cxn>
                  <a:cxn ang="0">
                    <a:pos x="T6" y="T7"/>
                  </a:cxn>
                  <a:cxn ang="0">
                    <a:pos x="T8" y="T9"/>
                  </a:cxn>
                </a:cxnLst>
                <a:rect l="0" t="0" r="r" b="b"/>
                <a:pathLst>
                  <a:path w="33" h="128">
                    <a:moveTo>
                      <a:pt x="0" y="0"/>
                    </a:moveTo>
                    <a:lnTo>
                      <a:pt x="0" y="127"/>
                    </a:lnTo>
                    <a:lnTo>
                      <a:pt x="32" y="127"/>
                    </a:lnTo>
                    <a:lnTo>
                      <a:pt x="32"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97" name="Freeform 1373"/>
              <p:cNvSpPr>
                <a:spLocks/>
              </p:cNvSpPr>
              <p:nvPr/>
            </p:nvSpPr>
            <p:spPr bwMode="auto">
              <a:xfrm>
                <a:off x="4557" y="3636"/>
                <a:ext cx="82" cy="128"/>
              </a:xfrm>
              <a:custGeom>
                <a:avLst/>
                <a:gdLst>
                  <a:gd name="T0" fmla="*/ 0 w 82"/>
                  <a:gd name="T1" fmla="*/ 0 h 128"/>
                  <a:gd name="T2" fmla="*/ 0 w 82"/>
                  <a:gd name="T3" fmla="*/ 127 h 128"/>
                  <a:gd name="T4" fmla="*/ 81 w 82"/>
                  <a:gd name="T5" fmla="*/ 127 h 128"/>
                  <a:gd name="T6" fmla="*/ 81 w 82"/>
                  <a:gd name="T7" fmla="*/ 0 h 128"/>
                  <a:gd name="T8" fmla="*/ 0 w 82"/>
                  <a:gd name="T9" fmla="*/ 0 h 128"/>
                </a:gdLst>
                <a:ahLst/>
                <a:cxnLst>
                  <a:cxn ang="0">
                    <a:pos x="T0" y="T1"/>
                  </a:cxn>
                  <a:cxn ang="0">
                    <a:pos x="T2" y="T3"/>
                  </a:cxn>
                  <a:cxn ang="0">
                    <a:pos x="T4" y="T5"/>
                  </a:cxn>
                  <a:cxn ang="0">
                    <a:pos x="T6" y="T7"/>
                  </a:cxn>
                  <a:cxn ang="0">
                    <a:pos x="T8" y="T9"/>
                  </a:cxn>
                </a:cxnLst>
                <a:rect l="0" t="0" r="r" b="b"/>
                <a:pathLst>
                  <a:path w="82" h="128">
                    <a:moveTo>
                      <a:pt x="0" y="0"/>
                    </a:moveTo>
                    <a:lnTo>
                      <a:pt x="0" y="127"/>
                    </a:lnTo>
                    <a:lnTo>
                      <a:pt x="81" y="127"/>
                    </a:lnTo>
                    <a:lnTo>
                      <a:pt x="81"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98" name="Freeform 1374"/>
              <p:cNvSpPr>
                <a:spLocks/>
              </p:cNvSpPr>
              <p:nvPr/>
            </p:nvSpPr>
            <p:spPr bwMode="auto">
              <a:xfrm>
                <a:off x="4557" y="3636"/>
                <a:ext cx="82" cy="65"/>
              </a:xfrm>
              <a:custGeom>
                <a:avLst/>
                <a:gdLst>
                  <a:gd name="T0" fmla="*/ 0 w 82"/>
                  <a:gd name="T1" fmla="*/ 0 h 65"/>
                  <a:gd name="T2" fmla="*/ 0 w 82"/>
                  <a:gd name="T3" fmla="*/ 64 h 65"/>
                  <a:gd name="T4" fmla="*/ 81 w 82"/>
                  <a:gd name="T5" fmla="*/ 64 h 65"/>
                  <a:gd name="T6" fmla="*/ 81 w 82"/>
                  <a:gd name="T7" fmla="*/ 0 h 65"/>
                  <a:gd name="T8" fmla="*/ 0 w 82"/>
                  <a:gd name="T9" fmla="*/ 0 h 65"/>
                </a:gdLst>
                <a:ahLst/>
                <a:cxnLst>
                  <a:cxn ang="0">
                    <a:pos x="T0" y="T1"/>
                  </a:cxn>
                  <a:cxn ang="0">
                    <a:pos x="T2" y="T3"/>
                  </a:cxn>
                  <a:cxn ang="0">
                    <a:pos x="T4" y="T5"/>
                  </a:cxn>
                  <a:cxn ang="0">
                    <a:pos x="T6" y="T7"/>
                  </a:cxn>
                  <a:cxn ang="0">
                    <a:pos x="T8" y="T9"/>
                  </a:cxn>
                </a:cxnLst>
                <a:rect l="0" t="0" r="r" b="b"/>
                <a:pathLst>
                  <a:path w="82" h="65">
                    <a:moveTo>
                      <a:pt x="0" y="0"/>
                    </a:moveTo>
                    <a:lnTo>
                      <a:pt x="0" y="64"/>
                    </a:lnTo>
                    <a:lnTo>
                      <a:pt x="81" y="64"/>
                    </a:lnTo>
                    <a:lnTo>
                      <a:pt x="81"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399" name="Freeform 1375"/>
              <p:cNvSpPr>
                <a:spLocks/>
              </p:cNvSpPr>
              <p:nvPr/>
            </p:nvSpPr>
            <p:spPr bwMode="auto">
              <a:xfrm>
                <a:off x="4707" y="3636"/>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00" name="Freeform 1376"/>
              <p:cNvSpPr>
                <a:spLocks/>
              </p:cNvSpPr>
              <p:nvPr/>
            </p:nvSpPr>
            <p:spPr bwMode="auto">
              <a:xfrm>
                <a:off x="4657" y="3636"/>
                <a:ext cx="51" cy="65"/>
              </a:xfrm>
              <a:custGeom>
                <a:avLst/>
                <a:gdLst>
                  <a:gd name="T0" fmla="*/ 0 w 51"/>
                  <a:gd name="T1" fmla="*/ 0 h 65"/>
                  <a:gd name="T2" fmla="*/ 0 w 51"/>
                  <a:gd name="T3" fmla="*/ 64 h 65"/>
                  <a:gd name="T4" fmla="*/ 50 w 51"/>
                  <a:gd name="T5" fmla="*/ 64 h 65"/>
                  <a:gd name="T6" fmla="*/ 50 w 51"/>
                  <a:gd name="T7" fmla="*/ 0 h 65"/>
                  <a:gd name="T8" fmla="*/ 0 w 51"/>
                  <a:gd name="T9" fmla="*/ 0 h 65"/>
                </a:gdLst>
                <a:ahLst/>
                <a:cxnLst>
                  <a:cxn ang="0">
                    <a:pos x="T0" y="T1"/>
                  </a:cxn>
                  <a:cxn ang="0">
                    <a:pos x="T2" y="T3"/>
                  </a:cxn>
                  <a:cxn ang="0">
                    <a:pos x="T4" y="T5"/>
                  </a:cxn>
                  <a:cxn ang="0">
                    <a:pos x="T6" y="T7"/>
                  </a:cxn>
                  <a:cxn ang="0">
                    <a:pos x="T8" y="T9"/>
                  </a:cxn>
                </a:cxnLst>
                <a:rect l="0" t="0" r="r" b="b"/>
                <a:pathLst>
                  <a:path w="51" h="65">
                    <a:moveTo>
                      <a:pt x="0" y="0"/>
                    </a:moveTo>
                    <a:lnTo>
                      <a:pt x="0" y="64"/>
                    </a:lnTo>
                    <a:lnTo>
                      <a:pt x="50" y="64"/>
                    </a:lnTo>
                    <a:lnTo>
                      <a:pt x="5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01" name="Freeform 1377"/>
              <p:cNvSpPr>
                <a:spLocks/>
              </p:cNvSpPr>
              <p:nvPr/>
            </p:nvSpPr>
            <p:spPr bwMode="auto">
              <a:xfrm>
                <a:off x="4557" y="3755"/>
                <a:ext cx="82" cy="17"/>
              </a:xfrm>
              <a:custGeom>
                <a:avLst/>
                <a:gdLst>
                  <a:gd name="T0" fmla="*/ 0 w 82"/>
                  <a:gd name="T1" fmla="*/ 0 h 17"/>
                  <a:gd name="T2" fmla="*/ 0 w 82"/>
                  <a:gd name="T3" fmla="*/ 16 h 17"/>
                  <a:gd name="T4" fmla="*/ 81 w 82"/>
                  <a:gd name="T5" fmla="*/ 16 h 17"/>
                  <a:gd name="T6" fmla="*/ 81 w 82"/>
                  <a:gd name="T7" fmla="*/ 0 h 17"/>
                  <a:gd name="T8" fmla="*/ 0 w 82"/>
                  <a:gd name="T9" fmla="*/ 0 h 17"/>
                </a:gdLst>
                <a:ahLst/>
                <a:cxnLst>
                  <a:cxn ang="0">
                    <a:pos x="T0" y="T1"/>
                  </a:cxn>
                  <a:cxn ang="0">
                    <a:pos x="T2" y="T3"/>
                  </a:cxn>
                  <a:cxn ang="0">
                    <a:pos x="T4" y="T5"/>
                  </a:cxn>
                  <a:cxn ang="0">
                    <a:pos x="T6" y="T7"/>
                  </a:cxn>
                  <a:cxn ang="0">
                    <a:pos x="T8" y="T9"/>
                  </a:cxn>
                </a:cxnLst>
                <a:rect l="0" t="0" r="r" b="b"/>
                <a:pathLst>
                  <a:path w="82" h="17">
                    <a:moveTo>
                      <a:pt x="0" y="0"/>
                    </a:moveTo>
                    <a:lnTo>
                      <a:pt x="0" y="16"/>
                    </a:lnTo>
                    <a:lnTo>
                      <a:pt x="81" y="16"/>
                    </a:lnTo>
                    <a:lnTo>
                      <a:pt x="81"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02" name="Freeform 1378"/>
              <p:cNvSpPr>
                <a:spLocks/>
              </p:cNvSpPr>
              <p:nvPr/>
            </p:nvSpPr>
            <p:spPr bwMode="auto">
              <a:xfrm>
                <a:off x="4707" y="3755"/>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03" name="Freeform 1379"/>
              <p:cNvSpPr>
                <a:spLocks/>
              </p:cNvSpPr>
              <p:nvPr/>
            </p:nvSpPr>
            <p:spPr bwMode="auto">
              <a:xfrm>
                <a:off x="4719" y="3707"/>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04" name="Freeform 1380"/>
              <p:cNvSpPr>
                <a:spLocks/>
              </p:cNvSpPr>
              <p:nvPr/>
            </p:nvSpPr>
            <p:spPr bwMode="auto">
              <a:xfrm>
                <a:off x="4663" y="3723"/>
                <a:ext cx="39" cy="41"/>
              </a:xfrm>
              <a:custGeom>
                <a:avLst/>
                <a:gdLst>
                  <a:gd name="T0" fmla="*/ 6 w 39"/>
                  <a:gd name="T1" fmla="*/ 40 h 41"/>
                  <a:gd name="T2" fmla="*/ 38 w 39"/>
                  <a:gd name="T3" fmla="*/ 40 h 41"/>
                  <a:gd name="T4" fmla="*/ 38 w 39"/>
                  <a:gd name="T5" fmla="*/ 16 h 41"/>
                  <a:gd name="T6" fmla="*/ 38 w 39"/>
                  <a:gd name="T7" fmla="*/ 8 h 41"/>
                  <a:gd name="T8" fmla="*/ 32 w 39"/>
                  <a:gd name="T9" fmla="*/ 8 h 41"/>
                  <a:gd name="T10" fmla="*/ 32 w 39"/>
                  <a:gd name="T11" fmla="*/ 0 h 41"/>
                  <a:gd name="T12" fmla="*/ 25 w 39"/>
                  <a:gd name="T13" fmla="*/ 0 h 41"/>
                  <a:gd name="T14" fmla="*/ 19 w 39"/>
                  <a:gd name="T15" fmla="*/ 0 h 41"/>
                  <a:gd name="T16" fmla="*/ 13 w 39"/>
                  <a:gd name="T17" fmla="*/ 0 h 41"/>
                  <a:gd name="T18" fmla="*/ 6 w 39"/>
                  <a:gd name="T19" fmla="*/ 0 h 41"/>
                  <a:gd name="T20" fmla="*/ 6 w 39"/>
                  <a:gd name="T21" fmla="*/ 8 h 41"/>
                  <a:gd name="T22" fmla="*/ 0 w 39"/>
                  <a:gd name="T23" fmla="*/ 16 h 41"/>
                  <a:gd name="T24" fmla="*/ 0 w 39"/>
                  <a:gd name="T25" fmla="*/ 40 h 41"/>
                  <a:gd name="T26" fmla="*/ 6 w 39"/>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6" y="40"/>
                    </a:moveTo>
                    <a:lnTo>
                      <a:pt x="38" y="40"/>
                    </a:lnTo>
                    <a:lnTo>
                      <a:pt x="38" y="16"/>
                    </a:lnTo>
                    <a:lnTo>
                      <a:pt x="38" y="8"/>
                    </a:lnTo>
                    <a:lnTo>
                      <a:pt x="32" y="8"/>
                    </a:lnTo>
                    <a:lnTo>
                      <a:pt x="32" y="0"/>
                    </a:lnTo>
                    <a:lnTo>
                      <a:pt x="25" y="0"/>
                    </a:lnTo>
                    <a:lnTo>
                      <a:pt x="19" y="0"/>
                    </a:lnTo>
                    <a:lnTo>
                      <a:pt x="13" y="0"/>
                    </a:lnTo>
                    <a:lnTo>
                      <a:pt x="6" y="0"/>
                    </a:lnTo>
                    <a:lnTo>
                      <a:pt x="6" y="8"/>
                    </a:lnTo>
                    <a:lnTo>
                      <a:pt x="0" y="16"/>
                    </a:lnTo>
                    <a:lnTo>
                      <a:pt x="0" y="40"/>
                    </a:lnTo>
                    <a:lnTo>
                      <a:pt x="6"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05" name="Freeform 1381"/>
              <p:cNvSpPr>
                <a:spLocks/>
              </p:cNvSpPr>
              <p:nvPr/>
            </p:nvSpPr>
            <p:spPr bwMode="auto">
              <a:xfrm>
                <a:off x="4668" y="3723"/>
                <a:ext cx="27" cy="41"/>
              </a:xfrm>
              <a:custGeom>
                <a:avLst/>
                <a:gdLst>
                  <a:gd name="T0" fmla="*/ 0 w 27"/>
                  <a:gd name="T1" fmla="*/ 40 h 41"/>
                  <a:gd name="T2" fmla="*/ 26 w 27"/>
                  <a:gd name="T3" fmla="*/ 40 h 41"/>
                  <a:gd name="T4" fmla="*/ 26 w 27"/>
                  <a:gd name="T5" fmla="*/ 16 h 41"/>
                  <a:gd name="T6" fmla="*/ 26 w 27"/>
                  <a:gd name="T7" fmla="*/ 8 h 41"/>
                  <a:gd name="T8" fmla="*/ 20 w 27"/>
                  <a:gd name="T9" fmla="*/ 8 h 41"/>
                  <a:gd name="T10" fmla="*/ 20 w 27"/>
                  <a:gd name="T11" fmla="*/ 0 h 41"/>
                  <a:gd name="T12" fmla="*/ 13 w 27"/>
                  <a:gd name="T13" fmla="*/ 0 h 41"/>
                  <a:gd name="T14" fmla="*/ 13 w 27"/>
                  <a:gd name="T15" fmla="*/ 8 h 41"/>
                  <a:gd name="T16" fmla="*/ 7 w 27"/>
                  <a:gd name="T17" fmla="*/ 8 h 41"/>
                  <a:gd name="T18" fmla="*/ 0 w 27"/>
                  <a:gd name="T19" fmla="*/ 8 h 41"/>
                  <a:gd name="T20" fmla="*/ 0 w 27"/>
                  <a:gd name="T21" fmla="*/ 16 h 41"/>
                  <a:gd name="T22" fmla="*/ 0 w 27"/>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1">
                    <a:moveTo>
                      <a:pt x="0" y="40"/>
                    </a:moveTo>
                    <a:lnTo>
                      <a:pt x="26" y="40"/>
                    </a:lnTo>
                    <a:lnTo>
                      <a:pt x="26" y="16"/>
                    </a:lnTo>
                    <a:lnTo>
                      <a:pt x="26" y="8"/>
                    </a:lnTo>
                    <a:lnTo>
                      <a:pt x="20" y="8"/>
                    </a:lnTo>
                    <a:lnTo>
                      <a:pt x="20" y="0"/>
                    </a:lnTo>
                    <a:lnTo>
                      <a:pt x="13" y="0"/>
                    </a:lnTo>
                    <a:lnTo>
                      <a:pt x="13" y="8"/>
                    </a:lnTo>
                    <a:lnTo>
                      <a:pt x="7"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06" name="Freeform 1382"/>
              <p:cNvSpPr>
                <a:spLocks/>
              </p:cNvSpPr>
              <p:nvPr/>
            </p:nvSpPr>
            <p:spPr bwMode="auto">
              <a:xfrm>
                <a:off x="4719" y="3652"/>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07" name="Freeform 1383"/>
              <p:cNvSpPr>
                <a:spLocks/>
              </p:cNvSpPr>
              <p:nvPr/>
            </p:nvSpPr>
            <p:spPr bwMode="auto">
              <a:xfrm>
                <a:off x="4668" y="3763"/>
                <a:ext cx="40" cy="25"/>
              </a:xfrm>
              <a:custGeom>
                <a:avLst/>
                <a:gdLst>
                  <a:gd name="T0" fmla="*/ 26 w 40"/>
                  <a:gd name="T1" fmla="*/ 0 h 25"/>
                  <a:gd name="T2" fmla="*/ 0 w 40"/>
                  <a:gd name="T3" fmla="*/ 0 h 25"/>
                  <a:gd name="T4" fmla="*/ 13 w 40"/>
                  <a:gd name="T5" fmla="*/ 24 h 25"/>
                  <a:gd name="T6" fmla="*/ 39 w 40"/>
                  <a:gd name="T7" fmla="*/ 24 h 25"/>
                  <a:gd name="T8" fmla="*/ 26 w 40"/>
                  <a:gd name="T9" fmla="*/ 0 h 25"/>
                </a:gdLst>
                <a:ahLst/>
                <a:cxnLst>
                  <a:cxn ang="0">
                    <a:pos x="T0" y="T1"/>
                  </a:cxn>
                  <a:cxn ang="0">
                    <a:pos x="T2" y="T3"/>
                  </a:cxn>
                  <a:cxn ang="0">
                    <a:pos x="T4" y="T5"/>
                  </a:cxn>
                  <a:cxn ang="0">
                    <a:pos x="T6" y="T7"/>
                  </a:cxn>
                  <a:cxn ang="0">
                    <a:pos x="T8" y="T9"/>
                  </a:cxn>
                </a:cxnLst>
                <a:rect l="0" t="0" r="r" b="b"/>
                <a:pathLst>
                  <a:path w="40" h="25">
                    <a:moveTo>
                      <a:pt x="26" y="0"/>
                    </a:moveTo>
                    <a:lnTo>
                      <a:pt x="0" y="0"/>
                    </a:lnTo>
                    <a:lnTo>
                      <a:pt x="13" y="24"/>
                    </a:lnTo>
                    <a:lnTo>
                      <a:pt x="39" y="24"/>
                    </a:lnTo>
                    <a:lnTo>
                      <a:pt x="26"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08" name="Freeform 1384"/>
              <p:cNvSpPr>
                <a:spLocks/>
              </p:cNvSpPr>
              <p:nvPr/>
            </p:nvSpPr>
            <p:spPr bwMode="auto">
              <a:xfrm>
                <a:off x="4551" y="3580"/>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09" name="Freeform 1385"/>
              <p:cNvSpPr>
                <a:spLocks/>
              </p:cNvSpPr>
              <p:nvPr/>
            </p:nvSpPr>
            <p:spPr bwMode="auto">
              <a:xfrm>
                <a:off x="4557" y="3596"/>
                <a:ext cx="69" cy="41"/>
              </a:xfrm>
              <a:custGeom>
                <a:avLst/>
                <a:gdLst>
                  <a:gd name="T0" fmla="*/ 0 w 69"/>
                  <a:gd name="T1" fmla="*/ 40 h 41"/>
                  <a:gd name="T2" fmla="*/ 43 w 69"/>
                  <a:gd name="T3" fmla="*/ 0 h 41"/>
                  <a:gd name="T4" fmla="*/ 68 w 69"/>
                  <a:gd name="T5" fmla="*/ 40 h 41"/>
                  <a:gd name="T6" fmla="*/ 0 w 69"/>
                  <a:gd name="T7" fmla="*/ 40 h 41"/>
                </a:gdLst>
                <a:ahLst/>
                <a:cxnLst>
                  <a:cxn ang="0">
                    <a:pos x="T0" y="T1"/>
                  </a:cxn>
                  <a:cxn ang="0">
                    <a:pos x="T2" y="T3"/>
                  </a:cxn>
                  <a:cxn ang="0">
                    <a:pos x="T4" y="T5"/>
                  </a:cxn>
                  <a:cxn ang="0">
                    <a:pos x="T6" y="T7"/>
                  </a:cxn>
                </a:cxnLst>
                <a:rect l="0" t="0" r="r" b="b"/>
                <a:pathLst>
                  <a:path w="69" h="41">
                    <a:moveTo>
                      <a:pt x="0" y="40"/>
                    </a:moveTo>
                    <a:lnTo>
                      <a:pt x="43" y="0"/>
                    </a:lnTo>
                    <a:lnTo>
                      <a:pt x="68"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10" name="Freeform 1386"/>
              <p:cNvSpPr>
                <a:spLocks/>
              </p:cNvSpPr>
              <p:nvPr/>
            </p:nvSpPr>
            <p:spPr bwMode="auto">
              <a:xfrm>
                <a:off x="4657" y="3604"/>
                <a:ext cx="51" cy="33"/>
              </a:xfrm>
              <a:custGeom>
                <a:avLst/>
                <a:gdLst>
                  <a:gd name="T0" fmla="*/ 0 w 51"/>
                  <a:gd name="T1" fmla="*/ 32 h 33"/>
                  <a:gd name="T2" fmla="*/ 31 w 51"/>
                  <a:gd name="T3" fmla="*/ 0 h 33"/>
                  <a:gd name="T4" fmla="*/ 50 w 51"/>
                  <a:gd name="T5" fmla="*/ 32 h 33"/>
                  <a:gd name="T6" fmla="*/ 0 w 51"/>
                  <a:gd name="T7" fmla="*/ 32 h 33"/>
                </a:gdLst>
                <a:ahLst/>
                <a:cxnLst>
                  <a:cxn ang="0">
                    <a:pos x="T0" y="T1"/>
                  </a:cxn>
                  <a:cxn ang="0">
                    <a:pos x="T2" y="T3"/>
                  </a:cxn>
                  <a:cxn ang="0">
                    <a:pos x="T4" y="T5"/>
                  </a:cxn>
                  <a:cxn ang="0">
                    <a:pos x="T6" y="T7"/>
                  </a:cxn>
                </a:cxnLst>
                <a:rect l="0" t="0" r="r" b="b"/>
                <a:pathLst>
                  <a:path w="51" h="33">
                    <a:moveTo>
                      <a:pt x="0" y="32"/>
                    </a:moveTo>
                    <a:lnTo>
                      <a:pt x="31" y="0"/>
                    </a:lnTo>
                    <a:lnTo>
                      <a:pt x="5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11" name="Freeform 1387"/>
              <p:cNvSpPr>
                <a:spLocks/>
              </p:cNvSpPr>
              <p:nvPr/>
            </p:nvSpPr>
            <p:spPr bwMode="auto">
              <a:xfrm>
                <a:off x="4625" y="3572"/>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12" name="Freeform 1388"/>
              <p:cNvSpPr>
                <a:spLocks/>
              </p:cNvSpPr>
              <p:nvPr/>
            </p:nvSpPr>
            <p:spPr bwMode="auto">
              <a:xfrm>
                <a:off x="4625" y="3572"/>
                <a:ext cx="33" cy="25"/>
              </a:xfrm>
              <a:custGeom>
                <a:avLst/>
                <a:gdLst>
                  <a:gd name="T0" fmla="*/ 0 w 33"/>
                  <a:gd name="T1" fmla="*/ 8 h 25"/>
                  <a:gd name="T2" fmla="*/ 0 w 33"/>
                  <a:gd name="T3" fmla="*/ 0 h 25"/>
                  <a:gd name="T4" fmla="*/ 32 w 33"/>
                  <a:gd name="T5" fmla="*/ 0 h 25"/>
                  <a:gd name="T6" fmla="*/ 32 w 33"/>
                  <a:gd name="T7" fmla="*/ 8 h 25"/>
                  <a:gd name="T8" fmla="*/ 32 w 33"/>
                  <a:gd name="T9" fmla="*/ 24 h 25"/>
                  <a:gd name="T10" fmla="*/ 6 w 33"/>
                  <a:gd name="T11" fmla="*/ 24 h 25"/>
                  <a:gd name="T12" fmla="*/ 6 w 33"/>
                  <a:gd name="T13" fmla="*/ 16 h 25"/>
                  <a:gd name="T14" fmla="*/ 0 w 33"/>
                  <a:gd name="T15" fmla="*/ 16 h 25"/>
                  <a:gd name="T16" fmla="*/ 0 w 33"/>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0" y="8"/>
                    </a:moveTo>
                    <a:lnTo>
                      <a:pt x="0" y="0"/>
                    </a:lnTo>
                    <a:lnTo>
                      <a:pt x="32" y="0"/>
                    </a:lnTo>
                    <a:lnTo>
                      <a:pt x="32" y="8"/>
                    </a:lnTo>
                    <a:lnTo>
                      <a:pt x="32"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13" name="Freeform 1389"/>
              <p:cNvSpPr>
                <a:spLocks/>
              </p:cNvSpPr>
              <p:nvPr/>
            </p:nvSpPr>
            <p:spPr bwMode="auto">
              <a:xfrm>
                <a:off x="4625" y="3564"/>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14" name="Freeform 1390"/>
              <p:cNvSpPr>
                <a:spLocks/>
              </p:cNvSpPr>
              <p:nvPr/>
            </p:nvSpPr>
            <p:spPr bwMode="auto">
              <a:xfrm>
                <a:off x="4520" y="3580"/>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15" name="Freeform 1391"/>
              <p:cNvSpPr>
                <a:spLocks/>
              </p:cNvSpPr>
              <p:nvPr/>
            </p:nvSpPr>
            <p:spPr bwMode="auto">
              <a:xfrm>
                <a:off x="4520" y="3755"/>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16" name="Freeform 1392"/>
              <p:cNvSpPr>
                <a:spLocks/>
              </p:cNvSpPr>
              <p:nvPr/>
            </p:nvSpPr>
            <p:spPr bwMode="auto">
              <a:xfrm>
                <a:off x="4607" y="3707"/>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17" name="Freeform 1393"/>
              <p:cNvSpPr>
                <a:spLocks/>
              </p:cNvSpPr>
              <p:nvPr/>
            </p:nvSpPr>
            <p:spPr bwMode="auto">
              <a:xfrm>
                <a:off x="4576" y="3707"/>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18" name="Freeform 1394"/>
              <p:cNvSpPr>
                <a:spLocks/>
              </p:cNvSpPr>
              <p:nvPr/>
            </p:nvSpPr>
            <p:spPr bwMode="auto">
              <a:xfrm>
                <a:off x="4607" y="3652"/>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19" name="Freeform 1395"/>
              <p:cNvSpPr>
                <a:spLocks/>
              </p:cNvSpPr>
              <p:nvPr/>
            </p:nvSpPr>
            <p:spPr bwMode="auto">
              <a:xfrm>
                <a:off x="4576" y="3652"/>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20" name="Freeform 1396"/>
              <p:cNvSpPr>
                <a:spLocks/>
              </p:cNvSpPr>
              <p:nvPr/>
            </p:nvSpPr>
            <p:spPr bwMode="auto">
              <a:xfrm>
                <a:off x="4668" y="3652"/>
                <a:ext cx="27" cy="25"/>
              </a:xfrm>
              <a:custGeom>
                <a:avLst/>
                <a:gdLst>
                  <a:gd name="T0" fmla="*/ 0 w 27"/>
                  <a:gd name="T1" fmla="*/ 0 h 25"/>
                  <a:gd name="T2" fmla="*/ 0 w 27"/>
                  <a:gd name="T3" fmla="*/ 24 h 25"/>
                  <a:gd name="T4" fmla="*/ 26 w 27"/>
                  <a:gd name="T5" fmla="*/ 24 h 25"/>
                  <a:gd name="T6" fmla="*/ 26 w 27"/>
                  <a:gd name="T7" fmla="*/ 0 h 25"/>
                  <a:gd name="T8" fmla="*/ 0 w 27"/>
                  <a:gd name="T9" fmla="*/ 0 h 25"/>
                </a:gdLst>
                <a:ahLst/>
                <a:cxnLst>
                  <a:cxn ang="0">
                    <a:pos x="T0" y="T1"/>
                  </a:cxn>
                  <a:cxn ang="0">
                    <a:pos x="T2" y="T3"/>
                  </a:cxn>
                  <a:cxn ang="0">
                    <a:pos x="T4" y="T5"/>
                  </a:cxn>
                  <a:cxn ang="0">
                    <a:pos x="T6" y="T7"/>
                  </a:cxn>
                  <a:cxn ang="0">
                    <a:pos x="T8" y="T9"/>
                  </a:cxn>
                </a:cxnLst>
                <a:rect l="0" t="0" r="r" b="b"/>
                <a:pathLst>
                  <a:path w="27" h="25">
                    <a:moveTo>
                      <a:pt x="0" y="0"/>
                    </a:moveTo>
                    <a:lnTo>
                      <a:pt x="0" y="24"/>
                    </a:lnTo>
                    <a:lnTo>
                      <a:pt x="26" y="24"/>
                    </a:lnTo>
                    <a:lnTo>
                      <a:pt x="2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0421" name="Freeform 1397"/>
            <p:cNvSpPr>
              <a:spLocks/>
            </p:cNvSpPr>
            <p:nvPr/>
          </p:nvSpPr>
          <p:spPr bwMode="auto">
            <a:xfrm>
              <a:off x="4976359" y="5663025"/>
              <a:ext cx="493804" cy="317316"/>
            </a:xfrm>
            <a:custGeom>
              <a:avLst/>
              <a:gdLst>
                <a:gd name="T0" fmla="*/ 187 w 188"/>
                <a:gd name="T1" fmla="*/ 87 h 152"/>
                <a:gd name="T2" fmla="*/ 142 w 188"/>
                <a:gd name="T3" fmla="*/ 39 h 152"/>
                <a:gd name="T4" fmla="*/ 142 w 188"/>
                <a:gd name="T5" fmla="*/ 87 h 152"/>
                <a:gd name="T6" fmla="*/ 97 w 188"/>
                <a:gd name="T7" fmla="*/ 39 h 152"/>
                <a:gd name="T8" fmla="*/ 97 w 188"/>
                <a:gd name="T9" fmla="*/ 87 h 152"/>
                <a:gd name="T10" fmla="*/ 52 w 188"/>
                <a:gd name="T11" fmla="*/ 39 h 152"/>
                <a:gd name="T12" fmla="*/ 52 w 188"/>
                <a:gd name="T13" fmla="*/ 87 h 152"/>
                <a:gd name="T14" fmla="*/ 45 w 188"/>
                <a:gd name="T15" fmla="*/ 87 h 152"/>
                <a:gd name="T16" fmla="*/ 45 w 188"/>
                <a:gd name="T17" fmla="*/ 0 h 152"/>
                <a:gd name="T18" fmla="*/ 30 w 188"/>
                <a:gd name="T19" fmla="*/ 0 h 152"/>
                <a:gd name="T20" fmla="*/ 30 w 188"/>
                <a:gd name="T21" fmla="*/ 87 h 152"/>
                <a:gd name="T22" fmla="*/ 15 w 188"/>
                <a:gd name="T23" fmla="*/ 87 h 152"/>
                <a:gd name="T24" fmla="*/ 15 w 188"/>
                <a:gd name="T25" fmla="*/ 0 h 152"/>
                <a:gd name="T26" fmla="*/ 0 w 188"/>
                <a:gd name="T27" fmla="*/ 0 h 152"/>
                <a:gd name="T28" fmla="*/ 0 w 188"/>
                <a:gd name="T29" fmla="*/ 151 h 152"/>
                <a:gd name="T30" fmla="*/ 187 w 188"/>
                <a:gd name="T31" fmla="*/ 151 h 152"/>
                <a:gd name="T32" fmla="*/ 187 w 188"/>
                <a:gd name="T33" fmla="*/ 8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52">
                  <a:moveTo>
                    <a:pt x="187" y="87"/>
                  </a:moveTo>
                  <a:lnTo>
                    <a:pt x="142" y="39"/>
                  </a:lnTo>
                  <a:lnTo>
                    <a:pt x="142" y="87"/>
                  </a:lnTo>
                  <a:lnTo>
                    <a:pt x="97" y="39"/>
                  </a:lnTo>
                  <a:lnTo>
                    <a:pt x="97" y="87"/>
                  </a:lnTo>
                  <a:lnTo>
                    <a:pt x="52" y="39"/>
                  </a:lnTo>
                  <a:lnTo>
                    <a:pt x="52" y="87"/>
                  </a:lnTo>
                  <a:lnTo>
                    <a:pt x="45" y="87"/>
                  </a:lnTo>
                  <a:lnTo>
                    <a:pt x="45" y="0"/>
                  </a:lnTo>
                  <a:lnTo>
                    <a:pt x="30" y="0"/>
                  </a:lnTo>
                  <a:lnTo>
                    <a:pt x="30" y="87"/>
                  </a:lnTo>
                  <a:lnTo>
                    <a:pt x="15" y="87"/>
                  </a:lnTo>
                  <a:lnTo>
                    <a:pt x="15" y="0"/>
                  </a:lnTo>
                  <a:lnTo>
                    <a:pt x="0" y="0"/>
                  </a:lnTo>
                  <a:lnTo>
                    <a:pt x="0" y="151"/>
                  </a:lnTo>
                  <a:lnTo>
                    <a:pt x="187" y="151"/>
                  </a:lnTo>
                  <a:lnTo>
                    <a:pt x="187" y="87"/>
                  </a:lnTo>
                </a:path>
              </a:pathLst>
            </a:custGeom>
            <a:solidFill>
              <a:srgbClr val="CCCC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22" name="Rectangle 1398"/>
            <p:cNvSpPr>
              <a:spLocks noChangeArrowheads="1"/>
            </p:cNvSpPr>
            <p:nvPr/>
          </p:nvSpPr>
          <p:spPr bwMode="auto">
            <a:xfrm>
              <a:off x="4707011" y="4945356"/>
              <a:ext cx="891633" cy="29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23" name="Freeform 1399"/>
            <p:cNvSpPr>
              <a:spLocks/>
            </p:cNvSpPr>
            <p:nvPr/>
          </p:nvSpPr>
          <p:spPr bwMode="auto">
            <a:xfrm>
              <a:off x="6024337" y="4273654"/>
              <a:ext cx="74303" cy="421111"/>
            </a:xfrm>
            <a:custGeom>
              <a:avLst/>
              <a:gdLst>
                <a:gd name="T0" fmla="*/ 0 w 39"/>
                <a:gd name="T1" fmla="*/ 0 h 248"/>
                <a:gd name="T2" fmla="*/ 0 w 39"/>
                <a:gd name="T3" fmla="*/ 247 h 248"/>
                <a:gd name="T4" fmla="*/ 38 w 39"/>
                <a:gd name="T5" fmla="*/ 247 h 248"/>
                <a:gd name="T6" fmla="*/ 38 w 39"/>
                <a:gd name="T7" fmla="*/ 0 h 248"/>
                <a:gd name="T8" fmla="*/ 0 w 39"/>
                <a:gd name="T9" fmla="*/ 0 h 248"/>
              </a:gdLst>
              <a:ahLst/>
              <a:cxnLst>
                <a:cxn ang="0">
                  <a:pos x="T0" y="T1"/>
                </a:cxn>
                <a:cxn ang="0">
                  <a:pos x="T2" y="T3"/>
                </a:cxn>
                <a:cxn ang="0">
                  <a:pos x="T4" y="T5"/>
                </a:cxn>
                <a:cxn ang="0">
                  <a:pos x="T6" y="T7"/>
                </a:cxn>
                <a:cxn ang="0">
                  <a:pos x="T8" y="T9"/>
                </a:cxn>
              </a:cxnLst>
              <a:rect l="0" t="0" r="r" b="b"/>
              <a:pathLst>
                <a:path w="39" h="248">
                  <a:moveTo>
                    <a:pt x="0" y="0"/>
                  </a:moveTo>
                  <a:lnTo>
                    <a:pt x="0" y="247"/>
                  </a:lnTo>
                  <a:lnTo>
                    <a:pt x="38" y="247"/>
                  </a:lnTo>
                  <a:lnTo>
                    <a:pt x="38"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24" name="Freeform 1400"/>
            <p:cNvSpPr>
              <a:spLocks/>
            </p:cNvSpPr>
            <p:nvPr/>
          </p:nvSpPr>
          <p:spPr bwMode="auto">
            <a:xfrm>
              <a:off x="6024337" y="4273654"/>
              <a:ext cx="74303" cy="421111"/>
            </a:xfrm>
            <a:custGeom>
              <a:avLst/>
              <a:gdLst>
                <a:gd name="T0" fmla="*/ 0 w 39"/>
                <a:gd name="T1" fmla="*/ 0 h 248"/>
                <a:gd name="T2" fmla="*/ 0 w 39"/>
                <a:gd name="T3" fmla="*/ 247 h 248"/>
                <a:gd name="T4" fmla="*/ 38 w 39"/>
                <a:gd name="T5" fmla="*/ 247 h 248"/>
                <a:gd name="T6" fmla="*/ 38 w 39"/>
                <a:gd name="T7" fmla="*/ 0 h 248"/>
                <a:gd name="T8" fmla="*/ 0 w 39"/>
                <a:gd name="T9" fmla="*/ 0 h 248"/>
                <a:gd name="T10" fmla="*/ 0 w 39"/>
                <a:gd name="T11" fmla="*/ 8 h 248"/>
                <a:gd name="T12" fmla="*/ 38 w 39"/>
                <a:gd name="T13" fmla="*/ 8 h 248"/>
                <a:gd name="T14" fmla="*/ 38 w 39"/>
                <a:gd name="T15" fmla="*/ 0 h 248"/>
                <a:gd name="T16" fmla="*/ 38 w 39"/>
                <a:gd name="T17" fmla="*/ 247 h 248"/>
                <a:gd name="T18" fmla="*/ 0 w 39"/>
                <a:gd name="T19" fmla="*/ 247 h 248"/>
                <a:gd name="T20" fmla="*/ 0 w 39"/>
                <a:gd name="T21" fmla="*/ 0 h 248"/>
                <a:gd name="T22" fmla="*/ 0 w 39"/>
                <a:gd name="T23" fmla="*/ 8 h 248"/>
                <a:gd name="T24" fmla="*/ 0 w 39"/>
                <a:gd name="T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48">
                  <a:moveTo>
                    <a:pt x="0" y="0"/>
                  </a:moveTo>
                  <a:lnTo>
                    <a:pt x="0" y="247"/>
                  </a:lnTo>
                  <a:lnTo>
                    <a:pt x="38" y="247"/>
                  </a:lnTo>
                  <a:lnTo>
                    <a:pt x="38" y="0"/>
                  </a:lnTo>
                  <a:lnTo>
                    <a:pt x="0" y="0"/>
                  </a:lnTo>
                  <a:lnTo>
                    <a:pt x="0" y="8"/>
                  </a:lnTo>
                  <a:lnTo>
                    <a:pt x="38" y="8"/>
                  </a:lnTo>
                  <a:lnTo>
                    <a:pt x="38" y="0"/>
                  </a:lnTo>
                  <a:lnTo>
                    <a:pt x="38" y="247"/>
                  </a:lnTo>
                  <a:lnTo>
                    <a:pt x="0" y="247"/>
                  </a:lnTo>
                  <a:lnTo>
                    <a:pt x="0" y="0"/>
                  </a:lnTo>
                  <a:lnTo>
                    <a:pt x="0" y="8"/>
                  </a:lnTo>
                  <a:lnTo>
                    <a:pt x="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25" name="Freeform 1401"/>
            <p:cNvSpPr>
              <a:spLocks/>
            </p:cNvSpPr>
            <p:nvPr/>
          </p:nvSpPr>
          <p:spPr bwMode="auto">
            <a:xfrm>
              <a:off x="6138888" y="4273654"/>
              <a:ext cx="74303" cy="407766"/>
            </a:xfrm>
            <a:custGeom>
              <a:avLst/>
              <a:gdLst>
                <a:gd name="T0" fmla="*/ 0 w 39"/>
                <a:gd name="T1" fmla="*/ 0 h 240"/>
                <a:gd name="T2" fmla="*/ 0 w 39"/>
                <a:gd name="T3" fmla="*/ 239 h 240"/>
                <a:gd name="T4" fmla="*/ 38 w 39"/>
                <a:gd name="T5" fmla="*/ 239 h 240"/>
                <a:gd name="T6" fmla="*/ 38 w 39"/>
                <a:gd name="T7" fmla="*/ 0 h 240"/>
                <a:gd name="T8" fmla="*/ 0 w 39"/>
                <a:gd name="T9" fmla="*/ 0 h 240"/>
              </a:gdLst>
              <a:ahLst/>
              <a:cxnLst>
                <a:cxn ang="0">
                  <a:pos x="T0" y="T1"/>
                </a:cxn>
                <a:cxn ang="0">
                  <a:pos x="T2" y="T3"/>
                </a:cxn>
                <a:cxn ang="0">
                  <a:pos x="T4" y="T5"/>
                </a:cxn>
                <a:cxn ang="0">
                  <a:pos x="T6" y="T7"/>
                </a:cxn>
                <a:cxn ang="0">
                  <a:pos x="T8" y="T9"/>
                </a:cxn>
              </a:cxnLst>
              <a:rect l="0" t="0" r="r" b="b"/>
              <a:pathLst>
                <a:path w="39" h="240">
                  <a:moveTo>
                    <a:pt x="0" y="0"/>
                  </a:moveTo>
                  <a:lnTo>
                    <a:pt x="0" y="239"/>
                  </a:lnTo>
                  <a:lnTo>
                    <a:pt x="38" y="239"/>
                  </a:lnTo>
                  <a:lnTo>
                    <a:pt x="38"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26" name="Freeform 1402"/>
            <p:cNvSpPr>
              <a:spLocks/>
            </p:cNvSpPr>
            <p:nvPr/>
          </p:nvSpPr>
          <p:spPr bwMode="auto">
            <a:xfrm>
              <a:off x="6138888" y="4273654"/>
              <a:ext cx="88235" cy="421111"/>
            </a:xfrm>
            <a:custGeom>
              <a:avLst/>
              <a:gdLst>
                <a:gd name="T0" fmla="*/ 0 w 46"/>
                <a:gd name="T1" fmla="*/ 0 h 248"/>
                <a:gd name="T2" fmla="*/ 0 w 46"/>
                <a:gd name="T3" fmla="*/ 239 h 248"/>
                <a:gd name="T4" fmla="*/ 0 w 46"/>
                <a:gd name="T5" fmla="*/ 247 h 248"/>
                <a:gd name="T6" fmla="*/ 39 w 46"/>
                <a:gd name="T7" fmla="*/ 247 h 248"/>
                <a:gd name="T8" fmla="*/ 45 w 46"/>
                <a:gd name="T9" fmla="*/ 247 h 248"/>
                <a:gd name="T10" fmla="*/ 45 w 46"/>
                <a:gd name="T11" fmla="*/ 239 h 248"/>
                <a:gd name="T12" fmla="*/ 45 w 46"/>
                <a:gd name="T13" fmla="*/ 0 h 248"/>
                <a:gd name="T14" fmla="*/ 39 w 46"/>
                <a:gd name="T15" fmla="*/ 0 h 248"/>
                <a:gd name="T16" fmla="*/ 0 w 46"/>
                <a:gd name="T17" fmla="*/ 0 h 248"/>
                <a:gd name="T18" fmla="*/ 0 w 46"/>
                <a:gd name="T19" fmla="*/ 8 h 248"/>
                <a:gd name="T20" fmla="*/ 39 w 46"/>
                <a:gd name="T21" fmla="*/ 8 h 248"/>
                <a:gd name="T22" fmla="*/ 39 w 46"/>
                <a:gd name="T23" fmla="*/ 0 h 248"/>
                <a:gd name="T24" fmla="*/ 39 w 46"/>
                <a:gd name="T25" fmla="*/ 239 h 248"/>
                <a:gd name="T26" fmla="*/ 0 w 46"/>
                <a:gd name="T27" fmla="*/ 239 h 248"/>
                <a:gd name="T28" fmla="*/ 6 w 46"/>
                <a:gd name="T29" fmla="*/ 239 h 248"/>
                <a:gd name="T30" fmla="*/ 6 w 46"/>
                <a:gd name="T31" fmla="*/ 0 h 248"/>
                <a:gd name="T32" fmla="*/ 0 w 46"/>
                <a:gd name="T33" fmla="*/ 8 h 248"/>
                <a:gd name="T34" fmla="*/ 0 w 46"/>
                <a:gd name="T3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48">
                  <a:moveTo>
                    <a:pt x="0" y="0"/>
                  </a:moveTo>
                  <a:lnTo>
                    <a:pt x="0" y="239"/>
                  </a:lnTo>
                  <a:lnTo>
                    <a:pt x="0" y="247"/>
                  </a:lnTo>
                  <a:lnTo>
                    <a:pt x="39" y="247"/>
                  </a:lnTo>
                  <a:lnTo>
                    <a:pt x="45" y="247"/>
                  </a:lnTo>
                  <a:lnTo>
                    <a:pt x="45" y="239"/>
                  </a:lnTo>
                  <a:lnTo>
                    <a:pt x="45" y="0"/>
                  </a:lnTo>
                  <a:lnTo>
                    <a:pt x="39" y="0"/>
                  </a:lnTo>
                  <a:lnTo>
                    <a:pt x="0" y="0"/>
                  </a:lnTo>
                  <a:lnTo>
                    <a:pt x="0" y="8"/>
                  </a:lnTo>
                  <a:lnTo>
                    <a:pt x="39" y="8"/>
                  </a:lnTo>
                  <a:lnTo>
                    <a:pt x="39" y="0"/>
                  </a:lnTo>
                  <a:lnTo>
                    <a:pt x="39" y="239"/>
                  </a:lnTo>
                  <a:lnTo>
                    <a:pt x="0" y="239"/>
                  </a:lnTo>
                  <a:lnTo>
                    <a:pt x="6" y="239"/>
                  </a:lnTo>
                  <a:lnTo>
                    <a:pt x="6" y="0"/>
                  </a:lnTo>
                  <a:lnTo>
                    <a:pt x="0" y="8"/>
                  </a:lnTo>
                  <a:lnTo>
                    <a:pt x="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27" name="Freeform 1403"/>
            <p:cNvSpPr>
              <a:spLocks/>
            </p:cNvSpPr>
            <p:nvPr/>
          </p:nvSpPr>
          <p:spPr bwMode="auto">
            <a:xfrm>
              <a:off x="5655920" y="4423415"/>
              <a:ext cx="628477" cy="283212"/>
            </a:xfrm>
            <a:custGeom>
              <a:avLst/>
              <a:gdLst>
                <a:gd name="T0" fmla="*/ 0 w 329"/>
                <a:gd name="T1" fmla="*/ 0 h 167"/>
                <a:gd name="T2" fmla="*/ 0 w 329"/>
                <a:gd name="T3" fmla="*/ 166 h 167"/>
                <a:gd name="T4" fmla="*/ 328 w 329"/>
                <a:gd name="T5" fmla="*/ 166 h 167"/>
                <a:gd name="T6" fmla="*/ 328 w 329"/>
                <a:gd name="T7" fmla="*/ 0 h 167"/>
                <a:gd name="T8" fmla="*/ 0 w 329"/>
                <a:gd name="T9" fmla="*/ 0 h 167"/>
              </a:gdLst>
              <a:ahLst/>
              <a:cxnLst>
                <a:cxn ang="0">
                  <a:pos x="T0" y="T1"/>
                </a:cxn>
                <a:cxn ang="0">
                  <a:pos x="T2" y="T3"/>
                </a:cxn>
                <a:cxn ang="0">
                  <a:pos x="T4" y="T5"/>
                </a:cxn>
                <a:cxn ang="0">
                  <a:pos x="T6" y="T7"/>
                </a:cxn>
                <a:cxn ang="0">
                  <a:pos x="T8" y="T9"/>
                </a:cxn>
              </a:cxnLst>
              <a:rect l="0" t="0" r="r" b="b"/>
              <a:pathLst>
                <a:path w="329" h="167">
                  <a:moveTo>
                    <a:pt x="0" y="0"/>
                  </a:moveTo>
                  <a:lnTo>
                    <a:pt x="0" y="166"/>
                  </a:lnTo>
                  <a:lnTo>
                    <a:pt x="328" y="166"/>
                  </a:lnTo>
                  <a:lnTo>
                    <a:pt x="328"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28" name="Freeform 1404"/>
            <p:cNvSpPr>
              <a:spLocks/>
            </p:cNvSpPr>
            <p:nvPr/>
          </p:nvSpPr>
          <p:spPr bwMode="auto">
            <a:xfrm>
              <a:off x="5640440" y="4423415"/>
              <a:ext cx="643957" cy="283212"/>
            </a:xfrm>
            <a:custGeom>
              <a:avLst/>
              <a:gdLst>
                <a:gd name="T0" fmla="*/ 7 w 337"/>
                <a:gd name="T1" fmla="*/ 0 h 167"/>
                <a:gd name="T2" fmla="*/ 0 w 337"/>
                <a:gd name="T3" fmla="*/ 0 h 167"/>
                <a:gd name="T4" fmla="*/ 0 w 337"/>
                <a:gd name="T5" fmla="*/ 166 h 167"/>
                <a:gd name="T6" fmla="*/ 336 w 337"/>
                <a:gd name="T7" fmla="*/ 166 h 167"/>
                <a:gd name="T8" fmla="*/ 336 w 337"/>
                <a:gd name="T9" fmla="*/ 0 h 167"/>
                <a:gd name="T10" fmla="*/ 7 w 337"/>
                <a:gd name="T11" fmla="*/ 0 h 167"/>
                <a:gd name="T12" fmla="*/ 7 w 337"/>
                <a:gd name="T13" fmla="*/ 8 h 167"/>
                <a:gd name="T14" fmla="*/ 336 w 337"/>
                <a:gd name="T15" fmla="*/ 8 h 167"/>
                <a:gd name="T16" fmla="*/ 329 w 337"/>
                <a:gd name="T17" fmla="*/ 0 h 167"/>
                <a:gd name="T18" fmla="*/ 329 w 337"/>
                <a:gd name="T19" fmla="*/ 166 h 167"/>
                <a:gd name="T20" fmla="*/ 336 w 337"/>
                <a:gd name="T21" fmla="*/ 166 h 167"/>
                <a:gd name="T22" fmla="*/ 7 w 337"/>
                <a:gd name="T23" fmla="*/ 166 h 167"/>
                <a:gd name="T24" fmla="*/ 7 w 337"/>
                <a:gd name="T25" fmla="*/ 0 h 167"/>
                <a:gd name="T26" fmla="*/ 7 w 337"/>
                <a:gd name="T27" fmla="*/ 8 h 167"/>
                <a:gd name="T28" fmla="*/ 7 w 337"/>
                <a:gd name="T2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167">
                  <a:moveTo>
                    <a:pt x="7" y="0"/>
                  </a:moveTo>
                  <a:lnTo>
                    <a:pt x="0" y="0"/>
                  </a:lnTo>
                  <a:lnTo>
                    <a:pt x="0" y="166"/>
                  </a:lnTo>
                  <a:lnTo>
                    <a:pt x="336" y="166"/>
                  </a:lnTo>
                  <a:lnTo>
                    <a:pt x="336" y="0"/>
                  </a:lnTo>
                  <a:lnTo>
                    <a:pt x="7" y="0"/>
                  </a:lnTo>
                  <a:lnTo>
                    <a:pt x="7" y="8"/>
                  </a:lnTo>
                  <a:lnTo>
                    <a:pt x="336" y="8"/>
                  </a:lnTo>
                  <a:lnTo>
                    <a:pt x="329" y="0"/>
                  </a:lnTo>
                  <a:lnTo>
                    <a:pt x="329" y="166"/>
                  </a:lnTo>
                  <a:lnTo>
                    <a:pt x="336" y="166"/>
                  </a:lnTo>
                  <a:lnTo>
                    <a:pt x="7" y="166"/>
                  </a:lnTo>
                  <a:lnTo>
                    <a:pt x="7" y="0"/>
                  </a:lnTo>
                  <a:lnTo>
                    <a:pt x="7" y="8"/>
                  </a:lnTo>
                  <a:lnTo>
                    <a:pt x="7" y="0"/>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29" name="Rectangle 1405"/>
            <p:cNvSpPr>
              <a:spLocks noChangeArrowheads="1"/>
            </p:cNvSpPr>
            <p:nvPr/>
          </p:nvSpPr>
          <p:spPr bwMode="auto">
            <a:xfrm>
              <a:off x="5754990" y="4463451"/>
              <a:ext cx="456652" cy="24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30" name="Rectangle 1406"/>
            <p:cNvSpPr>
              <a:spLocks noChangeArrowheads="1"/>
            </p:cNvSpPr>
            <p:nvPr/>
          </p:nvSpPr>
          <p:spPr bwMode="auto">
            <a:xfrm>
              <a:off x="5730222" y="4377449"/>
              <a:ext cx="597518" cy="29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31" name="Rectangle 1407"/>
            <p:cNvSpPr>
              <a:spLocks noChangeArrowheads="1"/>
            </p:cNvSpPr>
            <p:nvPr/>
          </p:nvSpPr>
          <p:spPr bwMode="auto">
            <a:xfrm>
              <a:off x="5708551" y="4349276"/>
              <a:ext cx="560367" cy="29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32" name="Freeform 1408"/>
            <p:cNvSpPr>
              <a:spLocks/>
            </p:cNvSpPr>
            <p:nvPr/>
          </p:nvSpPr>
          <p:spPr bwMode="auto">
            <a:xfrm>
              <a:off x="8340107" y="2719693"/>
              <a:ext cx="72755" cy="422594"/>
            </a:xfrm>
            <a:custGeom>
              <a:avLst/>
              <a:gdLst>
                <a:gd name="T0" fmla="*/ 0 w 38"/>
                <a:gd name="T1" fmla="*/ 0 h 248"/>
                <a:gd name="T2" fmla="*/ 0 w 38"/>
                <a:gd name="T3" fmla="*/ 247 h 248"/>
                <a:gd name="T4" fmla="*/ 37 w 38"/>
                <a:gd name="T5" fmla="*/ 247 h 248"/>
                <a:gd name="T6" fmla="*/ 37 w 38"/>
                <a:gd name="T7" fmla="*/ 0 h 248"/>
                <a:gd name="T8" fmla="*/ 0 w 38"/>
                <a:gd name="T9" fmla="*/ 0 h 248"/>
              </a:gdLst>
              <a:ahLst/>
              <a:cxnLst>
                <a:cxn ang="0">
                  <a:pos x="T0" y="T1"/>
                </a:cxn>
                <a:cxn ang="0">
                  <a:pos x="T2" y="T3"/>
                </a:cxn>
                <a:cxn ang="0">
                  <a:pos x="T4" y="T5"/>
                </a:cxn>
                <a:cxn ang="0">
                  <a:pos x="T6" y="T7"/>
                </a:cxn>
                <a:cxn ang="0">
                  <a:pos x="T8" y="T9"/>
                </a:cxn>
              </a:cxnLst>
              <a:rect l="0" t="0" r="r" b="b"/>
              <a:pathLst>
                <a:path w="38" h="248">
                  <a:moveTo>
                    <a:pt x="0" y="0"/>
                  </a:moveTo>
                  <a:lnTo>
                    <a:pt x="0" y="247"/>
                  </a:lnTo>
                  <a:lnTo>
                    <a:pt x="37" y="247"/>
                  </a:lnTo>
                  <a:lnTo>
                    <a:pt x="37"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33" name="Freeform 1409"/>
            <p:cNvSpPr>
              <a:spLocks/>
            </p:cNvSpPr>
            <p:nvPr/>
          </p:nvSpPr>
          <p:spPr bwMode="auto">
            <a:xfrm>
              <a:off x="8340107" y="2719693"/>
              <a:ext cx="72755" cy="422594"/>
            </a:xfrm>
            <a:custGeom>
              <a:avLst/>
              <a:gdLst>
                <a:gd name="T0" fmla="*/ 0 w 38"/>
                <a:gd name="T1" fmla="*/ 0 h 248"/>
                <a:gd name="T2" fmla="*/ 0 w 38"/>
                <a:gd name="T3" fmla="*/ 247 h 248"/>
                <a:gd name="T4" fmla="*/ 37 w 38"/>
                <a:gd name="T5" fmla="*/ 247 h 248"/>
                <a:gd name="T6" fmla="*/ 37 w 38"/>
                <a:gd name="T7" fmla="*/ 0 h 248"/>
                <a:gd name="T8" fmla="*/ 0 w 38"/>
                <a:gd name="T9" fmla="*/ 0 h 248"/>
                <a:gd name="T10" fmla="*/ 0 w 38"/>
                <a:gd name="T11" fmla="*/ 8 h 248"/>
                <a:gd name="T12" fmla="*/ 37 w 38"/>
                <a:gd name="T13" fmla="*/ 8 h 248"/>
                <a:gd name="T14" fmla="*/ 37 w 38"/>
                <a:gd name="T15" fmla="*/ 0 h 248"/>
                <a:gd name="T16" fmla="*/ 37 w 38"/>
                <a:gd name="T17" fmla="*/ 247 h 248"/>
                <a:gd name="T18" fmla="*/ 0 w 38"/>
                <a:gd name="T19" fmla="*/ 247 h 248"/>
                <a:gd name="T20" fmla="*/ 0 w 38"/>
                <a:gd name="T21" fmla="*/ 0 h 248"/>
                <a:gd name="T22" fmla="*/ 0 w 38"/>
                <a:gd name="T23" fmla="*/ 8 h 248"/>
                <a:gd name="T24" fmla="*/ 0 w 38"/>
                <a:gd name="T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48">
                  <a:moveTo>
                    <a:pt x="0" y="0"/>
                  </a:moveTo>
                  <a:lnTo>
                    <a:pt x="0" y="247"/>
                  </a:lnTo>
                  <a:lnTo>
                    <a:pt x="37" y="247"/>
                  </a:lnTo>
                  <a:lnTo>
                    <a:pt x="37" y="0"/>
                  </a:lnTo>
                  <a:lnTo>
                    <a:pt x="0" y="0"/>
                  </a:lnTo>
                  <a:lnTo>
                    <a:pt x="0" y="8"/>
                  </a:lnTo>
                  <a:lnTo>
                    <a:pt x="37" y="8"/>
                  </a:lnTo>
                  <a:lnTo>
                    <a:pt x="37" y="0"/>
                  </a:lnTo>
                  <a:lnTo>
                    <a:pt x="37" y="247"/>
                  </a:lnTo>
                  <a:lnTo>
                    <a:pt x="0" y="247"/>
                  </a:lnTo>
                  <a:lnTo>
                    <a:pt x="0" y="0"/>
                  </a:lnTo>
                  <a:lnTo>
                    <a:pt x="0" y="8"/>
                  </a:lnTo>
                  <a:lnTo>
                    <a:pt x="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34" name="Freeform 1410"/>
            <p:cNvSpPr>
              <a:spLocks/>
            </p:cNvSpPr>
            <p:nvPr/>
          </p:nvSpPr>
          <p:spPr bwMode="auto">
            <a:xfrm>
              <a:off x="8454657" y="2719693"/>
              <a:ext cx="72755" cy="409249"/>
            </a:xfrm>
            <a:custGeom>
              <a:avLst/>
              <a:gdLst>
                <a:gd name="T0" fmla="*/ 0 w 38"/>
                <a:gd name="T1" fmla="*/ 0 h 240"/>
                <a:gd name="T2" fmla="*/ 0 w 38"/>
                <a:gd name="T3" fmla="*/ 239 h 240"/>
                <a:gd name="T4" fmla="*/ 37 w 38"/>
                <a:gd name="T5" fmla="*/ 239 h 240"/>
                <a:gd name="T6" fmla="*/ 37 w 38"/>
                <a:gd name="T7" fmla="*/ 0 h 240"/>
                <a:gd name="T8" fmla="*/ 0 w 38"/>
                <a:gd name="T9" fmla="*/ 0 h 240"/>
              </a:gdLst>
              <a:ahLst/>
              <a:cxnLst>
                <a:cxn ang="0">
                  <a:pos x="T0" y="T1"/>
                </a:cxn>
                <a:cxn ang="0">
                  <a:pos x="T2" y="T3"/>
                </a:cxn>
                <a:cxn ang="0">
                  <a:pos x="T4" y="T5"/>
                </a:cxn>
                <a:cxn ang="0">
                  <a:pos x="T6" y="T7"/>
                </a:cxn>
                <a:cxn ang="0">
                  <a:pos x="T8" y="T9"/>
                </a:cxn>
              </a:cxnLst>
              <a:rect l="0" t="0" r="r" b="b"/>
              <a:pathLst>
                <a:path w="38" h="240">
                  <a:moveTo>
                    <a:pt x="0" y="0"/>
                  </a:moveTo>
                  <a:lnTo>
                    <a:pt x="0" y="239"/>
                  </a:lnTo>
                  <a:lnTo>
                    <a:pt x="37" y="239"/>
                  </a:lnTo>
                  <a:lnTo>
                    <a:pt x="37"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35" name="Freeform 1411"/>
            <p:cNvSpPr>
              <a:spLocks/>
            </p:cNvSpPr>
            <p:nvPr/>
          </p:nvSpPr>
          <p:spPr bwMode="auto">
            <a:xfrm>
              <a:off x="8454657" y="2700417"/>
              <a:ext cx="86687" cy="441870"/>
            </a:xfrm>
            <a:custGeom>
              <a:avLst/>
              <a:gdLst>
                <a:gd name="T0" fmla="*/ 0 w 45"/>
                <a:gd name="T1" fmla="*/ 0 h 248"/>
                <a:gd name="T2" fmla="*/ 0 w 45"/>
                <a:gd name="T3" fmla="*/ 239 h 248"/>
                <a:gd name="T4" fmla="*/ 0 w 45"/>
                <a:gd name="T5" fmla="*/ 247 h 248"/>
                <a:gd name="T6" fmla="*/ 38 w 45"/>
                <a:gd name="T7" fmla="*/ 247 h 248"/>
                <a:gd name="T8" fmla="*/ 44 w 45"/>
                <a:gd name="T9" fmla="*/ 247 h 248"/>
                <a:gd name="T10" fmla="*/ 44 w 45"/>
                <a:gd name="T11" fmla="*/ 239 h 248"/>
                <a:gd name="T12" fmla="*/ 44 w 45"/>
                <a:gd name="T13" fmla="*/ 0 h 248"/>
                <a:gd name="T14" fmla="*/ 38 w 45"/>
                <a:gd name="T15" fmla="*/ 0 h 248"/>
                <a:gd name="T16" fmla="*/ 0 w 45"/>
                <a:gd name="T17" fmla="*/ 0 h 248"/>
                <a:gd name="T18" fmla="*/ 0 w 45"/>
                <a:gd name="T19" fmla="*/ 8 h 248"/>
                <a:gd name="T20" fmla="*/ 38 w 45"/>
                <a:gd name="T21" fmla="*/ 8 h 248"/>
                <a:gd name="T22" fmla="*/ 38 w 45"/>
                <a:gd name="T23" fmla="*/ 0 h 248"/>
                <a:gd name="T24" fmla="*/ 38 w 45"/>
                <a:gd name="T25" fmla="*/ 239 h 248"/>
                <a:gd name="T26" fmla="*/ 0 w 45"/>
                <a:gd name="T27" fmla="*/ 239 h 248"/>
                <a:gd name="T28" fmla="*/ 6 w 45"/>
                <a:gd name="T29" fmla="*/ 239 h 248"/>
                <a:gd name="T30" fmla="*/ 6 w 45"/>
                <a:gd name="T31" fmla="*/ 0 h 248"/>
                <a:gd name="T32" fmla="*/ 0 w 45"/>
                <a:gd name="T33" fmla="*/ 8 h 248"/>
                <a:gd name="T34" fmla="*/ 0 w 45"/>
                <a:gd name="T3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248">
                  <a:moveTo>
                    <a:pt x="0" y="0"/>
                  </a:moveTo>
                  <a:lnTo>
                    <a:pt x="0" y="239"/>
                  </a:lnTo>
                  <a:lnTo>
                    <a:pt x="0" y="247"/>
                  </a:lnTo>
                  <a:lnTo>
                    <a:pt x="38" y="247"/>
                  </a:lnTo>
                  <a:lnTo>
                    <a:pt x="44" y="247"/>
                  </a:lnTo>
                  <a:lnTo>
                    <a:pt x="44" y="239"/>
                  </a:lnTo>
                  <a:lnTo>
                    <a:pt x="44" y="0"/>
                  </a:lnTo>
                  <a:lnTo>
                    <a:pt x="38" y="0"/>
                  </a:lnTo>
                  <a:lnTo>
                    <a:pt x="0" y="0"/>
                  </a:lnTo>
                  <a:lnTo>
                    <a:pt x="0" y="8"/>
                  </a:lnTo>
                  <a:lnTo>
                    <a:pt x="38" y="8"/>
                  </a:lnTo>
                  <a:lnTo>
                    <a:pt x="38" y="0"/>
                  </a:lnTo>
                  <a:lnTo>
                    <a:pt x="38" y="239"/>
                  </a:lnTo>
                  <a:lnTo>
                    <a:pt x="0" y="239"/>
                  </a:lnTo>
                  <a:lnTo>
                    <a:pt x="6" y="239"/>
                  </a:lnTo>
                  <a:lnTo>
                    <a:pt x="6" y="0"/>
                  </a:lnTo>
                  <a:lnTo>
                    <a:pt x="0" y="8"/>
                  </a:lnTo>
                  <a:lnTo>
                    <a:pt x="0" y="0"/>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36" name="Freeform 1412"/>
            <p:cNvSpPr>
              <a:spLocks/>
            </p:cNvSpPr>
            <p:nvPr/>
          </p:nvSpPr>
          <p:spPr bwMode="auto">
            <a:xfrm>
              <a:off x="8265804" y="2916904"/>
              <a:ext cx="628477" cy="284695"/>
            </a:xfrm>
            <a:custGeom>
              <a:avLst/>
              <a:gdLst>
                <a:gd name="T0" fmla="*/ 0 w 329"/>
                <a:gd name="T1" fmla="*/ 0 h 167"/>
                <a:gd name="T2" fmla="*/ 0 w 329"/>
                <a:gd name="T3" fmla="*/ 166 h 167"/>
                <a:gd name="T4" fmla="*/ 328 w 329"/>
                <a:gd name="T5" fmla="*/ 166 h 167"/>
                <a:gd name="T6" fmla="*/ 328 w 329"/>
                <a:gd name="T7" fmla="*/ 0 h 167"/>
                <a:gd name="T8" fmla="*/ 0 w 329"/>
                <a:gd name="T9" fmla="*/ 0 h 167"/>
              </a:gdLst>
              <a:ahLst/>
              <a:cxnLst>
                <a:cxn ang="0">
                  <a:pos x="T0" y="T1"/>
                </a:cxn>
                <a:cxn ang="0">
                  <a:pos x="T2" y="T3"/>
                </a:cxn>
                <a:cxn ang="0">
                  <a:pos x="T4" y="T5"/>
                </a:cxn>
                <a:cxn ang="0">
                  <a:pos x="T6" y="T7"/>
                </a:cxn>
                <a:cxn ang="0">
                  <a:pos x="T8" y="T9"/>
                </a:cxn>
              </a:cxnLst>
              <a:rect l="0" t="0" r="r" b="b"/>
              <a:pathLst>
                <a:path w="329" h="167">
                  <a:moveTo>
                    <a:pt x="0" y="0"/>
                  </a:moveTo>
                  <a:lnTo>
                    <a:pt x="0" y="166"/>
                  </a:lnTo>
                  <a:lnTo>
                    <a:pt x="328" y="166"/>
                  </a:lnTo>
                  <a:lnTo>
                    <a:pt x="328"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438" name="Rectangle 1414"/>
            <p:cNvSpPr>
              <a:spLocks noChangeArrowheads="1"/>
            </p:cNvSpPr>
            <p:nvPr/>
          </p:nvSpPr>
          <p:spPr bwMode="auto">
            <a:xfrm>
              <a:off x="8558371" y="3091873"/>
              <a:ext cx="47987" cy="20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42" name="Line 1418"/>
            <p:cNvSpPr>
              <a:spLocks noChangeShapeType="1"/>
            </p:cNvSpPr>
            <p:nvPr/>
          </p:nvSpPr>
          <p:spPr bwMode="auto">
            <a:xfrm>
              <a:off x="6725570" y="3441811"/>
              <a:ext cx="174921" cy="17852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43" name="Line 1419"/>
            <p:cNvSpPr>
              <a:spLocks noChangeShapeType="1"/>
            </p:cNvSpPr>
            <p:nvPr/>
          </p:nvSpPr>
          <p:spPr bwMode="auto">
            <a:xfrm flipH="1" flipV="1">
              <a:off x="5172952" y="3007354"/>
              <a:ext cx="359130" cy="5041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44" name="Line 1420"/>
            <p:cNvSpPr>
              <a:spLocks noChangeShapeType="1"/>
            </p:cNvSpPr>
            <p:nvPr/>
          </p:nvSpPr>
          <p:spPr bwMode="auto">
            <a:xfrm flipV="1">
              <a:off x="5837033" y="5175188"/>
              <a:ext cx="1083582" cy="27283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45" name="Line 1421"/>
            <p:cNvSpPr>
              <a:spLocks noChangeShapeType="1"/>
            </p:cNvSpPr>
            <p:nvPr/>
          </p:nvSpPr>
          <p:spPr bwMode="auto">
            <a:xfrm flipV="1">
              <a:off x="6942286" y="5101049"/>
              <a:ext cx="329718" cy="9489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46" name="Line 1422"/>
            <p:cNvSpPr>
              <a:spLocks noChangeShapeType="1"/>
            </p:cNvSpPr>
            <p:nvPr/>
          </p:nvSpPr>
          <p:spPr bwMode="auto">
            <a:xfrm>
              <a:off x="6343220" y="4786698"/>
              <a:ext cx="499996" cy="3959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47" name="Line 1423"/>
            <p:cNvSpPr>
              <a:spLocks noChangeShapeType="1"/>
            </p:cNvSpPr>
            <p:nvPr/>
          </p:nvSpPr>
          <p:spPr bwMode="auto">
            <a:xfrm flipH="1" flipV="1">
              <a:off x="5385024" y="5345709"/>
              <a:ext cx="444269" cy="9489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48" name="Line 1424"/>
            <p:cNvSpPr>
              <a:spLocks noChangeShapeType="1"/>
            </p:cNvSpPr>
            <p:nvPr/>
          </p:nvSpPr>
          <p:spPr bwMode="auto">
            <a:xfrm flipH="1">
              <a:off x="5470163" y="5440607"/>
              <a:ext cx="359130" cy="3143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49" name="Line 1425"/>
            <p:cNvSpPr>
              <a:spLocks noChangeShapeType="1"/>
            </p:cNvSpPr>
            <p:nvPr/>
          </p:nvSpPr>
          <p:spPr bwMode="auto">
            <a:xfrm flipH="1">
              <a:off x="6934546" y="5206327"/>
              <a:ext cx="13932" cy="4670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70450" name="Group 1426"/>
            <p:cNvGrpSpPr>
              <a:grpSpLocks/>
            </p:cNvGrpSpPr>
            <p:nvPr/>
          </p:nvGrpSpPr>
          <p:grpSpPr bwMode="auto">
            <a:xfrm>
              <a:off x="5744154" y="5359054"/>
              <a:ext cx="156345" cy="149761"/>
              <a:chOff x="3581" y="3364"/>
              <a:chExt cx="82" cy="88"/>
            </a:xfrm>
          </p:grpSpPr>
          <p:sp>
            <p:nvSpPr>
              <p:cNvPr id="770451" name="Oval 1427"/>
              <p:cNvSpPr>
                <a:spLocks noChangeArrowheads="1"/>
              </p:cNvSpPr>
              <p:nvPr/>
            </p:nvSpPr>
            <p:spPr bwMode="auto">
              <a:xfrm>
                <a:off x="3581" y="3364"/>
                <a:ext cx="82" cy="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52" name="Oval 1428"/>
              <p:cNvSpPr>
                <a:spLocks noChangeArrowheads="1"/>
              </p:cNvSpPr>
              <p:nvPr/>
            </p:nvSpPr>
            <p:spPr bwMode="auto">
              <a:xfrm>
                <a:off x="3596" y="3380"/>
                <a:ext cx="51" cy="55"/>
              </a:xfrm>
              <a:prstGeom prst="ellipse">
                <a:avLst/>
              </a:prstGeom>
              <a:solidFill>
                <a:srgbClr val="51DC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0453" name="Group 1429"/>
            <p:cNvGrpSpPr>
              <a:grpSpLocks/>
            </p:cNvGrpSpPr>
            <p:nvPr/>
          </p:nvGrpSpPr>
          <p:grpSpPr bwMode="auto">
            <a:xfrm>
              <a:off x="7285936" y="5032841"/>
              <a:ext cx="157893" cy="149761"/>
              <a:chOff x="4389" y="3172"/>
              <a:chExt cx="82" cy="88"/>
            </a:xfrm>
          </p:grpSpPr>
          <p:sp>
            <p:nvSpPr>
              <p:cNvPr id="770454" name="Oval 1430"/>
              <p:cNvSpPr>
                <a:spLocks noChangeArrowheads="1"/>
              </p:cNvSpPr>
              <p:nvPr/>
            </p:nvSpPr>
            <p:spPr bwMode="auto">
              <a:xfrm>
                <a:off x="4389" y="3172"/>
                <a:ext cx="82" cy="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55" name="Oval 1431"/>
              <p:cNvSpPr>
                <a:spLocks noChangeArrowheads="1"/>
              </p:cNvSpPr>
              <p:nvPr/>
            </p:nvSpPr>
            <p:spPr bwMode="auto">
              <a:xfrm>
                <a:off x="4404" y="3188"/>
                <a:ext cx="51" cy="55"/>
              </a:xfrm>
              <a:prstGeom prst="ellipse">
                <a:avLst/>
              </a:prstGeom>
              <a:solidFill>
                <a:srgbClr val="51DC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0456" name="Line 1432"/>
            <p:cNvSpPr>
              <a:spLocks noChangeShapeType="1"/>
            </p:cNvSpPr>
            <p:nvPr/>
          </p:nvSpPr>
          <p:spPr bwMode="auto">
            <a:xfrm>
              <a:off x="7372623" y="5195947"/>
              <a:ext cx="328171" cy="4774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57" name="Line 1433"/>
            <p:cNvSpPr>
              <a:spLocks noChangeShapeType="1"/>
            </p:cNvSpPr>
            <p:nvPr/>
          </p:nvSpPr>
          <p:spPr bwMode="auto">
            <a:xfrm>
              <a:off x="7457762" y="5114394"/>
              <a:ext cx="326623" cy="14976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58" name="Line 1434"/>
            <p:cNvSpPr>
              <a:spLocks noChangeShapeType="1"/>
            </p:cNvSpPr>
            <p:nvPr/>
          </p:nvSpPr>
          <p:spPr bwMode="auto">
            <a:xfrm flipH="1">
              <a:off x="7528968" y="2908007"/>
              <a:ext cx="100618" cy="2313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59" name="Line 1435"/>
            <p:cNvSpPr>
              <a:spLocks noChangeShapeType="1"/>
            </p:cNvSpPr>
            <p:nvPr/>
          </p:nvSpPr>
          <p:spPr bwMode="auto">
            <a:xfrm flipH="1">
              <a:off x="7521228" y="3063700"/>
              <a:ext cx="357582" cy="1497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70460" name="Group 1436"/>
            <p:cNvGrpSpPr>
              <a:grpSpLocks/>
            </p:cNvGrpSpPr>
            <p:nvPr/>
          </p:nvGrpSpPr>
          <p:grpSpPr bwMode="auto">
            <a:xfrm>
              <a:off x="7457762" y="3152667"/>
              <a:ext cx="157893" cy="149761"/>
              <a:chOff x="4479" y="2068"/>
              <a:chExt cx="82" cy="88"/>
            </a:xfrm>
          </p:grpSpPr>
          <p:sp>
            <p:nvSpPr>
              <p:cNvPr id="770461" name="Oval 1437"/>
              <p:cNvSpPr>
                <a:spLocks noChangeArrowheads="1"/>
              </p:cNvSpPr>
              <p:nvPr/>
            </p:nvSpPr>
            <p:spPr bwMode="auto">
              <a:xfrm>
                <a:off x="4479" y="2068"/>
                <a:ext cx="82" cy="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62" name="Oval 1438"/>
              <p:cNvSpPr>
                <a:spLocks noChangeArrowheads="1"/>
              </p:cNvSpPr>
              <p:nvPr/>
            </p:nvSpPr>
            <p:spPr bwMode="auto">
              <a:xfrm>
                <a:off x="4494" y="2084"/>
                <a:ext cx="51" cy="55"/>
              </a:xfrm>
              <a:prstGeom prst="ellipse">
                <a:avLst/>
              </a:prstGeom>
              <a:solidFill>
                <a:srgbClr val="51DC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0463" name="Rectangle 1439"/>
            <p:cNvSpPr>
              <a:spLocks noChangeArrowheads="1"/>
            </p:cNvSpPr>
            <p:nvPr/>
          </p:nvSpPr>
          <p:spPr bwMode="auto">
            <a:xfrm>
              <a:off x="6061656" y="2420099"/>
              <a:ext cx="42892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smtClean="0">
                  <a:latin typeface="Arial" pitchFamily="34" charset="0"/>
                </a:rPr>
                <a:t>PV</a:t>
              </a:r>
              <a:endParaRPr lang="en-US" altLang="en-US" sz="1400" b="1" dirty="0">
                <a:latin typeface="Arial" pitchFamily="34" charset="0"/>
              </a:endParaRPr>
            </a:p>
          </p:txBody>
        </p:sp>
        <p:sp>
          <p:nvSpPr>
            <p:cNvPr id="770465" name="Rectangle 1441"/>
            <p:cNvSpPr>
              <a:spLocks noChangeArrowheads="1"/>
            </p:cNvSpPr>
            <p:nvPr/>
          </p:nvSpPr>
          <p:spPr bwMode="auto">
            <a:xfrm>
              <a:off x="4301442" y="3722057"/>
              <a:ext cx="821974" cy="51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US" altLang="en-US" sz="1400" b="1" dirty="0">
                  <a:latin typeface="Arial" pitchFamily="34" charset="0"/>
                </a:rPr>
                <a:t>Wind Farms</a:t>
              </a:r>
            </a:p>
          </p:txBody>
        </p:sp>
        <p:sp>
          <p:nvSpPr>
            <p:cNvPr id="770466" name="Rectangle 1442"/>
            <p:cNvSpPr>
              <a:spLocks noChangeArrowheads="1"/>
            </p:cNvSpPr>
            <p:nvPr/>
          </p:nvSpPr>
          <p:spPr bwMode="auto">
            <a:xfrm>
              <a:off x="4318470" y="4537590"/>
              <a:ext cx="1462836" cy="51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spcBef>
                  <a:spcPct val="50000"/>
                </a:spcBef>
              </a:pPr>
              <a:r>
                <a:rPr lang="en-US" altLang="en-US" sz="1400" b="1" dirty="0">
                  <a:latin typeface="Arial" pitchFamily="34" charset="0"/>
                </a:rPr>
                <a:t>Rooftop Photovoltaics</a:t>
              </a:r>
            </a:p>
          </p:txBody>
        </p:sp>
        <p:sp>
          <p:nvSpPr>
            <p:cNvPr id="770467" name="Rectangle 1443"/>
            <p:cNvSpPr>
              <a:spLocks noChangeArrowheads="1"/>
            </p:cNvSpPr>
            <p:nvPr/>
          </p:nvSpPr>
          <p:spPr bwMode="auto">
            <a:xfrm>
              <a:off x="8049088" y="3739851"/>
              <a:ext cx="1144088" cy="65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spcBef>
                  <a:spcPct val="50000"/>
                </a:spcBef>
              </a:pPr>
              <a:r>
                <a:rPr lang="en-US" altLang="en-US" sz="1400" b="1" dirty="0">
                  <a:latin typeface="Arial" pitchFamily="34" charset="0"/>
                </a:rPr>
                <a:t>Remote Loads</a:t>
              </a:r>
            </a:p>
          </p:txBody>
        </p:sp>
        <p:sp>
          <p:nvSpPr>
            <p:cNvPr id="770469" name="Rectangle 1445"/>
            <p:cNvSpPr>
              <a:spLocks noChangeArrowheads="1"/>
            </p:cNvSpPr>
            <p:nvPr/>
          </p:nvSpPr>
          <p:spPr bwMode="auto">
            <a:xfrm>
              <a:off x="6881915" y="4195066"/>
              <a:ext cx="674855" cy="52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spcBef>
                  <a:spcPct val="50000"/>
                </a:spcBef>
              </a:pPr>
              <a:r>
                <a:rPr lang="en-US" altLang="en-US" sz="1400" b="1" dirty="0" smtClean="0">
                  <a:latin typeface="Arial" pitchFamily="34" charset="0"/>
                </a:rPr>
                <a:t>Fuel Cells </a:t>
              </a:r>
              <a:endParaRPr lang="en-US" altLang="en-US" sz="1400" b="1" dirty="0">
                <a:latin typeface="Arial" pitchFamily="34" charset="0"/>
              </a:endParaRPr>
            </a:p>
          </p:txBody>
        </p:sp>
        <p:sp>
          <p:nvSpPr>
            <p:cNvPr id="770472" name="AutoShape 1448"/>
            <p:cNvSpPr>
              <a:spLocks noChangeArrowheads="1"/>
            </p:cNvSpPr>
            <p:nvPr/>
          </p:nvSpPr>
          <p:spPr bwMode="auto">
            <a:xfrm>
              <a:off x="3639852" y="1208915"/>
              <a:ext cx="1430328" cy="473009"/>
            </a:xfrm>
            <a:prstGeom prst="rightArrow">
              <a:avLst>
                <a:gd name="adj1" fmla="val 50000"/>
                <a:gd name="adj2" fmla="val 70983"/>
              </a:avLst>
            </a:prstGeom>
            <a:solidFill>
              <a:srgbClr val="C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Arial" pitchFamily="34" charset="0"/>
              </a:endParaRPr>
            </a:p>
          </p:txBody>
        </p:sp>
        <p:pic>
          <p:nvPicPr>
            <p:cNvPr id="770473" name="Picture 1449" descr="IN011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2125" y="2839799"/>
              <a:ext cx="702780" cy="817016"/>
            </a:xfrm>
            <a:prstGeom prst="rect">
              <a:avLst/>
            </a:prstGeom>
            <a:noFill/>
            <a:extLst>
              <a:ext uri="{909E8E84-426E-40DD-AFC4-6F175D3DCCD1}">
                <a14:hiddenFill xmlns:a14="http://schemas.microsoft.com/office/drawing/2010/main">
                  <a:solidFill>
                    <a:srgbClr val="FFFFFF"/>
                  </a:solidFill>
                </a14:hiddenFill>
              </a:ext>
            </a:extLst>
          </p:spPr>
        </p:pic>
        <p:sp>
          <p:nvSpPr>
            <p:cNvPr id="770474" name="Line 1450"/>
            <p:cNvSpPr>
              <a:spLocks noChangeShapeType="1"/>
            </p:cNvSpPr>
            <p:nvPr/>
          </p:nvSpPr>
          <p:spPr bwMode="auto">
            <a:xfrm flipH="1">
              <a:off x="6754981" y="3252014"/>
              <a:ext cx="749219" cy="3069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475" name="Freeform 1451"/>
            <p:cNvSpPr>
              <a:spLocks/>
            </p:cNvSpPr>
            <p:nvPr/>
          </p:nvSpPr>
          <p:spPr bwMode="auto">
            <a:xfrm>
              <a:off x="8737936" y="2756763"/>
              <a:ext cx="72755" cy="422594"/>
            </a:xfrm>
            <a:custGeom>
              <a:avLst/>
              <a:gdLst>
                <a:gd name="T0" fmla="*/ 0 w 38"/>
                <a:gd name="T1" fmla="*/ 0 h 248"/>
                <a:gd name="T2" fmla="*/ 0 w 38"/>
                <a:gd name="T3" fmla="*/ 247 h 248"/>
                <a:gd name="T4" fmla="*/ 37 w 38"/>
                <a:gd name="T5" fmla="*/ 247 h 248"/>
                <a:gd name="T6" fmla="*/ 37 w 38"/>
                <a:gd name="T7" fmla="*/ 0 h 248"/>
                <a:gd name="T8" fmla="*/ 0 w 38"/>
                <a:gd name="T9" fmla="*/ 0 h 248"/>
                <a:gd name="T10" fmla="*/ 0 w 38"/>
                <a:gd name="T11" fmla="*/ 8 h 248"/>
                <a:gd name="T12" fmla="*/ 37 w 38"/>
                <a:gd name="T13" fmla="*/ 8 h 248"/>
                <a:gd name="T14" fmla="*/ 37 w 38"/>
                <a:gd name="T15" fmla="*/ 0 h 248"/>
                <a:gd name="T16" fmla="*/ 37 w 38"/>
                <a:gd name="T17" fmla="*/ 247 h 248"/>
                <a:gd name="T18" fmla="*/ 0 w 38"/>
                <a:gd name="T19" fmla="*/ 247 h 248"/>
                <a:gd name="T20" fmla="*/ 0 w 38"/>
                <a:gd name="T21" fmla="*/ 0 h 248"/>
                <a:gd name="T22" fmla="*/ 0 w 38"/>
                <a:gd name="T23" fmla="*/ 8 h 248"/>
                <a:gd name="T24" fmla="*/ 0 w 38"/>
                <a:gd name="T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48">
                  <a:moveTo>
                    <a:pt x="0" y="0"/>
                  </a:moveTo>
                  <a:lnTo>
                    <a:pt x="0" y="247"/>
                  </a:lnTo>
                  <a:lnTo>
                    <a:pt x="37" y="247"/>
                  </a:lnTo>
                  <a:lnTo>
                    <a:pt x="37" y="0"/>
                  </a:lnTo>
                  <a:lnTo>
                    <a:pt x="0" y="0"/>
                  </a:lnTo>
                  <a:lnTo>
                    <a:pt x="0" y="8"/>
                  </a:lnTo>
                  <a:lnTo>
                    <a:pt x="37" y="8"/>
                  </a:lnTo>
                  <a:lnTo>
                    <a:pt x="37" y="0"/>
                  </a:lnTo>
                  <a:lnTo>
                    <a:pt x="37" y="247"/>
                  </a:lnTo>
                  <a:lnTo>
                    <a:pt x="0" y="247"/>
                  </a:lnTo>
                  <a:lnTo>
                    <a:pt x="0" y="0"/>
                  </a:lnTo>
                  <a:lnTo>
                    <a:pt x="0" y="8"/>
                  </a:lnTo>
                  <a:lnTo>
                    <a:pt x="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 name="Group 10"/>
          <p:cNvGrpSpPr/>
          <p:nvPr/>
        </p:nvGrpSpPr>
        <p:grpSpPr>
          <a:xfrm>
            <a:off x="4577326" y="5524962"/>
            <a:ext cx="756674" cy="418638"/>
            <a:chOff x="4311230" y="5400095"/>
            <a:chExt cx="756674" cy="418638"/>
          </a:xfrm>
        </p:grpSpPr>
        <p:pic>
          <p:nvPicPr>
            <p:cNvPr id="1466" name="Picture 2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9902" y="5400095"/>
              <a:ext cx="228002" cy="301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7" name="Picture 26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1230" y="5467681"/>
              <a:ext cx="528672" cy="35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 name="Straight Connector 4"/>
          <p:cNvCxnSpPr>
            <a:stCxn id="1466" idx="3"/>
            <a:endCxn id="770452" idx="3"/>
          </p:cNvCxnSpPr>
          <p:nvPr/>
        </p:nvCxnSpPr>
        <p:spPr bwMode="auto">
          <a:xfrm flipV="1">
            <a:off x="5334000" y="4976543"/>
            <a:ext cx="70350" cy="699071"/>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69" name="Picture 2053" descr="C:\Documents and Settings\bkroposk\My Documents\My Pictures\DP\HPTB\PVArray\PVANDJ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0818" y="2076203"/>
            <a:ext cx="740960" cy="514597"/>
          </a:xfrm>
          <a:prstGeom prst="rect">
            <a:avLst/>
          </a:prstGeom>
          <a:noFill/>
          <a:extLst>
            <a:ext uri="{909E8E84-426E-40DD-AFC4-6F175D3DCCD1}">
              <a14:hiddenFill xmlns:a14="http://schemas.microsoft.com/office/drawing/2010/main">
                <a:solidFill>
                  <a:srgbClr val="FFFFFF"/>
                </a:solidFill>
              </a14:hiddenFill>
            </a:ext>
          </a:extLst>
        </p:spPr>
      </p:pic>
      <p:cxnSp>
        <p:nvCxnSpPr>
          <p:cNvPr id="1470" name="Straight Connector 1469"/>
          <p:cNvCxnSpPr>
            <a:endCxn id="1469" idx="2"/>
          </p:cNvCxnSpPr>
          <p:nvPr/>
        </p:nvCxnSpPr>
        <p:spPr bwMode="auto">
          <a:xfrm flipV="1">
            <a:off x="5391584" y="2590800"/>
            <a:ext cx="279714" cy="8349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72" name="Rectangle 1441"/>
          <p:cNvSpPr>
            <a:spLocks noChangeArrowheads="1"/>
          </p:cNvSpPr>
          <p:nvPr/>
        </p:nvSpPr>
        <p:spPr bwMode="auto">
          <a:xfrm>
            <a:off x="5167985" y="1828800"/>
            <a:ext cx="1194237" cy="12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spcBef>
                <a:spcPct val="50000"/>
              </a:spcBef>
            </a:pPr>
            <a:r>
              <a:rPr lang="en-US" altLang="en-US" sz="1400" b="1" dirty="0" smtClean="0">
                <a:latin typeface="Arial" pitchFamily="34" charset="0"/>
              </a:rPr>
              <a:t>Utility Scale </a:t>
            </a:r>
            <a:endParaRPr lang="en-US" altLang="en-US" sz="1400" b="1" dirty="0">
              <a:latin typeface="Arial" pitchFamily="34" charset="0"/>
            </a:endParaRPr>
          </a:p>
        </p:txBody>
      </p:sp>
      <p:sp>
        <p:nvSpPr>
          <p:cNvPr id="1463" name="Slide Number Placeholder 2"/>
          <p:cNvSpPr>
            <a:spLocks noGrp="1"/>
          </p:cNvSpPr>
          <p:nvPr>
            <p:ph type="sldNum" sz="quarter" idx="11"/>
          </p:nvPr>
        </p:nvSpPr>
        <p:spPr>
          <a:xfrm>
            <a:off x="13381" y="6340369"/>
            <a:ext cx="685800" cy="365125"/>
          </a:xfrm>
        </p:spPr>
        <p:txBody>
          <a:bodyPr/>
          <a:lstStyle/>
          <a:p>
            <a:pPr>
              <a:defRPr/>
            </a:pPr>
            <a:fld id="{82C318EA-7649-491B-9205-490E9908997F}" type="slidenum">
              <a:rPr lang="en-US" smtClean="0"/>
              <a:pPr>
                <a:defRPr/>
              </a:pPr>
              <a:t>3</a:t>
            </a:fld>
            <a:endParaRPr lang="en-US" dirty="0"/>
          </a:p>
        </p:txBody>
      </p:sp>
    </p:spTree>
    <p:extLst>
      <p:ext uri="{BB962C8B-B14F-4D97-AF65-F5344CB8AC3E}">
        <p14:creationId xmlns:p14="http://schemas.microsoft.com/office/powerpoint/2010/main" val="34395849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781800" cy="519113"/>
          </a:xfrm>
        </p:spPr>
        <p:txBody>
          <a:bodyPr/>
          <a:lstStyle/>
          <a:p>
            <a:pPr algn="ctr"/>
            <a:r>
              <a:rPr lang="en-US" dirty="0" smtClean="0"/>
              <a:t>Two major Impacts of high penetration of DER on the electric power system</a:t>
            </a:r>
            <a:endParaRPr lang="en-US" dirty="0"/>
          </a:p>
        </p:txBody>
      </p:sp>
      <p:sp>
        <p:nvSpPr>
          <p:cNvPr id="3" name="Slide Number Placeholder 2"/>
          <p:cNvSpPr>
            <a:spLocks noGrp="1"/>
          </p:cNvSpPr>
          <p:nvPr>
            <p:ph type="sldNum" sz="quarter" idx="12"/>
          </p:nvPr>
        </p:nvSpPr>
        <p:spPr/>
        <p:txBody>
          <a:bodyPr/>
          <a:lstStyle/>
          <a:p>
            <a:pPr>
              <a:defRPr/>
            </a:pPr>
            <a:fld id="{0D199E9A-0882-49D6-BE6C-1916C6C8E90B}" type="slidenum">
              <a:rPr lang="en-US" smtClean="0"/>
              <a:pPr>
                <a:defRPr/>
              </a:pPr>
              <a:t>4</a:t>
            </a:fld>
            <a:endParaRPr lang="en-US"/>
          </a:p>
        </p:txBody>
      </p:sp>
      <p:sp>
        <p:nvSpPr>
          <p:cNvPr id="4" name="Rectangle 3"/>
          <p:cNvSpPr/>
          <p:nvPr/>
        </p:nvSpPr>
        <p:spPr>
          <a:xfrm>
            <a:off x="152400" y="1905000"/>
            <a:ext cx="8839200" cy="3600986"/>
          </a:xfrm>
          <a:prstGeom prst="rect">
            <a:avLst/>
          </a:prstGeom>
        </p:spPr>
        <p:txBody>
          <a:bodyPr wrap="square">
            <a:spAutoFit/>
          </a:bodyPr>
          <a:lstStyle/>
          <a:p>
            <a:pPr marL="457200" indent="-457200" eaLnBrk="0" fontAlgn="base" hangingPunct="0">
              <a:spcBef>
                <a:spcPct val="0"/>
              </a:spcBef>
              <a:spcAft>
                <a:spcPct val="0"/>
              </a:spcAft>
              <a:buFont typeface="Arial" panose="020B0604020202020204" pitchFamily="34" charset="0"/>
              <a:buChar char="•"/>
            </a:pPr>
            <a:r>
              <a:rPr lang="en-US" sz="3200" dirty="0" smtClean="0">
                <a:solidFill>
                  <a:srgbClr val="000000"/>
                </a:solidFill>
                <a:latin typeface="Arial" pitchFamily="34" charset="0"/>
                <a:ea typeface="ＭＳ Ｐゴシック" pitchFamily="34" charset="-128"/>
              </a:rPr>
              <a:t>Impact on bulk power system stability (ride through)</a:t>
            </a:r>
          </a:p>
          <a:p>
            <a:pPr marL="457200" indent="-457200" eaLnBrk="0" fontAlgn="base" hangingPunct="0">
              <a:spcBef>
                <a:spcPct val="0"/>
              </a:spcBef>
              <a:spcAft>
                <a:spcPct val="0"/>
              </a:spcAft>
              <a:buFont typeface="Wingdings" panose="05000000000000000000" pitchFamily="2" charset="2"/>
              <a:buChar char="ü"/>
            </a:pPr>
            <a:r>
              <a:rPr lang="en-US" dirty="0" smtClean="0">
                <a:solidFill>
                  <a:srgbClr val="000000"/>
                </a:solidFill>
                <a:latin typeface="Arial" pitchFamily="34" charset="0"/>
                <a:ea typeface="ＭＳ Ｐゴシック" pitchFamily="34" charset="-128"/>
              </a:rPr>
              <a:t>Avoid blackouts like what happened in Germany and to avoid system instability issues like recent 1.2GW of solar generation loss in the Western Interconnection</a:t>
            </a:r>
          </a:p>
          <a:p>
            <a:pPr marL="457200" indent="-457200" eaLnBrk="0" fontAlgn="base" hangingPunct="0">
              <a:spcBef>
                <a:spcPct val="0"/>
              </a:spcBef>
              <a:spcAft>
                <a:spcPct val="0"/>
              </a:spcAft>
              <a:buFont typeface="Arial" panose="020B0604020202020204" pitchFamily="34" charset="0"/>
              <a:buChar char="•"/>
            </a:pPr>
            <a:endParaRPr lang="en-US" sz="3200" dirty="0">
              <a:solidFill>
                <a:srgbClr val="000000"/>
              </a:solidFill>
              <a:latin typeface="Arial" pitchFamily="34" charset="0"/>
              <a:ea typeface="ＭＳ Ｐゴシック" pitchFamily="34" charset="-128"/>
            </a:endParaRPr>
          </a:p>
          <a:p>
            <a:pPr marL="457200" indent="-457200" eaLnBrk="0" fontAlgn="base" hangingPunct="0">
              <a:spcBef>
                <a:spcPct val="0"/>
              </a:spcBef>
              <a:spcAft>
                <a:spcPct val="0"/>
              </a:spcAft>
              <a:buFont typeface="Arial" panose="020B0604020202020204" pitchFamily="34" charset="0"/>
              <a:buChar char="•"/>
            </a:pPr>
            <a:endParaRPr lang="en-US" sz="3200" dirty="0" smtClean="0">
              <a:solidFill>
                <a:srgbClr val="000000"/>
              </a:solidFill>
              <a:latin typeface="Arial" pitchFamily="34" charset="0"/>
              <a:ea typeface="ＭＳ Ｐゴシック" pitchFamily="34" charset="-128"/>
            </a:endParaRPr>
          </a:p>
          <a:p>
            <a:pPr marL="457200" indent="-457200" eaLnBrk="0" fontAlgn="base" hangingPunct="0">
              <a:spcBef>
                <a:spcPct val="0"/>
              </a:spcBef>
              <a:spcAft>
                <a:spcPct val="0"/>
              </a:spcAft>
              <a:buFont typeface="Arial" panose="020B0604020202020204" pitchFamily="34" charset="0"/>
              <a:buChar char="•"/>
            </a:pPr>
            <a:r>
              <a:rPr lang="en-US" sz="3200" dirty="0" smtClean="0">
                <a:solidFill>
                  <a:srgbClr val="000000"/>
                </a:solidFill>
                <a:latin typeface="Arial" pitchFamily="34" charset="0"/>
                <a:ea typeface="ＭＳ Ｐゴシック" pitchFamily="34" charset="-128"/>
              </a:rPr>
              <a:t>Impact on Distribution System protection and power quality</a:t>
            </a:r>
            <a:endParaRPr lang="en-US" sz="3200"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1627808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800100"/>
            <a:ext cx="5981700" cy="519113"/>
          </a:xfrm>
        </p:spPr>
        <p:txBody>
          <a:bodyPr/>
          <a:lstStyle/>
          <a:p>
            <a:pPr algn="ctr"/>
            <a:r>
              <a:rPr lang="en-US" dirty="0" smtClean="0"/>
              <a:t>IEEE 1547</a:t>
            </a:r>
            <a:endParaRPr lang="en-US" dirty="0"/>
          </a:p>
        </p:txBody>
      </p:sp>
      <p:sp>
        <p:nvSpPr>
          <p:cNvPr id="3" name="Slide Number Placeholder 2"/>
          <p:cNvSpPr>
            <a:spLocks noGrp="1"/>
          </p:cNvSpPr>
          <p:nvPr>
            <p:ph type="sldNum" sz="quarter" idx="12"/>
          </p:nvPr>
        </p:nvSpPr>
        <p:spPr/>
        <p:txBody>
          <a:bodyPr/>
          <a:lstStyle/>
          <a:p>
            <a:pPr>
              <a:defRPr/>
            </a:pPr>
            <a:fld id="{0D199E9A-0882-49D6-BE6C-1916C6C8E90B}" type="slidenum">
              <a:rPr lang="en-US" smtClean="0"/>
              <a:pPr>
                <a:defRPr/>
              </a:pPr>
              <a:t>5</a:t>
            </a:fld>
            <a:endParaRPr lang="en-US"/>
          </a:p>
        </p:txBody>
      </p:sp>
      <p:sp>
        <p:nvSpPr>
          <p:cNvPr id="4" name="Rectangle 3"/>
          <p:cNvSpPr/>
          <p:nvPr/>
        </p:nvSpPr>
        <p:spPr>
          <a:xfrm>
            <a:off x="152400" y="1905000"/>
            <a:ext cx="8839200" cy="1200329"/>
          </a:xfrm>
          <a:prstGeom prst="rect">
            <a:avLst/>
          </a:prstGeom>
        </p:spPr>
        <p:txBody>
          <a:bodyPr wrap="square">
            <a:spAutoFit/>
          </a:bodyPr>
          <a:lstStyle/>
          <a:p>
            <a:pPr marL="457200" indent="-457200" eaLnBrk="0" fontAlgn="base" hangingPunct="0">
              <a:spcBef>
                <a:spcPct val="0"/>
              </a:spcBef>
              <a:spcAft>
                <a:spcPct val="0"/>
              </a:spcAft>
            </a:pPr>
            <a:r>
              <a:rPr lang="en-US" sz="2400" u="sng" dirty="0" smtClean="0">
                <a:solidFill>
                  <a:srgbClr val="000000"/>
                </a:solidFill>
                <a:latin typeface="Arial" pitchFamily="34" charset="0"/>
                <a:ea typeface="ＭＳ Ｐゴシック" pitchFamily="34" charset="-128"/>
              </a:rPr>
              <a:t>Title: </a:t>
            </a:r>
            <a:r>
              <a:rPr lang="en-US" sz="2400" dirty="0" smtClean="0">
                <a:solidFill>
                  <a:srgbClr val="000000"/>
                </a:solidFill>
                <a:latin typeface="Arial" pitchFamily="34" charset="0"/>
                <a:ea typeface="ＭＳ Ｐゴシック" pitchFamily="34" charset="-128"/>
              </a:rPr>
              <a:t>Standard </a:t>
            </a:r>
            <a:r>
              <a:rPr lang="en-US" sz="2400" dirty="0">
                <a:solidFill>
                  <a:srgbClr val="000000"/>
                </a:solidFill>
                <a:latin typeface="Arial" pitchFamily="34" charset="0"/>
                <a:ea typeface="ＭＳ Ｐゴシック" pitchFamily="34" charset="-128"/>
              </a:rPr>
              <a:t>for Interconnection </a:t>
            </a:r>
            <a:r>
              <a:rPr lang="en-US" sz="2400" b="1" dirty="0">
                <a:solidFill>
                  <a:srgbClr val="0959A5">
                    <a:lumMod val="60000"/>
                    <a:lumOff val="40000"/>
                  </a:srgbClr>
                </a:solidFill>
                <a:latin typeface="Arial" pitchFamily="34" charset="0"/>
                <a:ea typeface="ＭＳ Ｐゴシック" pitchFamily="34" charset="-128"/>
              </a:rPr>
              <a:t>and</a:t>
            </a:r>
            <a:r>
              <a:rPr lang="en-US" sz="2400" b="1" dirty="0">
                <a:solidFill>
                  <a:srgbClr val="0959A5"/>
                </a:solidFill>
                <a:latin typeface="Arial" pitchFamily="34" charset="0"/>
                <a:ea typeface="ＭＳ Ｐゴシック" pitchFamily="34" charset="-128"/>
              </a:rPr>
              <a:t> </a:t>
            </a:r>
            <a:r>
              <a:rPr lang="en-US" sz="2400" b="1" dirty="0">
                <a:solidFill>
                  <a:srgbClr val="0959A5">
                    <a:lumMod val="60000"/>
                    <a:lumOff val="40000"/>
                  </a:srgbClr>
                </a:solidFill>
                <a:latin typeface="Arial" pitchFamily="34" charset="0"/>
                <a:ea typeface="ＭＳ Ｐゴシック" pitchFamily="34" charset="-128"/>
              </a:rPr>
              <a:t>Interoperability</a:t>
            </a:r>
            <a:r>
              <a:rPr lang="en-US" sz="2400" b="1" dirty="0">
                <a:solidFill>
                  <a:srgbClr val="0959A5"/>
                </a:solidFill>
                <a:latin typeface="Arial" pitchFamily="34" charset="0"/>
                <a:ea typeface="ＭＳ Ｐゴシック" pitchFamily="34" charset="-128"/>
              </a:rPr>
              <a:t> </a:t>
            </a:r>
            <a:r>
              <a:rPr lang="en-US" sz="2400" dirty="0">
                <a:solidFill>
                  <a:srgbClr val="0959A5"/>
                </a:solidFill>
                <a:latin typeface="Arial" pitchFamily="34" charset="0"/>
                <a:ea typeface="ＭＳ Ｐゴシック" pitchFamily="34" charset="-128"/>
              </a:rPr>
              <a:t>of Distributed </a:t>
            </a:r>
            <a:r>
              <a:rPr lang="en-US" sz="2400" b="1" dirty="0">
                <a:solidFill>
                  <a:srgbClr val="0959A5">
                    <a:lumMod val="60000"/>
                    <a:lumOff val="40000"/>
                  </a:srgbClr>
                </a:solidFill>
                <a:latin typeface="Arial" pitchFamily="34" charset="0"/>
                <a:ea typeface="ＭＳ Ｐゴシック" pitchFamily="34" charset="-128"/>
              </a:rPr>
              <a:t>Energy</a:t>
            </a:r>
            <a:r>
              <a:rPr lang="en-US" sz="2400" dirty="0">
                <a:solidFill>
                  <a:srgbClr val="0959A5">
                    <a:lumMod val="60000"/>
                    <a:lumOff val="40000"/>
                  </a:srgbClr>
                </a:solidFill>
                <a:latin typeface="Arial" pitchFamily="34" charset="0"/>
                <a:ea typeface="ＭＳ Ｐゴシック" pitchFamily="34" charset="-128"/>
              </a:rPr>
              <a:t> </a:t>
            </a:r>
            <a:r>
              <a:rPr lang="en-US" sz="2400" dirty="0" smtClean="0">
                <a:solidFill>
                  <a:srgbClr val="000000"/>
                </a:solidFill>
                <a:latin typeface="Arial" pitchFamily="34" charset="0"/>
                <a:ea typeface="ＭＳ Ｐゴシック" pitchFamily="34" charset="-128"/>
              </a:rPr>
              <a:t>Resources with</a:t>
            </a:r>
            <a:r>
              <a:rPr lang="en-US" sz="2400" dirty="0" smtClean="0">
                <a:solidFill>
                  <a:srgbClr val="0959A5"/>
                </a:solidFill>
                <a:latin typeface="Arial" pitchFamily="34" charset="0"/>
                <a:ea typeface="ＭＳ Ｐゴシック" pitchFamily="34" charset="-128"/>
              </a:rPr>
              <a:t> </a:t>
            </a:r>
            <a:r>
              <a:rPr lang="en-US" sz="2400" b="1" dirty="0">
                <a:solidFill>
                  <a:srgbClr val="0959A5">
                    <a:lumMod val="60000"/>
                    <a:lumOff val="40000"/>
                  </a:srgbClr>
                </a:solidFill>
                <a:latin typeface="Arial" pitchFamily="34" charset="0"/>
                <a:ea typeface="ＭＳ Ｐゴシック" pitchFamily="34" charset="-128"/>
              </a:rPr>
              <a:t>Associated</a:t>
            </a:r>
            <a:r>
              <a:rPr lang="en-US" sz="2400" dirty="0">
                <a:solidFill>
                  <a:srgbClr val="0959A5">
                    <a:lumMod val="60000"/>
                    <a:lumOff val="40000"/>
                  </a:srgbClr>
                </a:solidFill>
                <a:latin typeface="Arial" pitchFamily="34" charset="0"/>
                <a:ea typeface="ＭＳ Ｐゴシック" pitchFamily="34" charset="-128"/>
              </a:rPr>
              <a:t> </a:t>
            </a:r>
            <a:r>
              <a:rPr lang="en-US" sz="2400" dirty="0">
                <a:solidFill>
                  <a:srgbClr val="000000"/>
                </a:solidFill>
                <a:latin typeface="Arial" pitchFamily="34" charset="0"/>
                <a:ea typeface="ＭＳ Ｐゴシック" pitchFamily="34" charset="-128"/>
              </a:rPr>
              <a:t>Electric Power Systems </a:t>
            </a:r>
            <a:r>
              <a:rPr lang="en-US" sz="2400" b="1" dirty="0">
                <a:solidFill>
                  <a:srgbClr val="0959A5">
                    <a:lumMod val="60000"/>
                    <a:lumOff val="40000"/>
                  </a:srgbClr>
                </a:solidFill>
                <a:latin typeface="Arial" pitchFamily="34" charset="0"/>
                <a:ea typeface="ＭＳ Ｐゴシック" pitchFamily="34" charset="-128"/>
              </a:rPr>
              <a:t>Interfaces</a:t>
            </a:r>
            <a:r>
              <a:rPr lang="en-US" sz="2400" dirty="0">
                <a:solidFill>
                  <a:srgbClr val="000000"/>
                </a:solidFill>
                <a:latin typeface="Arial" pitchFamily="34" charset="0"/>
                <a:ea typeface="ＭＳ Ｐゴシック" pitchFamily="34" charset="-128"/>
              </a:rPr>
              <a:t>. </a:t>
            </a:r>
          </a:p>
        </p:txBody>
      </p:sp>
      <p:sp>
        <p:nvSpPr>
          <p:cNvPr id="5" name="Rectangle 4"/>
          <p:cNvSpPr/>
          <p:nvPr/>
        </p:nvSpPr>
        <p:spPr>
          <a:xfrm>
            <a:off x="228600" y="3459540"/>
            <a:ext cx="8382000" cy="1569660"/>
          </a:xfrm>
          <a:prstGeom prst="rect">
            <a:avLst/>
          </a:prstGeom>
        </p:spPr>
        <p:txBody>
          <a:bodyPr wrap="square">
            <a:spAutoFit/>
          </a:bodyPr>
          <a:lstStyle/>
          <a:p>
            <a:pPr eaLnBrk="0" fontAlgn="base" hangingPunct="0">
              <a:spcBef>
                <a:spcPct val="0"/>
              </a:spcBef>
              <a:spcAft>
                <a:spcPts val="800"/>
              </a:spcAft>
            </a:pPr>
            <a:r>
              <a:rPr lang="en-US" sz="2400" u="sng" dirty="0">
                <a:solidFill>
                  <a:srgbClr val="000000"/>
                </a:solidFill>
                <a:latin typeface="Arial" pitchFamily="34" charset="0"/>
                <a:ea typeface="ＭＳ Ｐゴシック" pitchFamily="34" charset="-128"/>
              </a:rPr>
              <a:t>Scope: </a:t>
            </a:r>
            <a:r>
              <a:rPr lang="en-US" sz="2400" dirty="0">
                <a:solidFill>
                  <a:srgbClr val="000000"/>
                </a:solidFill>
                <a:latin typeface="Arial" pitchFamily="34" charset="0"/>
                <a:ea typeface="ＭＳ Ｐゴシック" pitchFamily="34" charset="-128"/>
              </a:rPr>
              <a:t>This standard establishes criteria and requirements for interconnection of distributed </a:t>
            </a:r>
            <a:r>
              <a:rPr lang="en-US" sz="2400" b="1" dirty="0">
                <a:solidFill>
                  <a:srgbClr val="0959A5">
                    <a:lumMod val="60000"/>
                    <a:lumOff val="40000"/>
                  </a:srgbClr>
                </a:solidFill>
                <a:latin typeface="Arial" pitchFamily="34" charset="0"/>
                <a:ea typeface="ＭＳ Ｐゴシック" pitchFamily="34" charset="-128"/>
              </a:rPr>
              <a:t>energy</a:t>
            </a:r>
            <a:r>
              <a:rPr lang="en-US" sz="2400" dirty="0">
                <a:solidFill>
                  <a:srgbClr val="0959A5">
                    <a:lumMod val="60000"/>
                    <a:lumOff val="40000"/>
                  </a:srgbClr>
                </a:solidFill>
                <a:latin typeface="Arial" pitchFamily="34" charset="0"/>
                <a:ea typeface="ＭＳ Ｐゴシック" pitchFamily="34" charset="-128"/>
              </a:rPr>
              <a:t> </a:t>
            </a:r>
            <a:r>
              <a:rPr lang="en-US" sz="2400" dirty="0">
                <a:solidFill>
                  <a:srgbClr val="000000"/>
                </a:solidFill>
                <a:latin typeface="Arial" pitchFamily="34" charset="0"/>
                <a:ea typeface="ＭＳ Ｐゴシック" pitchFamily="34" charset="-128"/>
              </a:rPr>
              <a:t>resources (D</a:t>
            </a:r>
            <a:r>
              <a:rPr lang="en-US" sz="2400" b="1" dirty="0">
                <a:solidFill>
                  <a:srgbClr val="0959A5">
                    <a:lumMod val="60000"/>
                    <a:lumOff val="40000"/>
                  </a:srgbClr>
                </a:solidFill>
                <a:latin typeface="Arial" pitchFamily="34" charset="0"/>
                <a:ea typeface="ＭＳ Ｐゴシック" pitchFamily="34" charset="-128"/>
              </a:rPr>
              <a:t>E</a:t>
            </a:r>
            <a:r>
              <a:rPr lang="en-US" sz="2400" dirty="0">
                <a:solidFill>
                  <a:srgbClr val="000000"/>
                </a:solidFill>
                <a:latin typeface="Arial" pitchFamily="34" charset="0"/>
                <a:ea typeface="ＭＳ Ｐゴシック" pitchFamily="34" charset="-128"/>
              </a:rPr>
              <a:t>R) with electric power systems (EPS), </a:t>
            </a:r>
            <a:r>
              <a:rPr lang="en-US" sz="2400" b="1" dirty="0">
                <a:solidFill>
                  <a:srgbClr val="0959A5">
                    <a:lumMod val="60000"/>
                    <a:lumOff val="40000"/>
                  </a:srgbClr>
                </a:solidFill>
                <a:latin typeface="Arial" pitchFamily="34" charset="0"/>
                <a:ea typeface="ＭＳ Ｐゴシック" pitchFamily="34" charset="-128"/>
              </a:rPr>
              <a:t>and associated interfaces</a:t>
            </a:r>
            <a:r>
              <a:rPr lang="en-US" sz="2400" dirty="0">
                <a:solidFill>
                  <a:srgbClr val="000000"/>
                </a:solidFill>
                <a:latin typeface="Arial" pitchFamily="34" charset="0"/>
                <a:ea typeface="ＭＳ Ｐゴシック" pitchFamily="34" charset="-128"/>
              </a:rPr>
              <a:t>.   </a:t>
            </a:r>
          </a:p>
        </p:txBody>
      </p:sp>
    </p:spTree>
    <p:extLst>
      <p:ext uri="{BB962C8B-B14F-4D97-AF65-F5344CB8AC3E}">
        <p14:creationId xmlns:p14="http://schemas.microsoft.com/office/powerpoint/2010/main" val="340111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800100"/>
            <a:ext cx="6286500" cy="519113"/>
          </a:xfrm>
        </p:spPr>
        <p:txBody>
          <a:bodyPr/>
          <a:lstStyle/>
          <a:p>
            <a:r>
              <a:rPr lang="en-US" dirty="0" smtClean="0"/>
              <a:t>Why is the standard being revised?</a:t>
            </a:r>
            <a:endParaRPr lang="en-US" dirty="0"/>
          </a:p>
        </p:txBody>
      </p:sp>
      <p:sp>
        <p:nvSpPr>
          <p:cNvPr id="3" name="Slide Number Placeholder 2"/>
          <p:cNvSpPr>
            <a:spLocks noGrp="1"/>
          </p:cNvSpPr>
          <p:nvPr>
            <p:ph type="sldNum" sz="quarter" idx="12"/>
          </p:nvPr>
        </p:nvSpPr>
        <p:spPr/>
        <p:txBody>
          <a:bodyPr/>
          <a:lstStyle/>
          <a:p>
            <a:pPr>
              <a:defRPr/>
            </a:pPr>
            <a:fld id="{0D199E9A-0882-49D6-BE6C-1916C6C8E90B}" type="slidenum">
              <a:rPr lang="en-US" smtClean="0"/>
              <a:pPr>
                <a:defRPr/>
              </a:pPr>
              <a:t>6</a:t>
            </a:fld>
            <a:endParaRPr lang="en-US"/>
          </a:p>
        </p:txBody>
      </p:sp>
      <p:sp>
        <p:nvSpPr>
          <p:cNvPr id="4" name="Content Placeholder 2"/>
          <p:cNvSpPr txBox="1">
            <a:spLocks/>
          </p:cNvSpPr>
          <p:nvPr/>
        </p:nvSpPr>
        <p:spPr>
          <a:xfrm>
            <a:off x="457200" y="2636837"/>
            <a:ext cx="8229600" cy="4525963"/>
          </a:xfrm>
          <a:prstGeom prst="rect">
            <a:avLst/>
          </a:prstGeom>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r>
              <a:rPr lang="en-US" kern="0" dirty="0" smtClean="0"/>
              <a:t>No voltage regulation by the DER</a:t>
            </a:r>
          </a:p>
          <a:p>
            <a:r>
              <a:rPr lang="en-US" kern="0" dirty="0" smtClean="0"/>
              <a:t>It is a must trip standard (No ride through)</a:t>
            </a:r>
          </a:p>
          <a:p>
            <a:r>
              <a:rPr lang="en-US" kern="0" dirty="0" smtClean="0"/>
              <a:t>Power quality issues were not properly addressed</a:t>
            </a:r>
          </a:p>
          <a:p>
            <a:r>
              <a:rPr lang="en-US" kern="0" dirty="0" smtClean="0"/>
              <a:t>No interoperability </a:t>
            </a:r>
            <a:endParaRPr lang="en-US" kern="0" dirty="0"/>
          </a:p>
        </p:txBody>
      </p:sp>
      <p:sp>
        <p:nvSpPr>
          <p:cNvPr id="5" name="Content Placeholder 2"/>
          <p:cNvSpPr txBox="1">
            <a:spLocks/>
          </p:cNvSpPr>
          <p:nvPr/>
        </p:nvSpPr>
        <p:spPr>
          <a:xfrm>
            <a:off x="453788" y="1951037"/>
            <a:ext cx="8229600" cy="4525963"/>
          </a:xfrm>
          <a:prstGeom prst="rect">
            <a:avLst/>
          </a:prstGeom>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marL="0" indent="0">
              <a:buNone/>
            </a:pPr>
            <a:r>
              <a:rPr lang="en-US" b="1" kern="0" dirty="0" smtClean="0"/>
              <a:t>Major issues with the 2003 version of the standard:</a:t>
            </a:r>
            <a:endParaRPr lang="en-US" b="1" kern="0" dirty="0"/>
          </a:p>
        </p:txBody>
      </p:sp>
    </p:spTree>
    <p:extLst>
      <p:ext uri="{BB962C8B-B14F-4D97-AF65-F5344CB8AC3E}">
        <p14:creationId xmlns:p14="http://schemas.microsoft.com/office/powerpoint/2010/main" val="105662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1143000"/>
          </a:xfrm>
        </p:spPr>
        <p:txBody>
          <a:bodyPr/>
          <a:lstStyle/>
          <a:p>
            <a:pPr algn="ctr"/>
            <a:r>
              <a:rPr lang="en-US" sz="3200" dirty="0" smtClean="0"/>
              <a:t>Voltage regulation and ride through requirements</a:t>
            </a:r>
            <a:endParaRPr lang="en-US" sz="3200" dirty="0"/>
          </a:p>
        </p:txBody>
      </p:sp>
      <p:sp>
        <p:nvSpPr>
          <p:cNvPr id="3" name="Content Placeholder 2"/>
          <p:cNvSpPr>
            <a:spLocks noGrp="1"/>
          </p:cNvSpPr>
          <p:nvPr>
            <p:ph idx="1"/>
          </p:nvPr>
        </p:nvSpPr>
        <p:spPr>
          <a:xfrm>
            <a:off x="457200" y="1798637"/>
            <a:ext cx="8229600" cy="4525963"/>
          </a:xfrm>
        </p:spPr>
        <p:txBody>
          <a:bodyPr/>
          <a:lstStyle/>
          <a:p>
            <a:r>
              <a:rPr lang="en-US" sz="2800" dirty="0" smtClean="0"/>
              <a:t>The ride-through capability and performance is proposed to be mandatory in the new standard.</a:t>
            </a:r>
          </a:p>
          <a:p>
            <a:r>
              <a:rPr lang="en-US" sz="2800" dirty="0" smtClean="0"/>
              <a:t>The voltage regulation capability is proposed to be mandatory but the performance is proposed to be at the utility’s discretion (The DER will provide this capability and the utility will decide to enable/disable it and choose the proper operating modes).  </a:t>
            </a:r>
            <a:endParaRPr lang="en-US" sz="2800" dirty="0"/>
          </a:p>
        </p:txBody>
      </p:sp>
      <p:sp>
        <p:nvSpPr>
          <p:cNvPr id="4" name="Slide Number Placeholder 3"/>
          <p:cNvSpPr>
            <a:spLocks noGrp="1"/>
          </p:cNvSpPr>
          <p:nvPr>
            <p:ph type="sldNum" sz="quarter" idx="12"/>
          </p:nvPr>
        </p:nvSpPr>
        <p:spPr/>
        <p:txBody>
          <a:bodyPr/>
          <a:lstStyle/>
          <a:p>
            <a:pPr>
              <a:defRPr/>
            </a:pPr>
            <a:fld id="{2FFE4B61-D119-4C2A-B0FD-8BB9E4349C88}" type="slidenum">
              <a:rPr lang="en-US" smtClean="0"/>
              <a:pPr>
                <a:defRPr/>
              </a:pPr>
              <a:t>7</a:t>
            </a:fld>
            <a:endParaRPr lang="en-US" dirty="0"/>
          </a:p>
        </p:txBody>
      </p:sp>
    </p:spTree>
    <p:extLst>
      <p:ext uri="{BB962C8B-B14F-4D97-AF65-F5344CB8AC3E}">
        <p14:creationId xmlns:p14="http://schemas.microsoft.com/office/powerpoint/2010/main" val="824384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a:xfrm>
            <a:off x="-381000" y="152400"/>
            <a:ext cx="8229600" cy="1143000"/>
          </a:xfrm>
        </p:spPr>
        <p:txBody>
          <a:bodyPr/>
          <a:lstStyle/>
          <a:p>
            <a:pPr algn="ctr"/>
            <a:r>
              <a:rPr lang="en-US" dirty="0" smtClean="0">
                <a:solidFill>
                  <a:schemeClr val="bg1"/>
                </a:solidFill>
              </a:rPr>
              <a:t>How are MA utilities addressing the</a:t>
            </a:r>
            <a:br>
              <a:rPr lang="en-US" dirty="0" smtClean="0">
                <a:solidFill>
                  <a:schemeClr val="bg1"/>
                </a:solidFill>
              </a:rPr>
            </a:br>
            <a:r>
              <a:rPr lang="en-US" dirty="0" smtClean="0">
                <a:solidFill>
                  <a:schemeClr val="bg1"/>
                </a:solidFill>
              </a:rPr>
              <a:t> ride through concerns?</a:t>
            </a:r>
            <a:endParaRPr lang="en-US" dirty="0">
              <a:solidFill>
                <a:schemeClr val="bg1"/>
              </a:solidFill>
            </a:endParaRPr>
          </a:p>
        </p:txBody>
      </p:sp>
      <p:sp>
        <p:nvSpPr>
          <p:cNvPr id="4" name="Content Placeholder 3"/>
          <p:cNvSpPr>
            <a:spLocks noGrp="1"/>
          </p:cNvSpPr>
          <p:nvPr>
            <p:ph idx="1"/>
          </p:nvPr>
        </p:nvSpPr>
        <p:spPr>
          <a:xfrm>
            <a:off x="457200" y="1588112"/>
            <a:ext cx="8229600" cy="4812688"/>
          </a:xfrm>
        </p:spPr>
        <p:txBody>
          <a:bodyPr>
            <a:normAutofit/>
          </a:bodyPr>
          <a:lstStyle/>
          <a:p>
            <a:r>
              <a:rPr lang="en-US" sz="2000" dirty="0" smtClean="0"/>
              <a:t>IEEE 1547 revision has been on the MA Technical Standards Review Group (TSRG) meeting agenda for the past two years</a:t>
            </a:r>
            <a:r>
              <a:rPr lang="en-US" sz="2000" dirty="0"/>
              <a:t>!! (</a:t>
            </a:r>
            <a:r>
              <a:rPr lang="en-US" sz="2000" dirty="0">
                <a:hlinkClick r:id="rId2"/>
              </a:rPr>
              <a:t>https://</a:t>
            </a:r>
            <a:r>
              <a:rPr lang="en-US" sz="2000" dirty="0" smtClean="0">
                <a:hlinkClick r:id="rId2"/>
              </a:rPr>
              <a:t>sites.google.com/site/massdgic/home/interconnection/technical-standards-review-group</a:t>
            </a:r>
            <a:r>
              <a:rPr lang="en-US" sz="2000" dirty="0" smtClean="0"/>
              <a:t> )</a:t>
            </a:r>
          </a:p>
          <a:p>
            <a:r>
              <a:rPr lang="en-US" sz="2000" dirty="0" smtClean="0"/>
              <a:t>A subgroups under TSRG was formed to address the ride through challenges. Target: ride through will be mandated in MA starting Jan 1, 2018. </a:t>
            </a:r>
          </a:p>
          <a:p>
            <a:pPr marL="457200" indent="-457200">
              <a:buFont typeface="+mj-lt"/>
              <a:buAutoNum type="arabicPeriod"/>
            </a:pPr>
            <a:r>
              <a:rPr lang="en-US" sz="2000" dirty="0" smtClean="0"/>
              <a:t>Utilities and ISO-NE are members of this subgroup. </a:t>
            </a:r>
          </a:p>
          <a:p>
            <a:r>
              <a:rPr lang="en-US" sz="2000" dirty="0" smtClean="0"/>
              <a:t>MA TSRG working group has recently decided to expand the scope of the subgroup to address the voltage and frequency regulation implementation challenges as well. </a:t>
            </a:r>
            <a:endParaRPr lang="en-US" sz="2000" dirty="0"/>
          </a:p>
        </p:txBody>
      </p:sp>
    </p:spTree>
    <p:extLst>
      <p:ext uri="{BB962C8B-B14F-4D97-AF65-F5344CB8AC3E}">
        <p14:creationId xmlns:p14="http://schemas.microsoft.com/office/powerpoint/2010/main" val="1201854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a:xfrm>
            <a:off x="-228600" y="76200"/>
            <a:ext cx="8229600" cy="1143000"/>
          </a:xfrm>
        </p:spPr>
        <p:txBody>
          <a:bodyPr/>
          <a:lstStyle/>
          <a:p>
            <a:pPr algn="ctr"/>
            <a:r>
              <a:rPr lang="en-US" dirty="0" smtClean="0">
                <a:solidFill>
                  <a:schemeClr val="bg1"/>
                </a:solidFill>
              </a:rPr>
              <a:t>Tentatively agreed ride through settings</a:t>
            </a:r>
            <a:br>
              <a:rPr lang="en-US" dirty="0" smtClean="0">
                <a:solidFill>
                  <a:schemeClr val="bg1"/>
                </a:solidFill>
              </a:rPr>
            </a:br>
            <a:r>
              <a:rPr lang="en-US" dirty="0" smtClean="0">
                <a:solidFill>
                  <a:schemeClr val="bg1"/>
                </a:solidFill>
              </a:rPr>
              <a:t> for Solar installations in MA</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323742612"/>
              </p:ext>
            </p:extLst>
          </p:nvPr>
        </p:nvGraphicFramePr>
        <p:xfrm>
          <a:off x="1981200" y="1676400"/>
          <a:ext cx="4648200" cy="1981199"/>
        </p:xfrm>
        <a:graphic>
          <a:graphicData uri="http://schemas.openxmlformats.org/drawingml/2006/table">
            <a:tbl>
              <a:tblPr firstRow="1" firstCol="1" bandRow="1">
                <a:tableStyleId>{5C22544A-7EE6-4342-B048-85BDC9FD1C3A}</a:tableStyleId>
              </a:tblPr>
              <a:tblGrid>
                <a:gridCol w="2581128"/>
                <a:gridCol w="2067072"/>
              </a:tblGrid>
              <a:tr h="501972">
                <a:tc>
                  <a:txBody>
                    <a:bodyPr/>
                    <a:lstStyle/>
                    <a:p>
                      <a:pPr marL="0" marR="0" algn="ctr">
                        <a:lnSpc>
                          <a:spcPts val="1720"/>
                        </a:lnSpc>
                        <a:spcBef>
                          <a:spcPts val="0"/>
                        </a:spcBef>
                        <a:spcAft>
                          <a:spcPts val="0"/>
                        </a:spcAft>
                      </a:pPr>
                      <a:r>
                        <a:rPr lang="en-US" sz="1200" kern="1200" dirty="0">
                          <a:effectLst/>
                        </a:rPr>
                        <a:t>Voltage range (% of Nominal)</a:t>
                      </a:r>
                      <a:endParaRPr lang="en-US" sz="1100" dirty="0">
                        <a:effectLst/>
                        <a:latin typeface="Calibri"/>
                        <a:ea typeface="Times New Roman"/>
                        <a:cs typeface="Times New Roman"/>
                      </a:endParaRPr>
                    </a:p>
                  </a:txBody>
                  <a:tcPr marL="68580" marR="68580" marT="9525" marB="0"/>
                </a:tc>
                <a:tc>
                  <a:txBody>
                    <a:bodyPr/>
                    <a:lstStyle/>
                    <a:p>
                      <a:pPr marL="0" marR="0">
                        <a:lnSpc>
                          <a:spcPts val="1720"/>
                        </a:lnSpc>
                        <a:spcBef>
                          <a:spcPts val="0"/>
                        </a:spcBef>
                        <a:spcAft>
                          <a:spcPts val="0"/>
                        </a:spcAft>
                      </a:pPr>
                      <a:r>
                        <a:rPr lang="en-US" sz="1200" kern="1200">
                          <a:effectLst/>
                        </a:rPr>
                        <a:t>Minimum Ride-through Time in seconds</a:t>
                      </a:r>
                      <a:endParaRPr lang="en-US" sz="1100">
                        <a:effectLst/>
                        <a:latin typeface="Calibri"/>
                        <a:ea typeface="Times New Roman"/>
                        <a:cs typeface="Times New Roman"/>
                      </a:endParaRPr>
                    </a:p>
                  </a:txBody>
                  <a:tcPr marL="68580" marR="68580" marT="9525" marB="0"/>
                </a:tc>
              </a:tr>
              <a:tr h="242875">
                <a:tc>
                  <a:txBody>
                    <a:bodyPr/>
                    <a:lstStyle/>
                    <a:p>
                      <a:pPr marL="0" marR="0" algn="ctr">
                        <a:lnSpc>
                          <a:spcPct val="115000"/>
                        </a:lnSpc>
                        <a:spcBef>
                          <a:spcPts val="0"/>
                        </a:spcBef>
                        <a:spcAft>
                          <a:spcPts val="0"/>
                        </a:spcAft>
                      </a:pPr>
                      <a:r>
                        <a:rPr lang="en-US" sz="1100" kern="1200">
                          <a:effectLst/>
                        </a:rPr>
                        <a:t>V &gt; 120</a:t>
                      </a:r>
                      <a:endParaRPr lang="en-US" sz="1100">
                        <a:effectLst/>
                        <a:latin typeface="Calibri"/>
                        <a:ea typeface="Times New Roman"/>
                        <a:cs typeface="Times New Roman"/>
                      </a:endParaRPr>
                    </a:p>
                  </a:txBody>
                  <a:tcPr marL="68580" marR="68580" marT="9525" marB="0"/>
                </a:tc>
                <a:tc>
                  <a:txBody>
                    <a:bodyPr/>
                    <a:lstStyle/>
                    <a:p>
                      <a:pPr marL="0" marR="0" algn="ctr">
                        <a:lnSpc>
                          <a:spcPct val="115000"/>
                        </a:lnSpc>
                        <a:spcBef>
                          <a:spcPts val="0"/>
                        </a:spcBef>
                        <a:spcAft>
                          <a:spcPts val="0"/>
                        </a:spcAft>
                      </a:pPr>
                      <a:r>
                        <a:rPr lang="en-US" sz="1200" kern="1200">
                          <a:effectLst/>
                        </a:rPr>
                        <a:t>N/A</a:t>
                      </a:r>
                      <a:endParaRPr lang="en-US" sz="1100">
                        <a:effectLst/>
                        <a:latin typeface="Calibri"/>
                        <a:ea typeface="Times New Roman"/>
                        <a:cs typeface="Times New Roman"/>
                      </a:endParaRPr>
                    </a:p>
                  </a:txBody>
                  <a:tcPr marL="68580" marR="68580" marT="9525" marB="0"/>
                </a:tc>
              </a:tr>
              <a:tr h="242875">
                <a:tc>
                  <a:txBody>
                    <a:bodyPr/>
                    <a:lstStyle/>
                    <a:p>
                      <a:pPr marL="0" marR="0" algn="ctr">
                        <a:lnSpc>
                          <a:spcPct val="115000"/>
                        </a:lnSpc>
                        <a:spcBef>
                          <a:spcPts val="0"/>
                        </a:spcBef>
                        <a:spcAft>
                          <a:spcPts val="0"/>
                        </a:spcAft>
                      </a:pPr>
                      <a:r>
                        <a:rPr lang="en-US" sz="1100" kern="1200">
                          <a:effectLst/>
                        </a:rPr>
                        <a:t>110 &lt; V ≤ 120</a:t>
                      </a:r>
                      <a:endParaRPr lang="en-US" sz="1100">
                        <a:effectLst/>
                        <a:latin typeface="Calibri"/>
                        <a:ea typeface="Times New Roman"/>
                        <a:cs typeface="Times New Roman"/>
                      </a:endParaRPr>
                    </a:p>
                  </a:txBody>
                  <a:tcPr marL="68580" marR="68580" marT="9525" marB="0"/>
                </a:tc>
                <a:tc>
                  <a:txBody>
                    <a:bodyPr/>
                    <a:lstStyle/>
                    <a:p>
                      <a:pPr marL="0" marR="0" algn="ctr">
                        <a:lnSpc>
                          <a:spcPct val="115000"/>
                        </a:lnSpc>
                        <a:spcBef>
                          <a:spcPts val="0"/>
                        </a:spcBef>
                        <a:spcAft>
                          <a:spcPts val="0"/>
                        </a:spcAft>
                      </a:pPr>
                      <a:r>
                        <a:rPr lang="en-US" sz="1200" kern="1200">
                          <a:effectLst/>
                        </a:rPr>
                        <a:t>12 seconds </a:t>
                      </a:r>
                      <a:endParaRPr lang="en-US" sz="1100">
                        <a:effectLst/>
                        <a:latin typeface="Calibri"/>
                        <a:ea typeface="Times New Roman"/>
                        <a:cs typeface="Times New Roman"/>
                      </a:endParaRPr>
                    </a:p>
                  </a:txBody>
                  <a:tcPr marL="68580" marR="68580" marT="9525" marB="0"/>
                </a:tc>
              </a:tr>
              <a:tr h="319946">
                <a:tc>
                  <a:txBody>
                    <a:bodyPr/>
                    <a:lstStyle/>
                    <a:p>
                      <a:pPr marL="0" marR="0" algn="ctr">
                        <a:lnSpc>
                          <a:spcPct val="115000"/>
                        </a:lnSpc>
                        <a:spcBef>
                          <a:spcPts val="0"/>
                        </a:spcBef>
                        <a:spcAft>
                          <a:spcPts val="0"/>
                        </a:spcAft>
                      </a:pPr>
                      <a:r>
                        <a:rPr lang="en-US" sz="1100" kern="1200" dirty="0">
                          <a:effectLst/>
                        </a:rPr>
                        <a:t>70 ≤ V &lt; 88</a:t>
                      </a:r>
                      <a:endParaRPr lang="en-US" sz="1100" dirty="0">
                        <a:effectLst/>
                        <a:latin typeface="Calibri"/>
                        <a:ea typeface="Times New Roman"/>
                        <a:cs typeface="Times New Roman"/>
                      </a:endParaRPr>
                    </a:p>
                  </a:txBody>
                  <a:tcPr marL="68580" marR="68580" marT="9525" marB="0"/>
                </a:tc>
                <a:tc>
                  <a:txBody>
                    <a:bodyPr/>
                    <a:lstStyle/>
                    <a:p>
                      <a:pPr marL="0" marR="0" algn="ctr">
                        <a:lnSpc>
                          <a:spcPct val="115000"/>
                        </a:lnSpc>
                        <a:spcBef>
                          <a:spcPts val="0"/>
                        </a:spcBef>
                        <a:spcAft>
                          <a:spcPts val="0"/>
                        </a:spcAft>
                      </a:pPr>
                      <a:r>
                        <a:rPr lang="en-US" sz="1200" kern="1200">
                          <a:effectLst/>
                        </a:rPr>
                        <a:t>2 seconds</a:t>
                      </a:r>
                      <a:endParaRPr lang="en-US" sz="1100">
                        <a:effectLst/>
                        <a:latin typeface="Calibri"/>
                        <a:ea typeface="Times New Roman"/>
                        <a:cs typeface="Times New Roman"/>
                      </a:endParaRPr>
                    </a:p>
                  </a:txBody>
                  <a:tcPr marL="68580" marR="68580" marT="9525" marB="0"/>
                </a:tc>
              </a:tr>
              <a:tr h="319946">
                <a:tc>
                  <a:txBody>
                    <a:bodyPr/>
                    <a:lstStyle/>
                    <a:p>
                      <a:pPr marL="0" marR="0" algn="ctr">
                        <a:lnSpc>
                          <a:spcPct val="115000"/>
                        </a:lnSpc>
                        <a:spcBef>
                          <a:spcPts val="0"/>
                        </a:spcBef>
                        <a:spcAft>
                          <a:spcPts val="0"/>
                        </a:spcAft>
                      </a:pPr>
                      <a:r>
                        <a:rPr lang="en-US" sz="1100" kern="1200">
                          <a:effectLst/>
                        </a:rPr>
                        <a:t>50 ≤ V &lt; 70 </a:t>
                      </a:r>
                      <a:endParaRPr lang="en-US" sz="1100">
                        <a:effectLst/>
                        <a:latin typeface="Calibri"/>
                        <a:ea typeface="Times New Roman"/>
                        <a:cs typeface="Times New Roman"/>
                      </a:endParaRPr>
                    </a:p>
                  </a:txBody>
                  <a:tcPr marL="68580" marR="68580" marT="9525" marB="0"/>
                </a:tc>
                <a:tc>
                  <a:txBody>
                    <a:bodyPr/>
                    <a:lstStyle/>
                    <a:p>
                      <a:pPr marL="0" marR="0" algn="ctr">
                        <a:lnSpc>
                          <a:spcPct val="115000"/>
                        </a:lnSpc>
                        <a:spcBef>
                          <a:spcPts val="0"/>
                        </a:spcBef>
                        <a:spcAft>
                          <a:spcPts val="0"/>
                        </a:spcAft>
                      </a:pPr>
                      <a:r>
                        <a:rPr lang="en-US" sz="1200" kern="1200">
                          <a:effectLst/>
                        </a:rPr>
                        <a:t>1 second</a:t>
                      </a:r>
                      <a:endParaRPr lang="en-US" sz="1100">
                        <a:effectLst/>
                        <a:latin typeface="Calibri"/>
                        <a:ea typeface="Times New Roman"/>
                        <a:cs typeface="Times New Roman"/>
                      </a:endParaRPr>
                    </a:p>
                  </a:txBody>
                  <a:tcPr marL="68580" marR="68580" marT="9525" marB="0"/>
                </a:tc>
              </a:tr>
              <a:tr h="353585">
                <a:tc>
                  <a:txBody>
                    <a:bodyPr/>
                    <a:lstStyle/>
                    <a:p>
                      <a:pPr marL="0" marR="0" algn="ctr">
                        <a:lnSpc>
                          <a:spcPct val="115000"/>
                        </a:lnSpc>
                        <a:spcBef>
                          <a:spcPts val="0"/>
                        </a:spcBef>
                        <a:spcAft>
                          <a:spcPts val="0"/>
                        </a:spcAft>
                      </a:pPr>
                      <a:r>
                        <a:rPr lang="en-US" sz="1100" kern="1200">
                          <a:effectLst/>
                        </a:rPr>
                        <a:t>V &lt; 50</a:t>
                      </a:r>
                      <a:endParaRPr lang="en-US" sz="1100">
                        <a:effectLst/>
                        <a:latin typeface="Calibri"/>
                        <a:ea typeface="Times New Roman"/>
                        <a:cs typeface="Times New Roman"/>
                      </a:endParaRPr>
                    </a:p>
                  </a:txBody>
                  <a:tcPr marL="68580" marR="68580" marT="9525" marB="0"/>
                </a:tc>
                <a:tc>
                  <a:txBody>
                    <a:bodyPr/>
                    <a:lstStyle/>
                    <a:p>
                      <a:pPr marL="0" marR="0" algn="ctr">
                        <a:lnSpc>
                          <a:spcPct val="115000"/>
                        </a:lnSpc>
                        <a:spcBef>
                          <a:spcPts val="0"/>
                        </a:spcBef>
                        <a:spcAft>
                          <a:spcPts val="0"/>
                        </a:spcAft>
                      </a:pPr>
                      <a:r>
                        <a:rPr lang="en-US" sz="1200" kern="1200" dirty="0">
                          <a:effectLst/>
                        </a:rPr>
                        <a:t>1 second</a:t>
                      </a:r>
                      <a:endParaRPr lang="en-US" sz="1100" dirty="0">
                        <a:effectLst/>
                        <a:latin typeface="Calibri"/>
                        <a:ea typeface="Times New Roman"/>
                        <a:cs typeface="Times New Roman"/>
                      </a:endParaRPr>
                    </a:p>
                  </a:txBody>
                  <a:tcPr marL="68580" marR="68580" marT="9525"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04435007"/>
              </p:ext>
            </p:extLst>
          </p:nvPr>
        </p:nvGraphicFramePr>
        <p:xfrm>
          <a:off x="1981200" y="3657601"/>
          <a:ext cx="4648199" cy="2286001"/>
        </p:xfrm>
        <a:graphic>
          <a:graphicData uri="http://schemas.openxmlformats.org/drawingml/2006/table">
            <a:tbl>
              <a:tblPr firstRow="1" firstCol="1" bandRow="1">
                <a:tableStyleId>{5C22544A-7EE6-4342-B048-85BDC9FD1C3A}</a:tableStyleId>
              </a:tblPr>
              <a:tblGrid>
                <a:gridCol w="1542041"/>
                <a:gridCol w="1600912"/>
                <a:gridCol w="1505246"/>
              </a:tblGrid>
              <a:tr h="608303">
                <a:tc>
                  <a:txBody>
                    <a:bodyPr/>
                    <a:lstStyle/>
                    <a:p>
                      <a:pPr marL="0" marR="0" algn="ctr">
                        <a:lnSpc>
                          <a:spcPct val="115000"/>
                        </a:lnSpc>
                        <a:spcBef>
                          <a:spcPts val="0"/>
                        </a:spcBef>
                        <a:spcAft>
                          <a:spcPts val="0"/>
                        </a:spcAft>
                      </a:pPr>
                      <a:r>
                        <a:rPr lang="en-US" sz="1100" kern="1200" dirty="0">
                          <a:effectLst/>
                        </a:rPr>
                        <a:t>Frequency range (Hz)</a:t>
                      </a:r>
                      <a:endParaRPr lang="en-US" sz="1100" dirty="0">
                        <a:effectLst/>
                        <a:latin typeface="Calibri"/>
                        <a:ea typeface="Times New Roman"/>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100" kern="1200">
                          <a:effectLst/>
                        </a:rPr>
                        <a:t>Operating Mode</a:t>
                      </a:r>
                      <a:endParaRPr lang="en-US" sz="1100">
                        <a:effectLst/>
                        <a:latin typeface="Calibri"/>
                        <a:ea typeface="Times New Roman"/>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100" kern="1200">
                          <a:effectLst/>
                        </a:rPr>
                        <a:t>Minimum time(s)</a:t>
                      </a:r>
                      <a:endParaRPr lang="en-US" sz="1100">
                        <a:effectLst/>
                      </a:endParaRPr>
                    </a:p>
                    <a:p>
                      <a:pPr marL="0" marR="0" algn="ctr">
                        <a:lnSpc>
                          <a:spcPct val="115000"/>
                        </a:lnSpc>
                        <a:spcBef>
                          <a:spcPts val="0"/>
                        </a:spcBef>
                        <a:spcAft>
                          <a:spcPts val="0"/>
                        </a:spcAft>
                      </a:pPr>
                      <a:r>
                        <a:rPr lang="en-US" sz="1100" kern="1200">
                          <a:effectLst/>
                        </a:rPr>
                        <a:t>(design criteria)</a:t>
                      </a:r>
                      <a:endParaRPr lang="en-US" sz="1100">
                        <a:effectLst/>
                        <a:latin typeface="Calibri"/>
                        <a:ea typeface="Times New Roman"/>
                        <a:cs typeface="Times New Roman"/>
                      </a:endParaRPr>
                    </a:p>
                  </a:txBody>
                  <a:tcPr marL="68580" marR="68580" marT="9525" marB="0" anchor="ctr"/>
                </a:tc>
              </a:tr>
              <a:tr h="303834">
                <a:tc>
                  <a:txBody>
                    <a:bodyPr/>
                    <a:lstStyle/>
                    <a:p>
                      <a:pPr marL="0" marR="0" algn="ctr">
                        <a:lnSpc>
                          <a:spcPct val="115000"/>
                        </a:lnSpc>
                        <a:spcBef>
                          <a:spcPts val="0"/>
                        </a:spcBef>
                        <a:spcAft>
                          <a:spcPts val="0"/>
                        </a:spcAft>
                      </a:pPr>
                      <a:r>
                        <a:rPr lang="en-US" sz="1100" kern="1200">
                          <a:effectLst/>
                        </a:rPr>
                        <a:t>f &gt; 62.0</a:t>
                      </a:r>
                      <a:endParaRPr lang="en-US" sz="1100">
                        <a:effectLst/>
                        <a:latin typeface="Calibri"/>
                        <a:ea typeface="Times New Roman"/>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100" kern="1200">
                          <a:effectLst/>
                        </a:rPr>
                        <a:t>N/A</a:t>
                      </a:r>
                      <a:endParaRPr lang="en-US" sz="1100">
                        <a:effectLst/>
                        <a:latin typeface="Calibri"/>
                        <a:ea typeface="Times New Roman"/>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100" kern="1200">
                          <a:effectLst/>
                        </a:rPr>
                        <a:t>N/A</a:t>
                      </a:r>
                      <a:endParaRPr lang="en-US" sz="1100">
                        <a:effectLst/>
                        <a:latin typeface="Calibri"/>
                        <a:ea typeface="Times New Roman"/>
                        <a:cs typeface="Times New Roman"/>
                      </a:endParaRPr>
                    </a:p>
                  </a:txBody>
                  <a:tcPr marL="68580" marR="68580" marT="9525" marB="0" anchor="ctr"/>
                </a:tc>
              </a:tr>
              <a:tr h="383098">
                <a:tc>
                  <a:txBody>
                    <a:bodyPr/>
                    <a:lstStyle/>
                    <a:p>
                      <a:pPr marL="0" marR="0" algn="ctr">
                        <a:lnSpc>
                          <a:spcPct val="115000"/>
                        </a:lnSpc>
                        <a:spcBef>
                          <a:spcPts val="0"/>
                        </a:spcBef>
                        <a:spcAft>
                          <a:spcPts val="0"/>
                        </a:spcAft>
                      </a:pPr>
                      <a:r>
                        <a:rPr lang="en-US" sz="1100" kern="1200">
                          <a:effectLst/>
                        </a:rPr>
                        <a:t>60.6 &lt; f ≤ 62.0</a:t>
                      </a:r>
                      <a:endParaRPr lang="en-US" sz="1100">
                        <a:effectLst/>
                        <a:latin typeface="Calibri"/>
                        <a:ea typeface="Times New Roman"/>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100" kern="1200">
                          <a:effectLst/>
                        </a:rPr>
                        <a:t>Mandatory Operation a</a:t>
                      </a:r>
                      <a:endParaRPr lang="en-US" sz="1100">
                        <a:effectLst/>
                        <a:latin typeface="Calibri"/>
                        <a:ea typeface="Times New Roman"/>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100" kern="1200">
                          <a:effectLst/>
                        </a:rPr>
                        <a:t>299</a:t>
                      </a:r>
                      <a:endParaRPr lang="en-US" sz="1100">
                        <a:effectLst/>
                        <a:latin typeface="Calibri"/>
                        <a:ea typeface="Times New Roman"/>
                        <a:cs typeface="Times New Roman"/>
                      </a:endParaRPr>
                    </a:p>
                  </a:txBody>
                  <a:tcPr marL="68580" marR="68580" marT="9525" marB="0" anchor="ctr"/>
                </a:tc>
              </a:tr>
              <a:tr h="303834">
                <a:tc>
                  <a:txBody>
                    <a:bodyPr/>
                    <a:lstStyle/>
                    <a:p>
                      <a:pPr marL="0" marR="0" algn="ctr">
                        <a:lnSpc>
                          <a:spcPct val="115000"/>
                        </a:lnSpc>
                        <a:spcBef>
                          <a:spcPts val="0"/>
                        </a:spcBef>
                        <a:spcAft>
                          <a:spcPts val="0"/>
                        </a:spcAft>
                      </a:pPr>
                      <a:r>
                        <a:rPr lang="en-US" sz="1100" kern="1200">
                          <a:effectLst/>
                        </a:rPr>
                        <a:t>58.5 ≤ f ≤ 60.6</a:t>
                      </a:r>
                      <a:endParaRPr lang="en-US" sz="1100">
                        <a:effectLst/>
                        <a:latin typeface="Calibri"/>
                        <a:ea typeface="Times New Roman"/>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100" kern="1200">
                          <a:effectLst/>
                        </a:rPr>
                        <a:t>Continuous Operation</a:t>
                      </a:r>
                      <a:endParaRPr lang="en-US" sz="1100">
                        <a:effectLst/>
                        <a:latin typeface="Calibri"/>
                        <a:ea typeface="Times New Roman"/>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100" kern="1200" dirty="0">
                          <a:effectLst/>
                        </a:rPr>
                        <a:t>Infinite ( c)</a:t>
                      </a:r>
                      <a:endParaRPr lang="en-US" sz="1100" dirty="0">
                        <a:effectLst/>
                        <a:latin typeface="Calibri"/>
                        <a:ea typeface="Times New Roman"/>
                        <a:cs typeface="Times New Roman"/>
                      </a:endParaRPr>
                    </a:p>
                  </a:txBody>
                  <a:tcPr marL="68580" marR="68580" marT="9525" marB="0" anchor="ctr"/>
                </a:tc>
              </a:tr>
              <a:tr h="383098">
                <a:tc>
                  <a:txBody>
                    <a:bodyPr/>
                    <a:lstStyle/>
                    <a:p>
                      <a:pPr marL="0" marR="0" algn="ctr">
                        <a:lnSpc>
                          <a:spcPct val="115000"/>
                        </a:lnSpc>
                        <a:spcBef>
                          <a:spcPts val="0"/>
                        </a:spcBef>
                        <a:spcAft>
                          <a:spcPts val="0"/>
                        </a:spcAft>
                      </a:pPr>
                      <a:r>
                        <a:rPr lang="en-US" sz="1100" kern="1200">
                          <a:effectLst/>
                        </a:rPr>
                        <a:t>57.0 ≤ f &lt; 58.5</a:t>
                      </a:r>
                      <a:endParaRPr lang="en-US" sz="1100">
                        <a:effectLst/>
                        <a:latin typeface="Calibri"/>
                        <a:ea typeface="Times New Roman"/>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100" kern="1200">
                          <a:effectLst/>
                        </a:rPr>
                        <a:t>Mandatory Operation b</a:t>
                      </a:r>
                      <a:endParaRPr lang="en-US" sz="1100">
                        <a:effectLst/>
                        <a:latin typeface="Calibri"/>
                        <a:ea typeface="Times New Roman"/>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100" kern="1200">
                          <a:effectLst/>
                        </a:rPr>
                        <a:t>299</a:t>
                      </a:r>
                      <a:endParaRPr lang="en-US" sz="1100">
                        <a:effectLst/>
                        <a:latin typeface="Calibri"/>
                        <a:ea typeface="Times New Roman"/>
                        <a:cs typeface="Times New Roman"/>
                      </a:endParaRPr>
                    </a:p>
                  </a:txBody>
                  <a:tcPr marL="68580" marR="68580" marT="9525" marB="0" anchor="ctr"/>
                </a:tc>
              </a:tr>
              <a:tr h="303834">
                <a:tc>
                  <a:txBody>
                    <a:bodyPr/>
                    <a:lstStyle/>
                    <a:p>
                      <a:pPr marL="0" marR="0" algn="ctr">
                        <a:lnSpc>
                          <a:spcPct val="115000"/>
                        </a:lnSpc>
                        <a:spcBef>
                          <a:spcPts val="0"/>
                        </a:spcBef>
                        <a:spcAft>
                          <a:spcPts val="0"/>
                        </a:spcAft>
                      </a:pPr>
                      <a:r>
                        <a:rPr lang="en-US" sz="1100" kern="1200">
                          <a:effectLst/>
                        </a:rPr>
                        <a:t>f &lt; 57.0</a:t>
                      </a:r>
                      <a:endParaRPr lang="en-US" sz="1100">
                        <a:effectLst/>
                        <a:latin typeface="Calibri"/>
                        <a:ea typeface="Times New Roman"/>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100" kern="1200">
                          <a:effectLst/>
                        </a:rPr>
                        <a:t>N/A</a:t>
                      </a:r>
                      <a:endParaRPr lang="en-US" sz="1100">
                        <a:effectLst/>
                        <a:latin typeface="Calibri"/>
                        <a:ea typeface="Times New Roman"/>
                        <a:cs typeface="Times New Roman"/>
                      </a:endParaRPr>
                    </a:p>
                  </a:txBody>
                  <a:tcPr marL="68580" marR="68580" marT="9525" marB="0"/>
                </a:tc>
                <a:tc>
                  <a:txBody>
                    <a:bodyPr/>
                    <a:lstStyle/>
                    <a:p>
                      <a:pPr marL="0" marR="0" algn="ctr">
                        <a:lnSpc>
                          <a:spcPct val="115000"/>
                        </a:lnSpc>
                        <a:spcBef>
                          <a:spcPts val="0"/>
                        </a:spcBef>
                        <a:spcAft>
                          <a:spcPts val="0"/>
                        </a:spcAft>
                      </a:pPr>
                      <a:r>
                        <a:rPr lang="en-US" sz="1100" kern="1200" dirty="0">
                          <a:effectLst/>
                        </a:rPr>
                        <a:t>N/A</a:t>
                      </a:r>
                      <a:endParaRPr lang="en-US" sz="1100" dirty="0">
                        <a:effectLst/>
                        <a:latin typeface="Calibri"/>
                        <a:ea typeface="Times New Roman"/>
                        <a:cs typeface="Times New Roman"/>
                      </a:endParaRPr>
                    </a:p>
                  </a:txBody>
                  <a:tcPr marL="68580" marR="68580" marT="9525" marB="0"/>
                </a:tc>
              </a:tr>
            </a:tbl>
          </a:graphicData>
        </a:graphic>
      </p:graphicFrame>
    </p:spTree>
    <p:extLst>
      <p:ext uri="{BB962C8B-B14F-4D97-AF65-F5344CB8AC3E}">
        <p14:creationId xmlns:p14="http://schemas.microsoft.com/office/powerpoint/2010/main" val="3028428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NG_PPT_US_Customer_External_FINAL">
  <a:themeElements>
    <a:clrScheme name="NG_PPT_US_Customer_External_FINAL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_PPT_US_Customer_External_FINA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_PPT_US_Customer_External_FINAL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12.01.19 Jim Comms Plan">
  <a:themeElements>
    <a:clrScheme name="2012.01.19 Jim Comms Plan 1">
      <a:dk1>
        <a:srgbClr val="000000"/>
      </a:dk1>
      <a:lt1>
        <a:srgbClr val="FFFFFF"/>
      </a:lt1>
      <a:dk2>
        <a:srgbClr val="0079C1"/>
      </a:dk2>
      <a:lt2>
        <a:srgbClr val="808080"/>
      </a:lt2>
      <a:accent1>
        <a:srgbClr val="9DCCFE"/>
      </a:accent1>
      <a:accent2>
        <a:srgbClr val="0079C1"/>
      </a:accent2>
      <a:accent3>
        <a:srgbClr val="FFFFFF"/>
      </a:accent3>
      <a:accent4>
        <a:srgbClr val="000000"/>
      </a:accent4>
      <a:accent5>
        <a:srgbClr val="CCE2FE"/>
      </a:accent5>
      <a:accent6>
        <a:srgbClr val="006DAF"/>
      </a:accent6>
      <a:hlink>
        <a:srgbClr val="F96812"/>
      </a:hlink>
      <a:folHlink>
        <a:srgbClr val="99CC12"/>
      </a:folHlink>
    </a:clrScheme>
    <a:fontScheme name="2012.01.19 Jim Comms Pla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742950" marR="0" indent="-285750" algn="l" defTabSz="914400" rtl="0" eaLnBrk="1" fontAlgn="base" latinLnBrk="0" hangingPunct="1">
          <a:lnSpc>
            <a:spcPct val="80000"/>
          </a:lnSpc>
          <a:spcBef>
            <a:spcPct val="0"/>
          </a:spcBef>
          <a:spcAft>
            <a:spcPct val="50000"/>
          </a:spcAft>
          <a:buClr>
            <a:srgbClr val="1E1160"/>
          </a:buClr>
          <a:buSzTx/>
          <a:buFont typeface="Wingdings" pitchFamily="2" charset="2"/>
          <a:buChar char="§"/>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742950" marR="0" indent="-285750" algn="l" defTabSz="914400" rtl="0" eaLnBrk="1" fontAlgn="base" latinLnBrk="0" hangingPunct="1">
          <a:lnSpc>
            <a:spcPct val="80000"/>
          </a:lnSpc>
          <a:spcBef>
            <a:spcPct val="0"/>
          </a:spcBef>
          <a:spcAft>
            <a:spcPct val="50000"/>
          </a:spcAft>
          <a:buClr>
            <a:srgbClr val="1E1160"/>
          </a:buClr>
          <a:buSzTx/>
          <a:buFont typeface="Wingdings" pitchFamily="2" charset="2"/>
          <a:buChar char="§"/>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2012.01.19 Jim Comms Plan 1">
        <a:dk1>
          <a:srgbClr val="000000"/>
        </a:dk1>
        <a:lt1>
          <a:srgbClr val="FFFFFF"/>
        </a:lt1>
        <a:dk2>
          <a:srgbClr val="0079C1"/>
        </a:dk2>
        <a:lt2>
          <a:srgbClr val="808080"/>
        </a:lt2>
        <a:accent1>
          <a:srgbClr val="9DCCFE"/>
        </a:accent1>
        <a:accent2>
          <a:srgbClr val="0079C1"/>
        </a:accent2>
        <a:accent3>
          <a:srgbClr val="FFFFFF"/>
        </a:accent3>
        <a:accent4>
          <a:srgbClr val="000000"/>
        </a:accent4>
        <a:accent5>
          <a:srgbClr val="CCE2FE"/>
        </a:accent5>
        <a:accent6>
          <a:srgbClr val="006DAF"/>
        </a:accent6>
        <a:hlink>
          <a:srgbClr val="F96812"/>
        </a:hlink>
        <a:folHlink>
          <a:srgbClr val="99CC1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2899</TotalTime>
  <Words>750</Words>
  <Application>Microsoft Office PowerPoint</Application>
  <PresentationFormat>On-screen Show (4:3)</PresentationFormat>
  <Paragraphs>134</Paragraphs>
  <Slides>13</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17" baseType="lpstr">
      <vt:lpstr>NG_PPT_US_Customer_External_FINAL</vt:lpstr>
      <vt:lpstr>NG Blank</vt:lpstr>
      <vt:lpstr>2012.01.19 Jim Comms Plan</vt:lpstr>
      <vt:lpstr>Microsoft PowerPoint 97-2003 Presentation</vt:lpstr>
      <vt:lpstr>IEEE P1547 </vt:lpstr>
      <vt:lpstr>Index</vt:lpstr>
      <vt:lpstr>Grid Transformation</vt:lpstr>
      <vt:lpstr>Two major Impacts of high penetration of DER on the electric power system</vt:lpstr>
      <vt:lpstr>IEEE 1547</vt:lpstr>
      <vt:lpstr>Why is the standard being revised?</vt:lpstr>
      <vt:lpstr>Voltage regulation and ride through requirements</vt:lpstr>
      <vt:lpstr>How are MA utilities addressing the  ride through concerns?</vt:lpstr>
      <vt:lpstr>Tentatively agreed ride through settings  for Solar installations in MA</vt:lpstr>
      <vt:lpstr>Ride through implementation target in MA</vt:lpstr>
      <vt:lpstr>IEEE 1547 implementation in MA </vt:lpstr>
      <vt:lpstr>Recommendations</vt:lpstr>
      <vt:lpstr>PowerPoint Presentation</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Karsten Barde</dc:creator>
  <cp:lastModifiedBy>National Grid</cp:lastModifiedBy>
  <cp:revision>73</cp:revision>
  <dcterms:created xsi:type="dcterms:W3CDTF">2016-04-14T13:00:21Z</dcterms:created>
  <dcterms:modified xsi:type="dcterms:W3CDTF">2017-09-11T14:54:16Z</dcterms:modified>
</cp:coreProperties>
</file>