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10"/>
  </p:notesMasterIdLst>
  <p:sldIdLst>
    <p:sldId id="256" r:id="rId7"/>
    <p:sldId id="263" r:id="rId8"/>
    <p:sldId id="26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7" autoAdjust="0"/>
  </p:normalViewPr>
  <p:slideViewPr>
    <p:cSldViewPr>
      <p:cViewPr varScale="1">
        <p:scale>
          <a:sx n="154" d="100"/>
          <a:sy n="154" d="100"/>
        </p:scale>
        <p:origin x="36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7/18/2016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 userDrawn="1"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451963"/>
            <a:ext cx="3048000" cy="62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 userDrawn="1"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15200" y="4555231"/>
            <a:ext cx="1447800" cy="29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 userDrawn="1"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7315200" y="4555231"/>
            <a:ext cx="1447800" cy="29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Interconnection Ombudsmen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571750"/>
            <a:ext cx="78486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Queue Management Options</a:t>
            </a:r>
            <a:endParaRPr lang="en-US" sz="2800" b="1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18, </a:t>
            </a:r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458200" cy="8572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Ombudsman Efforts 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71313"/>
              </p:ext>
            </p:extLst>
          </p:nvPr>
        </p:nvGraphicFramePr>
        <p:xfrm>
          <a:off x="0" y="1276350"/>
          <a:ext cx="8839200" cy="2854077"/>
        </p:xfrm>
        <a:graphic>
          <a:graphicData uri="http://schemas.openxmlformats.org/drawingml/2006/table">
            <a:tbl>
              <a:tblPr firstRow="1" bandRow="1"/>
              <a:tblGrid>
                <a:gridCol w="76227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6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4542"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800" b="1" i="0" kern="1200" baseline="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ACTIONS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800" b="1" kern="1200" baseline="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083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Publish queue information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400" b="0" kern="1200" baseline="0" dirty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Accomplished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131">
                <a:tc>
                  <a:txBody>
                    <a:bodyPr/>
                    <a:lstStyle/>
                    <a:p>
                      <a:pPr marL="285750" marR="0" indent="-28575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800"/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+mj-lt"/>
                        </a:rPr>
                        <a:t>Identify known areas with DG constraints and </a:t>
                      </a:r>
                      <a:r>
                        <a:rPr lang="en-US" sz="1400" b="0" i="0" u="none" strike="noStrike" dirty="0" smtClean="0">
                          <a:effectLst/>
                          <a:latin typeface="+mj-lt"/>
                        </a:rPr>
                        <a:t>publish </a:t>
                      </a:r>
                      <a:r>
                        <a:rPr lang="en-US" sz="1400" b="0" i="0" u="none" strike="noStrike" dirty="0">
                          <a:effectLst/>
                          <a:latin typeface="+mj-lt"/>
                        </a:rPr>
                        <a:t>maps showing these areas ahead of the hosting capacity </a:t>
                      </a:r>
                      <a:r>
                        <a:rPr lang="en-US" sz="1400" b="0" i="0" u="none" strike="noStrike" dirty="0" smtClean="0">
                          <a:effectLst/>
                          <a:latin typeface="+mj-lt"/>
                        </a:rPr>
                        <a:t>maps</a:t>
                      </a:r>
                    </a:p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800"/>
                        <a:buFont typeface="Arial" panose="020B0604020202020204" pitchFamily="34" charset="0"/>
                        <a:buNone/>
                      </a:pPr>
                      <a:endParaRPr lang="en-US" sz="1400" b="0" i="0" u="none" strike="noStrike" dirty="0"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800"/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Accomplished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Assist customer/developers with complaints, questions, or delays on a project by project basis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400" b="0" kern="1200" baseline="0" dirty="0">
                          <a:solidFill>
                            <a:srgbClr val="00B0F0"/>
                          </a:solidFill>
                          <a:latin typeface="+mj-lt"/>
                          <a:ea typeface="+mn-ea"/>
                          <a:cs typeface="+mn-cs"/>
                        </a:rPr>
                        <a:t>Ongoing</a:t>
                      </a:r>
                      <a:r>
                        <a:rPr lang="en-US" sz="1400" b="0" kern="1200" baseline="0" dirty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1434">
                <a:tc>
                  <a:txBody>
                    <a:bodyPr/>
                    <a:lstStyle/>
                    <a:p>
                      <a:pPr marL="285750" indent="-28575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+mj-lt"/>
                        </a:rPr>
                        <a:t>Clear inactive projects </a:t>
                      </a:r>
                      <a:r>
                        <a:rPr lang="en-US" sz="1400" b="0" i="0" u="none" strike="noStrike" dirty="0" smtClean="0">
                          <a:effectLst/>
                          <a:latin typeface="+mj-lt"/>
                        </a:rPr>
                        <a:t>(100s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j-lt"/>
                        </a:rPr>
                        <a:t> to </a:t>
                      </a:r>
                      <a:r>
                        <a:rPr lang="en-US" sz="1400" b="0" i="0" u="none" strike="noStrike" baseline="0" dirty="0">
                          <a:effectLst/>
                          <a:latin typeface="+mj-lt"/>
                        </a:rPr>
                        <a:t>date)</a:t>
                      </a:r>
                      <a:endParaRPr lang="en-US" sz="1400" b="0" i="0" u="none" strike="noStrike" dirty="0"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18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Ongoing</a:t>
                      </a:r>
                      <a:r>
                        <a:rPr lang="en-US" sz="1400" b="0" i="0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3785">
                <a:tc>
                  <a:txBody>
                    <a:bodyPr/>
                    <a:lstStyle/>
                    <a:p>
                      <a:pPr marL="285750" indent="-28575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i="0" u="none" strike="noStrike" baseline="0" dirty="0" err="1">
                          <a:effectLst/>
                          <a:latin typeface="+mj-lt"/>
                        </a:rPr>
                        <a:t>Develop</a:t>
                      </a:r>
                      <a:r>
                        <a:rPr lang="fr-FR" sz="1400" b="0" i="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effectLst/>
                          <a:latin typeface="+mj-lt"/>
                        </a:rPr>
                        <a:t>interconnection</a:t>
                      </a:r>
                      <a:r>
                        <a:rPr lang="fr-FR" sz="1400" b="0" i="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fr-FR" sz="1400" b="0" i="0" u="none" strike="noStrike" baseline="0" dirty="0">
                          <a:effectLst/>
                          <a:latin typeface="+mj-lt"/>
                        </a:rPr>
                        <a:t>queue management </a:t>
                      </a:r>
                      <a:r>
                        <a:rPr lang="fr-FR" sz="1400" b="0" i="0" u="none" strike="noStrike" baseline="0" dirty="0" err="1" smtClean="0">
                          <a:effectLst/>
                          <a:latin typeface="+mj-lt"/>
                        </a:rPr>
                        <a:t>proposal</a:t>
                      </a:r>
                      <a:endParaRPr lang="en-US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In</a:t>
                      </a:r>
                      <a:r>
                        <a:rPr lang="en-US" sz="1400" b="0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+mj-lt"/>
                        </a:rPr>
                        <a:t> progress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730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>
                <a:solidFill>
                  <a:schemeClr val="tx2"/>
                </a:solidFill>
              </a:rPr>
              <a:t>Queue Management Goals</a:t>
            </a:r>
            <a:endParaRPr lang="en-US" sz="4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Bring utilities and developers together to find mutually acceptable solutions to existing queue backlog</a:t>
            </a:r>
          </a:p>
          <a:p>
            <a:r>
              <a:rPr lang="en-US" dirty="0" smtClean="0"/>
              <a:t>Allow direct feedback/questions on utility proposal and advance alternative ideas</a:t>
            </a:r>
          </a:p>
          <a:p>
            <a:r>
              <a:rPr lang="en-US" dirty="0" smtClean="0"/>
              <a:t>Agree on process steps going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3131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4861CA-5DD2-44F8-8780-9628548221F3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PSC PowerPoint - Template</Template>
  <TotalTime>2300</TotalTime>
  <Words>101</Words>
  <Application>Microsoft Office PowerPoint</Application>
  <PresentationFormat>On-screen Show (16:9)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Cover Master</vt:lpstr>
      <vt:lpstr>Section Master</vt:lpstr>
      <vt:lpstr>2_Custom Design</vt:lpstr>
      <vt:lpstr>PowerPoint Presentation</vt:lpstr>
      <vt:lpstr>Ombudsman Efforts </vt:lpstr>
      <vt:lpstr>Queue Management Goals</vt:lpstr>
    </vt:vector>
  </TitlesOfParts>
  <Company>NYSDPS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Grisaru,EAG</dc:creator>
  <cp:lastModifiedBy>Elizabeth Grisaru,EAG</cp:lastModifiedBy>
  <cp:revision>69</cp:revision>
  <dcterms:created xsi:type="dcterms:W3CDTF">2016-02-29T18:40:14Z</dcterms:created>
  <dcterms:modified xsi:type="dcterms:W3CDTF">2016-07-18T13:54:23Z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