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13"/>
  </p:notesMasterIdLst>
  <p:handoutMasterIdLst>
    <p:handoutMasterId r:id="rId14"/>
  </p:handoutMasterIdLst>
  <p:sldIdLst>
    <p:sldId id="546" r:id="rId5"/>
    <p:sldId id="552" r:id="rId6"/>
    <p:sldId id="553" r:id="rId7"/>
    <p:sldId id="554" r:id="rId8"/>
    <p:sldId id="555" r:id="rId9"/>
    <p:sldId id="556" r:id="rId10"/>
    <p:sldId id="558" r:id="rId11"/>
    <p:sldId id="550" r:id="rId12"/>
  </p:sldIdLst>
  <p:sldSz cx="9144000" cy="6858000" type="screen4x3"/>
  <p:notesSz cx="6670675" cy="9777413"/>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EFAFB233-063F-42B5-8137-9DF3F51BA10A}">
      <p15:sldGuideLst xmlns:p15="http://schemas.microsoft.com/office/powerpoint/2012/main">
        <p15:guide id="2" pos="748" userDrawn="1">
          <p15:clr>
            <a:srgbClr val="A4A3A4"/>
          </p15:clr>
        </p15:guide>
        <p15:guide id="3" orient="horz" pos="2886" userDrawn="1">
          <p15:clr>
            <a:srgbClr val="A4A3A4"/>
          </p15:clr>
        </p15:guide>
        <p15:guide id="4" orient="horz" pos="11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4" autoAdjust="0"/>
    <p:restoredTop sz="96215" autoAdjust="0"/>
  </p:normalViewPr>
  <p:slideViewPr>
    <p:cSldViewPr snapToGrid="0">
      <p:cViewPr varScale="1">
        <p:scale>
          <a:sx n="87" d="100"/>
          <a:sy n="87" d="100"/>
        </p:scale>
        <p:origin x="1219" y="62"/>
      </p:cViewPr>
      <p:guideLst>
        <p:guide pos="748"/>
        <p:guide orient="horz" pos="2886"/>
        <p:guide orient="horz" pos="113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1"/>
            <a:ext cx="2890916"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19" name="Rectangle 1027"/>
          <p:cNvSpPr>
            <a:spLocks noGrp="1" noChangeArrowheads="1"/>
          </p:cNvSpPr>
          <p:nvPr>
            <p:ph type="dt" sz="quarter" idx="1"/>
          </p:nvPr>
        </p:nvSpPr>
        <p:spPr bwMode="auto">
          <a:xfrm>
            <a:off x="3779761" y="1"/>
            <a:ext cx="2890915"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20/11/2018</a:t>
            </a:fld>
            <a:endParaRPr lang="en-US" dirty="0"/>
          </a:p>
        </p:txBody>
      </p:sp>
      <p:sp>
        <p:nvSpPr>
          <p:cNvPr id="9220" name="Rectangle 1028"/>
          <p:cNvSpPr>
            <a:spLocks noGrp="1" noChangeArrowheads="1"/>
          </p:cNvSpPr>
          <p:nvPr>
            <p:ph type="ftr" sz="quarter" idx="2"/>
          </p:nvPr>
        </p:nvSpPr>
        <p:spPr bwMode="auto">
          <a:xfrm>
            <a:off x="1" y="9289191"/>
            <a:ext cx="2890916"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21" name="Rectangle 1029"/>
          <p:cNvSpPr>
            <a:spLocks noGrp="1" noChangeArrowheads="1"/>
          </p:cNvSpPr>
          <p:nvPr>
            <p:ph type="sldNum" sz="quarter" idx="3"/>
          </p:nvPr>
        </p:nvSpPr>
        <p:spPr bwMode="auto">
          <a:xfrm>
            <a:off x="3779761" y="9289191"/>
            <a:ext cx="2890915"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dirty="0"/>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108547" name="Rectangle 3"/>
          <p:cNvSpPr>
            <a:spLocks noGrp="1" noChangeArrowheads="1"/>
          </p:cNvSpPr>
          <p:nvPr>
            <p:ph type="dt" idx="1"/>
          </p:nvPr>
        </p:nvSpPr>
        <p:spPr bwMode="auto">
          <a:xfrm>
            <a:off x="3778312"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31C4EFE-BC34-5643-BA96-233A28E9007A}" type="datetime1">
              <a:rPr lang="en-GB" smtClean="0"/>
              <a:t>20/11/2018</a:t>
            </a:fld>
            <a:endParaRPr lang="en-GB" dirty="0"/>
          </a:p>
        </p:txBody>
      </p:sp>
      <p:sp>
        <p:nvSpPr>
          <p:cNvPr id="108548" name="Rectangle 4"/>
          <p:cNvSpPr>
            <a:spLocks noGrp="1" noRot="1" noChangeAspect="1" noChangeArrowheads="1" noTextEdit="1"/>
          </p:cNvSpPr>
          <p:nvPr>
            <p:ph type="sldImg" idx="2"/>
          </p:nvPr>
        </p:nvSpPr>
        <p:spPr bwMode="auto">
          <a:xfrm>
            <a:off x="892175" y="733425"/>
            <a:ext cx="4886325"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67358" y="4644596"/>
            <a:ext cx="5335961" cy="439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1"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108551" name="Rectangle 7"/>
          <p:cNvSpPr>
            <a:spLocks noGrp="1" noChangeArrowheads="1"/>
          </p:cNvSpPr>
          <p:nvPr>
            <p:ph type="sldNum" sz="quarter" idx="5"/>
          </p:nvPr>
        </p:nvSpPr>
        <p:spPr bwMode="auto">
          <a:xfrm>
            <a:off x="3778312"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D779895-3E67-4CB8-BE0C-23F3FD5FF7F3}" type="slidenum">
              <a:rPr lang="en-GB"/>
              <a:pPr/>
              <a:t>‹#›</a:t>
            </a:fld>
            <a:endParaRPr lang="en-GB" dirty="0"/>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7F97CE-94EA-4DE1-B2F4-5522A7895BC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503B2E97-5808-4F08-BB06-D92F7957C1D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CD66ECEC-21F4-407D-9322-2595E6DB1683}"/>
              </a:ext>
            </a:extLst>
          </p:cNvPr>
          <p:cNvSpPr>
            <a:spLocks noGrp="1"/>
          </p:cNvSpPr>
          <p:nvPr>
            <p:ph type="sldNum" sz="quarter" idx="5"/>
          </p:nvPr>
        </p:nvSpPr>
        <p:spPr>
          <a:noFill/>
        </p:spPr>
        <p:txBody>
          <a:bodyPr/>
          <a:lstStyle>
            <a:lvl1pPr>
              <a:defRPr sz="2800" b="1">
                <a:solidFill>
                  <a:srgbClr val="0079C1"/>
                </a:solidFill>
                <a:latin typeface="Arial" panose="020B0604020202020204" pitchFamily="34" charset="0"/>
                <a:ea typeface="ＭＳ Ｐゴシック" panose="020B0600070205080204" pitchFamily="34" charset="-128"/>
              </a:defRPr>
            </a:lvl1pPr>
            <a:lvl2pPr marL="742950" indent="-285750">
              <a:defRPr sz="2800" b="1">
                <a:solidFill>
                  <a:srgbClr val="0079C1"/>
                </a:solidFill>
                <a:latin typeface="Arial" panose="020B0604020202020204" pitchFamily="34" charset="0"/>
                <a:ea typeface="ＭＳ Ｐゴシック" panose="020B0600070205080204" pitchFamily="34" charset="-128"/>
              </a:defRPr>
            </a:lvl2pPr>
            <a:lvl3pPr marL="1143000" indent="-228600">
              <a:defRPr sz="2800" b="1">
                <a:solidFill>
                  <a:srgbClr val="0079C1"/>
                </a:solidFill>
                <a:latin typeface="Arial" panose="020B0604020202020204" pitchFamily="34" charset="0"/>
                <a:ea typeface="ＭＳ Ｐゴシック" panose="020B0600070205080204" pitchFamily="34" charset="-128"/>
              </a:defRPr>
            </a:lvl3pPr>
            <a:lvl4pPr marL="1600200" indent="-228600">
              <a:defRPr sz="2800" b="1">
                <a:solidFill>
                  <a:srgbClr val="0079C1"/>
                </a:solidFill>
                <a:latin typeface="Arial" panose="020B0604020202020204" pitchFamily="34" charset="0"/>
                <a:ea typeface="ＭＳ Ｐゴシック" panose="020B0600070205080204" pitchFamily="34" charset="-128"/>
              </a:defRPr>
            </a:lvl4pPr>
            <a:lvl5pPr marL="2057400" indent="-228600">
              <a:defRPr sz="2800" b="1">
                <a:solidFill>
                  <a:srgbClr val="0079C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fld id="{02EF2CCA-FDCD-4C03-884F-84C81EADCBD1}" type="slidenum">
              <a:rPr lang="en-US" altLang="en-US" sz="1200" smtClean="0"/>
              <a:pPr/>
              <a:t>2</a:t>
            </a:fld>
            <a:endParaRPr lang="en-US" altLang="en-US" sz="1200"/>
          </a:p>
        </p:txBody>
      </p:sp>
    </p:spTree>
    <p:extLst>
      <p:ext uri="{BB962C8B-B14F-4D97-AF65-F5344CB8AC3E}">
        <p14:creationId xmlns:p14="http://schemas.microsoft.com/office/powerpoint/2010/main" val="288309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7F97CE-94EA-4DE1-B2F4-5522A7895BC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503B2E97-5808-4F08-BB06-D92F7957C1D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CD66ECEC-21F4-407D-9322-2595E6DB1683}"/>
              </a:ext>
            </a:extLst>
          </p:cNvPr>
          <p:cNvSpPr>
            <a:spLocks noGrp="1"/>
          </p:cNvSpPr>
          <p:nvPr>
            <p:ph type="sldNum" sz="quarter" idx="5"/>
          </p:nvPr>
        </p:nvSpPr>
        <p:spPr>
          <a:noFill/>
        </p:spPr>
        <p:txBody>
          <a:bodyPr/>
          <a:lstStyle>
            <a:lvl1pPr>
              <a:defRPr sz="2800" b="1">
                <a:solidFill>
                  <a:srgbClr val="0079C1"/>
                </a:solidFill>
                <a:latin typeface="Arial" panose="020B0604020202020204" pitchFamily="34" charset="0"/>
                <a:ea typeface="ＭＳ Ｐゴシック" panose="020B0600070205080204" pitchFamily="34" charset="-128"/>
              </a:defRPr>
            </a:lvl1pPr>
            <a:lvl2pPr marL="742950" indent="-285750">
              <a:defRPr sz="2800" b="1">
                <a:solidFill>
                  <a:srgbClr val="0079C1"/>
                </a:solidFill>
                <a:latin typeface="Arial" panose="020B0604020202020204" pitchFamily="34" charset="0"/>
                <a:ea typeface="ＭＳ Ｐゴシック" panose="020B0600070205080204" pitchFamily="34" charset="-128"/>
              </a:defRPr>
            </a:lvl2pPr>
            <a:lvl3pPr marL="1143000" indent="-228600">
              <a:defRPr sz="2800" b="1">
                <a:solidFill>
                  <a:srgbClr val="0079C1"/>
                </a:solidFill>
                <a:latin typeface="Arial" panose="020B0604020202020204" pitchFamily="34" charset="0"/>
                <a:ea typeface="ＭＳ Ｐゴシック" panose="020B0600070205080204" pitchFamily="34" charset="-128"/>
              </a:defRPr>
            </a:lvl3pPr>
            <a:lvl4pPr marL="1600200" indent="-228600">
              <a:defRPr sz="2800" b="1">
                <a:solidFill>
                  <a:srgbClr val="0079C1"/>
                </a:solidFill>
                <a:latin typeface="Arial" panose="020B0604020202020204" pitchFamily="34" charset="0"/>
                <a:ea typeface="ＭＳ Ｐゴシック" panose="020B0600070205080204" pitchFamily="34" charset="-128"/>
              </a:defRPr>
            </a:lvl4pPr>
            <a:lvl5pPr marL="2057400" indent="-228600">
              <a:defRPr sz="2800" b="1">
                <a:solidFill>
                  <a:srgbClr val="0079C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fld id="{02EF2CCA-FDCD-4C03-884F-84C81EADCBD1}" type="slidenum">
              <a:rPr lang="en-US" altLang="en-US" sz="1200" smtClean="0"/>
              <a:pPr/>
              <a:t>3</a:t>
            </a:fld>
            <a:endParaRPr lang="en-US" altLang="en-US" sz="1200"/>
          </a:p>
        </p:txBody>
      </p:sp>
    </p:spTree>
    <p:extLst>
      <p:ext uri="{BB962C8B-B14F-4D97-AF65-F5344CB8AC3E}">
        <p14:creationId xmlns:p14="http://schemas.microsoft.com/office/powerpoint/2010/main" val="288309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7F97CE-94EA-4DE1-B2F4-5522A7895BC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503B2E97-5808-4F08-BB06-D92F7957C1D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CD66ECEC-21F4-407D-9322-2595E6DB1683}"/>
              </a:ext>
            </a:extLst>
          </p:cNvPr>
          <p:cNvSpPr>
            <a:spLocks noGrp="1"/>
          </p:cNvSpPr>
          <p:nvPr>
            <p:ph type="sldNum" sz="quarter" idx="5"/>
          </p:nvPr>
        </p:nvSpPr>
        <p:spPr>
          <a:noFill/>
        </p:spPr>
        <p:txBody>
          <a:bodyPr/>
          <a:lstStyle>
            <a:lvl1pPr>
              <a:defRPr sz="2800" b="1">
                <a:solidFill>
                  <a:srgbClr val="0079C1"/>
                </a:solidFill>
                <a:latin typeface="Arial" panose="020B0604020202020204" pitchFamily="34" charset="0"/>
                <a:ea typeface="ＭＳ Ｐゴシック" panose="020B0600070205080204" pitchFamily="34" charset="-128"/>
              </a:defRPr>
            </a:lvl1pPr>
            <a:lvl2pPr marL="742950" indent="-285750">
              <a:defRPr sz="2800" b="1">
                <a:solidFill>
                  <a:srgbClr val="0079C1"/>
                </a:solidFill>
                <a:latin typeface="Arial" panose="020B0604020202020204" pitchFamily="34" charset="0"/>
                <a:ea typeface="ＭＳ Ｐゴシック" panose="020B0600070205080204" pitchFamily="34" charset="-128"/>
              </a:defRPr>
            </a:lvl2pPr>
            <a:lvl3pPr marL="1143000" indent="-228600">
              <a:defRPr sz="2800" b="1">
                <a:solidFill>
                  <a:srgbClr val="0079C1"/>
                </a:solidFill>
                <a:latin typeface="Arial" panose="020B0604020202020204" pitchFamily="34" charset="0"/>
                <a:ea typeface="ＭＳ Ｐゴシック" panose="020B0600070205080204" pitchFamily="34" charset="-128"/>
              </a:defRPr>
            </a:lvl3pPr>
            <a:lvl4pPr marL="1600200" indent="-228600">
              <a:defRPr sz="2800" b="1">
                <a:solidFill>
                  <a:srgbClr val="0079C1"/>
                </a:solidFill>
                <a:latin typeface="Arial" panose="020B0604020202020204" pitchFamily="34" charset="0"/>
                <a:ea typeface="ＭＳ Ｐゴシック" panose="020B0600070205080204" pitchFamily="34" charset="-128"/>
              </a:defRPr>
            </a:lvl4pPr>
            <a:lvl5pPr marL="2057400" indent="-228600">
              <a:defRPr sz="2800" b="1">
                <a:solidFill>
                  <a:srgbClr val="0079C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fld id="{02EF2CCA-FDCD-4C03-884F-84C81EADCBD1}" type="slidenum">
              <a:rPr lang="en-US" altLang="en-US" sz="1200" smtClean="0"/>
              <a:pPr/>
              <a:t>4</a:t>
            </a:fld>
            <a:endParaRPr lang="en-US" altLang="en-US" sz="1200"/>
          </a:p>
        </p:txBody>
      </p:sp>
    </p:spTree>
    <p:extLst>
      <p:ext uri="{BB962C8B-B14F-4D97-AF65-F5344CB8AC3E}">
        <p14:creationId xmlns:p14="http://schemas.microsoft.com/office/powerpoint/2010/main" val="288309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7F97CE-94EA-4DE1-B2F4-5522A7895BC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503B2E97-5808-4F08-BB06-D92F7957C1D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CD66ECEC-21F4-407D-9322-2595E6DB1683}"/>
              </a:ext>
            </a:extLst>
          </p:cNvPr>
          <p:cNvSpPr>
            <a:spLocks noGrp="1"/>
          </p:cNvSpPr>
          <p:nvPr>
            <p:ph type="sldNum" sz="quarter" idx="5"/>
          </p:nvPr>
        </p:nvSpPr>
        <p:spPr>
          <a:noFill/>
        </p:spPr>
        <p:txBody>
          <a:bodyPr/>
          <a:lstStyle>
            <a:lvl1pPr>
              <a:defRPr sz="2800" b="1">
                <a:solidFill>
                  <a:srgbClr val="0079C1"/>
                </a:solidFill>
                <a:latin typeface="Arial" panose="020B0604020202020204" pitchFamily="34" charset="0"/>
                <a:ea typeface="ＭＳ Ｐゴシック" panose="020B0600070205080204" pitchFamily="34" charset="-128"/>
              </a:defRPr>
            </a:lvl1pPr>
            <a:lvl2pPr marL="742950" indent="-285750">
              <a:defRPr sz="2800" b="1">
                <a:solidFill>
                  <a:srgbClr val="0079C1"/>
                </a:solidFill>
                <a:latin typeface="Arial" panose="020B0604020202020204" pitchFamily="34" charset="0"/>
                <a:ea typeface="ＭＳ Ｐゴシック" panose="020B0600070205080204" pitchFamily="34" charset="-128"/>
              </a:defRPr>
            </a:lvl2pPr>
            <a:lvl3pPr marL="1143000" indent="-228600">
              <a:defRPr sz="2800" b="1">
                <a:solidFill>
                  <a:srgbClr val="0079C1"/>
                </a:solidFill>
                <a:latin typeface="Arial" panose="020B0604020202020204" pitchFamily="34" charset="0"/>
                <a:ea typeface="ＭＳ Ｐゴシック" panose="020B0600070205080204" pitchFamily="34" charset="-128"/>
              </a:defRPr>
            </a:lvl3pPr>
            <a:lvl4pPr marL="1600200" indent="-228600">
              <a:defRPr sz="2800" b="1">
                <a:solidFill>
                  <a:srgbClr val="0079C1"/>
                </a:solidFill>
                <a:latin typeface="Arial" panose="020B0604020202020204" pitchFamily="34" charset="0"/>
                <a:ea typeface="ＭＳ Ｐゴシック" panose="020B0600070205080204" pitchFamily="34" charset="-128"/>
              </a:defRPr>
            </a:lvl4pPr>
            <a:lvl5pPr marL="2057400" indent="-228600">
              <a:defRPr sz="2800" b="1">
                <a:solidFill>
                  <a:srgbClr val="0079C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rgbClr val="0079C1"/>
                </a:solidFill>
                <a:latin typeface="Arial" panose="020B0604020202020204" pitchFamily="34" charset="0"/>
                <a:ea typeface="ＭＳ Ｐゴシック" panose="020B0600070205080204" pitchFamily="34" charset="-128"/>
              </a:defRPr>
            </a:lvl9pPr>
          </a:lstStyle>
          <a:p>
            <a:fld id="{02EF2CCA-FDCD-4C03-884F-84C81EADCBD1}" type="slidenum">
              <a:rPr lang="en-US" altLang="en-US" sz="1200" smtClean="0"/>
              <a:pPr/>
              <a:t>5</a:t>
            </a:fld>
            <a:endParaRPr lang="en-US" altLang="en-US" sz="1200" dirty="0"/>
          </a:p>
        </p:txBody>
      </p:sp>
    </p:spTree>
    <p:extLst>
      <p:ext uri="{BB962C8B-B14F-4D97-AF65-F5344CB8AC3E}">
        <p14:creationId xmlns:p14="http://schemas.microsoft.com/office/powerpoint/2010/main" val="288309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989013" algn="l"/>
              </a:tabLst>
            </a:pPr>
            <a:r>
              <a:rPr lang="fr-FR" dirty="0"/>
              <a:t>| [Insert document title] | [Insert date]</a:t>
            </a:r>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6" name="Group 25">
            <a:extLst/>
          </p:cNvPr>
          <p:cNvGrpSpPr/>
          <p:nvPr userDrawn="1"/>
        </p:nvGrpSpPr>
        <p:grpSpPr>
          <a:xfrm>
            <a:off x="426571" y="6133625"/>
            <a:ext cx="1905000" cy="401519"/>
            <a:chOff x="2910342" y="325575"/>
            <a:chExt cx="5928968" cy="1249653"/>
          </a:xfrm>
        </p:grpSpPr>
        <p:sp>
          <p:nvSpPr>
            <p:cNvPr id="27" name="Freeform: Shape 26">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28" name="Freeform: Shape 2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29" name="Freeform: Shape 2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0960178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426571" y="6133625"/>
            <a:ext cx="1905000" cy="40151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8282736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426571" y="6133625"/>
            <a:ext cx="1905000" cy="40151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7908961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426571" y="6133625"/>
            <a:ext cx="1905000" cy="40151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a:stretch>
            <a:fillRect/>
          </a:stretch>
        </p:blipFill>
        <p:spPr>
          <a:xfrm>
            <a:off x="-2378" y="357188"/>
            <a:ext cx="1763750" cy="522000"/>
          </a:xfrm>
          <a:prstGeom prst="rect">
            <a:avLst/>
          </a:prstGeom>
        </p:spPr>
      </p:pic>
    </p:spTree>
    <p:extLst>
      <p:ext uri="{BB962C8B-B14F-4D97-AF65-F5344CB8AC3E}">
        <p14:creationId xmlns:p14="http://schemas.microsoft.com/office/powerpoint/2010/main" val="8041419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7" name="Group 26">
            <a:extLst/>
          </p:cNvPr>
          <p:cNvGrpSpPr/>
          <p:nvPr userDrawn="1"/>
        </p:nvGrpSpPr>
        <p:grpSpPr>
          <a:xfrm>
            <a:off x="426571" y="6133625"/>
            <a:ext cx="1905000" cy="401519"/>
            <a:chOff x="2910342" y="325575"/>
            <a:chExt cx="5928968" cy="1249653"/>
          </a:xfrm>
        </p:grpSpPr>
        <p:sp>
          <p:nvSpPr>
            <p:cNvPr id="28" name="Freeform: Shape 27">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29" name="Freeform: Shape 28">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 y="303494"/>
            <a:ext cx="1307829" cy="582935"/>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344118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2105025" y="2909034"/>
            <a:ext cx="4933950" cy="1039932"/>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9975089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9323699E-DBF1-439D-A17F-65A117EF36A1}"/>
              </a:ext>
            </a:extLst>
          </p:cNvPr>
          <p:cNvSpPr>
            <a:spLocks noGrp="1" noChangeArrowheads="1"/>
          </p:cNvSpPr>
          <p:nvPr>
            <p:ph type="dt" sz="half" idx="10"/>
          </p:nvPr>
        </p:nvSpPr>
        <p:spPr>
          <a:xfrm>
            <a:off x="457200" y="6457950"/>
            <a:ext cx="2133600" cy="476250"/>
          </a:xfrm>
          <a:prstGeom prst="rect">
            <a:avLst/>
          </a:prstGeom>
          <a:ln/>
        </p:spPr>
        <p:txBody>
          <a:bodyPr/>
          <a:lstStyle>
            <a:lvl1pPr>
              <a:defRPr/>
            </a:lvl1pPr>
          </a:lstStyle>
          <a:p>
            <a:pPr>
              <a:defRPr/>
            </a:pPr>
            <a:fld id="{5B24C10F-8E5E-4EB7-9B46-E6EE7311585B}" type="datetime1">
              <a:rPr lang="en-US" altLang="en-US"/>
              <a:pPr>
                <a:defRPr/>
              </a:pPr>
              <a:t>11/20/2018</a:t>
            </a:fld>
            <a:endParaRPr lang="en-US" altLang="en-US"/>
          </a:p>
        </p:txBody>
      </p:sp>
      <p:sp>
        <p:nvSpPr>
          <p:cNvPr id="5" name="Rectangle 18">
            <a:extLst>
              <a:ext uri="{FF2B5EF4-FFF2-40B4-BE49-F238E27FC236}">
                <a16:creationId xmlns:a16="http://schemas.microsoft.com/office/drawing/2014/main" id="{FB950B94-E823-4EAE-927F-72A1785B9F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9">
            <a:extLst>
              <a:ext uri="{FF2B5EF4-FFF2-40B4-BE49-F238E27FC236}">
                <a16:creationId xmlns:a16="http://schemas.microsoft.com/office/drawing/2014/main" id="{9D927E87-AFFE-49BF-A81F-A107CEA737EF}"/>
              </a:ext>
            </a:extLst>
          </p:cNvPr>
          <p:cNvSpPr>
            <a:spLocks noGrp="1" noChangeArrowheads="1"/>
          </p:cNvSpPr>
          <p:nvPr>
            <p:ph type="sldNum" sz="quarter" idx="12"/>
          </p:nvPr>
        </p:nvSpPr>
        <p:spPr>
          <a:xfrm>
            <a:off x="6781800" y="6496050"/>
            <a:ext cx="2133600" cy="361950"/>
          </a:xfrm>
          <a:prstGeom prst="rect">
            <a:avLst/>
          </a:prstGeom>
          <a:ln/>
        </p:spPr>
        <p:txBody>
          <a:bodyPr/>
          <a:lstStyle>
            <a:lvl1pPr>
              <a:defRPr/>
            </a:lvl1pPr>
          </a:lstStyle>
          <a:p>
            <a:pPr>
              <a:defRPr/>
            </a:pPr>
            <a:fld id="{C17ADA70-C98A-48E5-916B-ED06504753C2}" type="slidenum">
              <a:rPr lang="en-US" altLang="en-US"/>
              <a:pPr>
                <a:defRPr/>
              </a:pPr>
              <a:t>‹#›</a:t>
            </a:fld>
            <a:endParaRPr lang="en-US" altLang="en-US"/>
          </a:p>
        </p:txBody>
      </p:sp>
    </p:spTree>
    <p:extLst>
      <p:ext uri="{BB962C8B-B14F-4D97-AF65-F5344CB8AC3E}">
        <p14:creationId xmlns:p14="http://schemas.microsoft.com/office/powerpoint/2010/main" val="322392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128516" y="1411200"/>
            <a:ext cx="2577149" cy="4605867"/>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id="{BB4CB7E3-3CBF-4FC0-B591-EFD19DEE9303}"/>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85597152"/>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431800" y="1411288"/>
            <a:ext cx="5435599" cy="188477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989013" algn="l"/>
              </a:tabLst>
            </a:pPr>
            <a:r>
              <a:rPr lang="fr-FR" dirty="0"/>
              <a:t>| [Insert document title] | [Insert date]</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9206425" y="0"/>
            <a:ext cx="2029736" cy="2104028"/>
            <a:chOff x="3528102" y="847657"/>
            <a:chExt cx="2029736" cy="2104028"/>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27408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2000" y="1411200"/>
            <a:ext cx="8280000" cy="4605251"/>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989013" algn="l"/>
              </a:tabLst>
            </a:pPr>
            <a:r>
              <a:rPr lang="fr-FR" dirty="0"/>
              <a:t>| [Insert document title] | [Insert date]</a:t>
            </a:r>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9206425" y="48036"/>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5" name="Group 34">
            <a:extLst/>
          </p:cNvPr>
          <p:cNvGrpSpPr/>
          <p:nvPr userDrawn="1"/>
        </p:nvGrpSpPr>
        <p:grpSpPr>
          <a:xfrm>
            <a:off x="426571" y="6133625"/>
            <a:ext cx="1905000" cy="401519"/>
            <a:chOff x="2910342" y="325575"/>
            <a:chExt cx="5928968" cy="1249653"/>
          </a:xfrm>
        </p:grpSpPr>
        <p:sp>
          <p:nvSpPr>
            <p:cNvPr id="36" name="Freeform: Shape 35">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8" name="Freeform: Shape 3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640199645"/>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426571" y="6133625"/>
            <a:ext cx="1905000" cy="40151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759730366"/>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6" name="Group 35">
            <a:extLst/>
          </p:cNvPr>
          <p:cNvGrpSpPr/>
          <p:nvPr userDrawn="1"/>
        </p:nvGrpSpPr>
        <p:grpSpPr>
          <a:xfrm>
            <a:off x="426571" y="6133625"/>
            <a:ext cx="1905000" cy="401519"/>
            <a:chOff x="2910342" y="325575"/>
            <a:chExt cx="5928968" cy="1249653"/>
          </a:xfrm>
        </p:grpSpPr>
        <p:sp>
          <p:nvSpPr>
            <p:cNvPr id="38" name="Freeform: Shape 37">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4" y="303494"/>
            <a:ext cx="1969293" cy="582935"/>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636717951"/>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426571" y="6133625"/>
            <a:ext cx="1905000" cy="40151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a:stretch>
            <a:fillRect/>
          </a:stretch>
        </p:blipFill>
        <p:spPr>
          <a:xfrm>
            <a:off x="-2378" y="357188"/>
            <a:ext cx="1763750" cy="522000"/>
          </a:xfrm>
          <a:prstGeom prst="rect">
            <a:avLst/>
          </a:prstGeom>
        </p:spPr>
      </p:pic>
    </p:spTree>
    <p:extLst>
      <p:ext uri="{BB962C8B-B14F-4D97-AF65-F5344CB8AC3E}">
        <p14:creationId xmlns:p14="http://schemas.microsoft.com/office/powerpoint/2010/main" val="3084742113"/>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426571" y="6133625"/>
            <a:ext cx="1905000" cy="40151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3" y="303494"/>
            <a:ext cx="1307829" cy="582935"/>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324830564"/>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431801" y="1412481"/>
            <a:ext cx="8280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8172638" y="635205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343858" y="6352053"/>
            <a:ext cx="654760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dirty="0"/>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431800" y="6352053"/>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sz="1100" b="1" dirty="0"/>
              <a:t>National Grid </a:t>
            </a:r>
          </a:p>
        </p:txBody>
      </p:sp>
    </p:spTree>
  </p:cSld>
  <p:clrMap bg1="lt1" tx1="dk1" bg2="lt2" tx2="dk2" accent1="accent1" accent2="accent2" accent3="accent3" accent4="accent4" accent5="accent5" accent6="accent6" hlink="hlink" folHlink="folHlink"/>
  <p:sldLayoutIdLst>
    <p:sldLayoutId id="2147483785" r:id="rId1"/>
    <p:sldLayoutId id="2147483813" r:id="rId2"/>
    <p:sldLayoutId id="2147483786" r:id="rId3"/>
    <p:sldLayoutId id="2147483814" r:id="rId4"/>
    <p:sldLayoutId id="2147483815" r:id="rId5"/>
    <p:sldLayoutId id="2147483821" r:id="rId6"/>
    <p:sldLayoutId id="2147483820" r:id="rId7"/>
    <p:sldLayoutId id="2147483825" r:id="rId8"/>
    <p:sldLayoutId id="2147483819" r:id="rId9"/>
    <p:sldLayoutId id="2147483816" r:id="rId10"/>
    <p:sldLayoutId id="2147483824" r:id="rId11"/>
    <p:sldLayoutId id="2147483823" r:id="rId12"/>
    <p:sldLayoutId id="2147483826" r:id="rId13"/>
    <p:sldLayoutId id="2147483822" r:id="rId14"/>
    <p:sldLayoutId id="2147483817" r:id="rId15"/>
    <p:sldLayoutId id="2147483827" r:id="rId16"/>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mod="1">
    <p:ext uri="{27BBF7A9-308A-43DC-89C8-2F10F3537804}">
      <p15:sldGuideLst xmlns:p15="http://schemas.microsoft.com/office/powerpoint/2012/main">
        <p15:guide id="2" pos="2767" userDrawn="1">
          <p15:clr>
            <a:srgbClr val="F26B43"/>
          </p15:clr>
        </p15:guide>
        <p15:guide id="4" pos="5488" userDrawn="1">
          <p15:clr>
            <a:srgbClr val="F26B43"/>
          </p15:clr>
        </p15:guide>
        <p15:guide id="6" orient="horz" pos="3793" userDrawn="1">
          <p15:clr>
            <a:srgbClr val="F26B43"/>
          </p15:clr>
        </p15:guide>
        <p15:guide id="8" pos="272" userDrawn="1">
          <p15:clr>
            <a:srgbClr val="F26B43"/>
          </p15:clr>
        </p15:guide>
        <p15:guide id="13" pos="2993" userDrawn="1">
          <p15:clr>
            <a:srgbClr val="F26B43"/>
          </p15:clr>
        </p15:guide>
        <p15:guide id="14" orient="horz" pos="414" userDrawn="1">
          <p15:clr>
            <a:srgbClr val="F26B43"/>
          </p15:clr>
        </p15:guide>
        <p15:guide id="15" orient="horz" pos="889" userDrawn="1">
          <p15:clr>
            <a:srgbClr val="F26B43"/>
          </p15:clr>
        </p15:guide>
        <p15:guide id="16" pos="2064" userDrawn="1">
          <p15:clr>
            <a:srgbClr val="F26B43"/>
          </p15:clr>
        </p15:guide>
        <p15:guide id="17" pos="3855" userDrawn="1">
          <p15:clr>
            <a:srgbClr val="F26B43"/>
          </p15:clr>
        </p15:guide>
        <p15:guide id="18" pos="3696" userDrawn="1">
          <p15:clr>
            <a:srgbClr val="F26B43"/>
          </p15:clr>
        </p15:guide>
        <p15:guide id="19" pos="1905" userDrawn="1">
          <p15:clr>
            <a:srgbClr val="F26B43"/>
          </p15:clr>
        </p15:guide>
        <p15:guide id="20"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11.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97D67D-6846-40DB-927B-FCD25F265911}"/>
              </a:ext>
            </a:extLst>
          </p:cNvPr>
          <p:cNvSpPr>
            <a:spLocks noGrp="1"/>
          </p:cNvSpPr>
          <p:nvPr>
            <p:ph type="title"/>
          </p:nvPr>
        </p:nvSpPr>
        <p:spPr>
          <a:xfrm>
            <a:off x="108065" y="1500439"/>
            <a:ext cx="6492239" cy="2278743"/>
          </a:xfrm>
        </p:spPr>
        <p:txBody>
          <a:bodyPr/>
          <a:lstStyle/>
          <a:p>
            <a:r>
              <a:rPr lang="en-US" dirty="0">
                <a:latin typeface="Times New Roman" panose="02020603050405020304" pitchFamily="18" charset="0"/>
                <a:cs typeface="Times New Roman" panose="02020603050405020304" pitchFamily="18" charset="0"/>
              </a:rPr>
              <a:t>Distributed Generation Interconnection</a:t>
            </a:r>
            <a:br>
              <a:rPr lang="en-US" dirty="0">
                <a:latin typeface="Times New Roman" panose="02020603050405020304" pitchFamily="18" charset="0"/>
                <a:cs typeface="Times New Roman" panose="02020603050405020304" pitchFamily="18" charset="0"/>
              </a:rPr>
            </a:br>
            <a:r>
              <a:rPr lang="en-US" sz="2800" dirty="0">
                <a:solidFill>
                  <a:schemeClr val="accent2">
                    <a:lumMod val="60000"/>
                    <a:lumOff val="40000"/>
                  </a:schemeClr>
                </a:solidFill>
                <a:latin typeface="Times New Roman" panose="02020603050405020304" pitchFamily="18" charset="0"/>
                <a:cs typeface="Times New Roman" panose="02020603050405020304" pitchFamily="18" charset="0"/>
              </a:rPr>
              <a:t>REV Demonstration Project</a:t>
            </a:r>
            <a:br>
              <a:rPr lang="en-US" sz="2800" dirty="0">
                <a:solidFill>
                  <a:schemeClr val="accent2">
                    <a:lumMod val="60000"/>
                    <a:lumOff val="40000"/>
                  </a:schemeClr>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Common-Upgrade Cost-Allocation Concept </a:t>
            </a:r>
            <a:br>
              <a:rPr lang="en-US" sz="2400" i="1" dirty="0">
                <a:cs typeface="Times New Roman" panose="02020603050405020304" pitchFamily="18" charset="0"/>
              </a:rPr>
            </a:br>
            <a:r>
              <a:rPr lang="en-US" i="1" dirty="0"/>
              <a:t>	</a:t>
            </a:r>
            <a:endParaRPr lang="en-GB" i="1" dirty="0"/>
          </a:p>
        </p:txBody>
      </p:sp>
      <p:pic>
        <p:nvPicPr>
          <p:cNvPr id="12" name="Picture Placeholder 11">
            <a:extLst>
              <a:ext uri="{FF2B5EF4-FFF2-40B4-BE49-F238E27FC236}">
                <a16:creationId xmlns:a16="http://schemas.microsoft.com/office/drawing/2014/main" id="{928F75B3-A588-4CC2-B68B-6E4E008916B7}"/>
              </a:ext>
            </a:extLst>
          </p:cNvPr>
          <p:cNvPicPr>
            <a:picLocks noGrp="1" noChangeAspect="1"/>
          </p:cNvPicPr>
          <p:nvPr>
            <p:ph type="pic" sz="quarter" idx="13"/>
          </p:nvPr>
        </p:nvPicPr>
        <p:blipFill rotWithShape="1">
          <a:blip r:embed="rId2"/>
          <a:srcRect l="6250" t="837" r="28290" b="1131"/>
          <a:stretch/>
        </p:blipFill>
        <p:spPr bwMode="gray">
          <a:xfrm>
            <a:off x="6438695" y="2452280"/>
            <a:ext cx="1947600" cy="1947600"/>
          </a:xfrm>
        </p:spPr>
      </p:pic>
      <p:pic>
        <p:nvPicPr>
          <p:cNvPr id="17" name="Picture Placeholder 16"/>
          <p:cNvPicPr>
            <a:picLocks noGrp="1" noChangeAspect="1"/>
          </p:cNvPicPr>
          <p:nvPr>
            <p:ph type="pic"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035954" y="3530261"/>
            <a:ext cx="6108046" cy="3327739"/>
          </a:xfrm>
        </p:spPr>
      </p:pic>
      <p:pic>
        <p:nvPicPr>
          <p:cNvPr id="23" name="Picture Placeholder 22"/>
          <p:cNvPicPr>
            <a:picLocks noGrp="1" noChangeAspect="1"/>
          </p:cNvPicPr>
          <p:nvPr>
            <p:ph type="pic" sz="quarter" idx="11"/>
          </p:nvPr>
        </p:nvPicPr>
        <p:blipFill rotWithShape="1">
          <a:blip r:embed="rId5">
            <a:extLst>
              <a:ext uri="{28A0092B-C50C-407E-A947-70E740481C1C}">
                <a14:useLocalDpi xmlns:a14="http://schemas.microsoft.com/office/drawing/2010/main" val="0"/>
              </a:ext>
            </a:extLst>
          </a:blip>
          <a:srcRect l="16573" t="10690" r="14108" b="2593"/>
          <a:stretch/>
        </p:blipFill>
        <p:spPr/>
      </p:pic>
    </p:spTree>
    <p:extLst>
      <p:ext uri="{BB962C8B-B14F-4D97-AF65-F5344CB8AC3E}">
        <p14:creationId xmlns:p14="http://schemas.microsoft.com/office/powerpoint/2010/main" val="41390942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F007AC9-19E5-4F57-A5F1-FE5BFF507BA3}"/>
              </a:ext>
            </a:extLst>
          </p:cNvPr>
          <p:cNvSpPr>
            <a:spLocks noGrp="1" noChangeArrowheads="1"/>
          </p:cNvSpPr>
          <p:nvPr>
            <p:ph type="title"/>
          </p:nvPr>
        </p:nvSpPr>
        <p:spPr>
          <a:xfrm>
            <a:off x="233917" y="385619"/>
            <a:ext cx="8697432" cy="987083"/>
          </a:xfrm>
        </p:spPr>
        <p:txBody>
          <a:bodyPr/>
          <a:lstStyle/>
          <a:p>
            <a:r>
              <a:rPr lang="en-US" dirty="0">
                <a:latin typeface="Times New Roman" panose="02020603050405020304" pitchFamily="18" charset="0"/>
                <a:cs typeface="Times New Roman" panose="02020603050405020304" pitchFamily="18" charset="0"/>
              </a:rPr>
              <a:t>Distributed Generation Interconnection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REV Demonstration Project</a:t>
            </a:r>
            <a:br>
              <a:rPr lang="en-US" dirty="0">
                <a:latin typeface="Times New Roman" panose="02020603050405020304" pitchFamily="18" charset="0"/>
                <a:cs typeface="Times New Roman" panose="02020603050405020304" pitchFamily="18" charset="0"/>
              </a:rPr>
            </a:br>
            <a:endParaRPr lang="en-US"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933" y="2417488"/>
            <a:ext cx="3581400" cy="2581054"/>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33917" y="1372702"/>
            <a:ext cx="8697432" cy="830997"/>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ALTERNATIVE COST SHARING FOR COMMON SUBSTATION UPGRADES</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86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649" y="3574663"/>
            <a:ext cx="3695700" cy="258105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33917" y="2417488"/>
            <a:ext cx="4463016" cy="4816703"/>
          </a:xfrm>
          <a:prstGeom prst="rect">
            <a:avLst/>
          </a:prstGeom>
        </p:spPr>
        <p:txBody>
          <a:bodyPr wrap="square">
            <a:spAutoFit/>
          </a:bodyPr>
          <a:lstStyle/>
          <a:p>
            <a:pPr marL="285750" lvl="0" indent="-285750">
              <a:buFont typeface="Wingdings" panose="05000000000000000000" pitchFamily="2" charset="2"/>
              <a:buChar char="Ø"/>
            </a:pPr>
            <a:r>
              <a:rPr kumimoji="0" lang="en-US" sz="1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rPr>
              <a:t>In 2017,</a:t>
            </a:r>
            <a:r>
              <a:rPr kumimoji="0" lang="en-US" sz="1400" b="0" i="0" u="none" strike="noStrike" kern="0" cap="none" spc="0" normalizeH="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rPr>
              <a:t> </a:t>
            </a:r>
            <a:r>
              <a:rPr lang="en-US" sz="1400" b="0" dirty="0">
                <a:solidFill>
                  <a:schemeClr val="tx1">
                    <a:lumMod val="50000"/>
                  </a:schemeClr>
                </a:solidFill>
                <a:latin typeface="Times New Roman" panose="02020603050405020304" pitchFamily="18" charset="0"/>
                <a:cs typeface="Times New Roman" panose="02020603050405020304" pitchFamily="18" charset="0"/>
              </a:rPr>
              <a:t>National Grid proposed an alternative cost sharing solutions for increasing the pace and scale of interconnecting DG systems above 50 kW through upfront investments in common upgrades at two substations (</a:t>
            </a:r>
            <a:r>
              <a:rPr lang="en-US" sz="1400" dirty="0" err="1">
                <a:solidFill>
                  <a:schemeClr val="accent1">
                    <a:lumMod val="60000"/>
                    <a:lumOff val="40000"/>
                  </a:schemeClr>
                </a:solidFill>
                <a:latin typeface="Times New Roman" panose="02020603050405020304" pitchFamily="18" charset="0"/>
                <a:cs typeface="Times New Roman" panose="02020603050405020304" pitchFamily="18" charset="0"/>
              </a:rPr>
              <a:t>Peterboro</a:t>
            </a:r>
            <a:r>
              <a:rPr lang="en-US" sz="1400" b="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400" b="0" dirty="0">
                <a:solidFill>
                  <a:schemeClr val="tx1">
                    <a:lumMod val="50000"/>
                  </a:schemeClr>
                </a:solidFill>
                <a:latin typeface="Times New Roman" panose="02020603050405020304" pitchFamily="18" charset="0"/>
                <a:cs typeface="Times New Roman" panose="02020603050405020304" pitchFamily="18" charset="0"/>
              </a:rPr>
              <a:t>and </a:t>
            </a:r>
            <a:r>
              <a:rPr lang="en-US" sz="1400" dirty="0">
                <a:solidFill>
                  <a:schemeClr val="accent1">
                    <a:lumMod val="60000"/>
                    <a:lumOff val="40000"/>
                  </a:schemeClr>
                </a:solidFill>
                <a:latin typeface="Times New Roman" panose="02020603050405020304" pitchFamily="18" charset="0"/>
                <a:cs typeface="Times New Roman" panose="02020603050405020304" pitchFamily="18" charset="0"/>
              </a:rPr>
              <a:t>East </a:t>
            </a:r>
            <a:r>
              <a:rPr lang="en-US" sz="1400" dirty="0" err="1">
                <a:solidFill>
                  <a:schemeClr val="accent1">
                    <a:lumMod val="60000"/>
                    <a:lumOff val="40000"/>
                  </a:schemeClr>
                </a:solidFill>
                <a:latin typeface="Times New Roman" panose="02020603050405020304" pitchFamily="18" charset="0"/>
                <a:cs typeface="Times New Roman" panose="02020603050405020304" pitchFamily="18" charset="0"/>
              </a:rPr>
              <a:t>Golah</a:t>
            </a:r>
            <a:r>
              <a:rPr lang="en-US" sz="1400" b="0" dirty="0">
                <a:solidFill>
                  <a:schemeClr val="tx1">
                    <a:lumMod val="50000"/>
                  </a:schemeClr>
                </a:solidFill>
                <a:latin typeface="Times New Roman" panose="02020603050405020304" pitchFamily="18" charset="0"/>
                <a:cs typeface="Times New Roman" panose="02020603050405020304" pitchFamily="18" charset="0"/>
              </a:rPr>
              <a:t>) coupled with a cost-allocation methodology aimed at removing barriers for DG interconnection applicants.  </a:t>
            </a:r>
          </a:p>
          <a:p>
            <a:pPr marL="285750" lvl="0" indent="-285750">
              <a:buFont typeface="Wingdings" panose="05000000000000000000" pitchFamily="2" charset="2"/>
              <a:buChar char="Ø"/>
            </a:pPr>
            <a:r>
              <a:rPr lang="en-US" sz="1400" b="0" dirty="0">
                <a:solidFill>
                  <a:schemeClr val="tx1">
                    <a:lumMod val="50000"/>
                  </a:schemeClr>
                </a:solidFill>
                <a:latin typeface="Times New Roman" panose="02020603050405020304" pitchFamily="18" charset="0"/>
                <a:cs typeface="Times New Roman" panose="02020603050405020304" pitchFamily="18" charset="0"/>
              </a:rPr>
              <a:t>Construction completed in late 2017.</a:t>
            </a:r>
          </a:p>
          <a:p>
            <a:pPr marL="285750" lvl="0" indent="-285750">
              <a:buFont typeface="Wingdings" panose="05000000000000000000" pitchFamily="2" charset="2"/>
              <a:buChar char="Ø"/>
            </a:pPr>
            <a:r>
              <a:rPr lang="en-US" sz="1400" b="0" dirty="0">
                <a:solidFill>
                  <a:schemeClr val="tx1">
                    <a:lumMod val="50000"/>
                  </a:schemeClr>
                </a:solidFill>
                <a:latin typeface="Times New Roman" panose="02020603050405020304" pitchFamily="18" charset="0"/>
                <a:cs typeface="Times New Roman" panose="02020603050405020304" pitchFamily="18" charset="0"/>
              </a:rPr>
              <a:t>The work included the installation of zero-sequence voltage (“3V</a:t>
            </a:r>
            <a:r>
              <a:rPr lang="en-US" sz="1400" b="0" baseline="-25000" dirty="0">
                <a:solidFill>
                  <a:schemeClr val="tx1">
                    <a:lumMod val="50000"/>
                  </a:schemeClr>
                </a:solidFill>
                <a:latin typeface="Times New Roman" panose="02020603050405020304" pitchFamily="18" charset="0"/>
                <a:cs typeface="Times New Roman" panose="02020603050405020304" pitchFamily="18" charset="0"/>
              </a:rPr>
              <a:t>0</a:t>
            </a:r>
            <a:r>
              <a:rPr lang="en-US" sz="1400" b="0" dirty="0">
                <a:solidFill>
                  <a:schemeClr val="tx1">
                    <a:lumMod val="50000"/>
                  </a:schemeClr>
                </a:solidFill>
                <a:latin typeface="Times New Roman" panose="02020603050405020304" pitchFamily="18" charset="0"/>
                <a:cs typeface="Times New Roman" panose="02020603050405020304" pitchFamily="18" charset="0"/>
              </a:rPr>
              <a:t>”) protection and load tap changer (“LTC”) controller upgrades to two transformers at each substation.  </a:t>
            </a:r>
          </a:p>
          <a:p>
            <a:pPr marL="285750" lvl="0" indent="-285750">
              <a:buFont typeface="Wingdings" panose="05000000000000000000" pitchFamily="2" charset="2"/>
              <a:buChar char="Ø"/>
            </a:pPr>
            <a:r>
              <a:rPr lang="en-US" sz="1400" b="0" dirty="0">
                <a:solidFill>
                  <a:schemeClr val="tx1">
                    <a:lumMod val="50000"/>
                  </a:schemeClr>
                </a:solidFill>
                <a:latin typeface="Times New Roman" panose="02020603050405020304" pitchFamily="18" charset="0"/>
                <a:cs typeface="Times New Roman" panose="02020603050405020304" pitchFamily="18" charset="0"/>
              </a:rPr>
              <a:t>This project created </a:t>
            </a:r>
            <a:r>
              <a:rPr lang="en-US" sz="1400" b="0" dirty="0">
                <a:solidFill>
                  <a:schemeClr val="accent1">
                    <a:lumMod val="60000"/>
                    <a:lumOff val="40000"/>
                  </a:schemeClr>
                </a:solidFill>
                <a:latin typeface="Times New Roman" panose="02020603050405020304" pitchFamily="18" charset="0"/>
                <a:cs typeface="Times New Roman" panose="02020603050405020304" pitchFamily="18" charset="0"/>
              </a:rPr>
              <a:t>40MW </a:t>
            </a:r>
            <a:r>
              <a:rPr lang="en-US" sz="1400" b="0" dirty="0">
                <a:solidFill>
                  <a:schemeClr val="tx1">
                    <a:lumMod val="50000"/>
                  </a:schemeClr>
                </a:solidFill>
                <a:latin typeface="Times New Roman" panose="02020603050405020304" pitchFamily="18" charset="0"/>
                <a:cs typeface="Times New Roman" panose="02020603050405020304" pitchFamily="18" charset="0"/>
              </a:rPr>
              <a:t>of total hosting capacity.</a:t>
            </a:r>
          </a:p>
          <a:p>
            <a:pPr marL="285750" lvl="0" indent="-285750">
              <a:buFont typeface="Wingdings" panose="05000000000000000000" pitchFamily="2" charset="2"/>
              <a:buChar char="Ø"/>
            </a:pPr>
            <a:r>
              <a:rPr lang="en-US" sz="1400" b="0" dirty="0">
                <a:solidFill>
                  <a:schemeClr val="tx1">
                    <a:lumMod val="50000"/>
                  </a:schemeClr>
                </a:solidFill>
                <a:latin typeface="Times New Roman" panose="02020603050405020304" pitchFamily="18" charset="0"/>
                <a:cs typeface="Times New Roman" panose="02020603050405020304" pitchFamily="18" charset="0"/>
              </a:rPr>
              <a:t>Both substations queue have sufficient level of DG applications to fully subscribe the 40MW capacity.</a:t>
            </a:r>
          </a:p>
          <a:p>
            <a:pPr marL="0" marR="0" lvl="0" indent="0" defTabSz="914400" eaLnBrk="0" fontAlgn="auto" latinLnBrk="0" hangingPunct="0">
              <a:lnSpc>
                <a:spcPct val="100000"/>
              </a:lnSpc>
              <a:spcBef>
                <a:spcPts val="0"/>
              </a:spcBef>
              <a:spcAft>
                <a:spcPct val="50000"/>
              </a:spcAft>
              <a:buClr>
                <a:srgbClr val="0079C1"/>
              </a:buClr>
              <a:buSzTx/>
              <a:buFontTx/>
              <a:buNone/>
              <a:tabLst/>
              <a:defRPr/>
            </a:pPr>
            <a:endParaRPr lang="en-US" sz="1200" b="0" dirty="0"/>
          </a:p>
          <a:p>
            <a:pPr marL="0" marR="0" lvl="0" indent="0" defTabSz="914400" eaLnBrk="0" fontAlgn="auto" latinLnBrk="0" hangingPunct="0">
              <a:lnSpc>
                <a:spcPct val="100000"/>
              </a:lnSpc>
              <a:spcBef>
                <a:spcPts val="0"/>
              </a:spcBef>
              <a:spcAft>
                <a:spcPct val="50000"/>
              </a:spcAft>
              <a:buClr>
                <a:srgbClr val="0079C1"/>
              </a:buClr>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0" fontAlgn="auto" latinLnBrk="0" hangingPunct="0">
              <a:lnSpc>
                <a:spcPct val="100000"/>
              </a:lnSpc>
              <a:spcBef>
                <a:spcPts val="0"/>
              </a:spcBef>
              <a:spcAft>
                <a:spcPct val="50000"/>
              </a:spcAft>
              <a:buClr>
                <a:srgbClr val="0079C1"/>
              </a:buClr>
              <a:buSzTx/>
              <a:buFontTx/>
              <a:buNone/>
              <a:tabLst/>
              <a:defRPr/>
            </a:pPr>
            <a:endParaRPr lang="en-US" sz="1200" b="0" dirty="0">
              <a:solidFill>
                <a:srgbClr val="000000"/>
              </a:solidFill>
            </a:endParaRPr>
          </a:p>
          <a:p>
            <a:pPr marL="0" marR="0" lvl="0" indent="0" defTabSz="914400" eaLnBrk="0" fontAlgn="auto" latinLnBrk="0" hangingPunct="0">
              <a:lnSpc>
                <a:spcPct val="100000"/>
              </a:lnSpc>
              <a:spcBef>
                <a:spcPts val="0"/>
              </a:spcBef>
              <a:spcAft>
                <a:spcPct val="50000"/>
              </a:spcAft>
              <a:buClr>
                <a:srgbClr val="0079C1"/>
              </a:buClr>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3026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F007AC9-19E5-4F57-A5F1-FE5BFF507BA3}"/>
              </a:ext>
            </a:extLst>
          </p:cNvPr>
          <p:cNvSpPr>
            <a:spLocks noGrp="1" noChangeArrowheads="1"/>
          </p:cNvSpPr>
          <p:nvPr>
            <p:ph type="title"/>
          </p:nvPr>
        </p:nvSpPr>
        <p:spPr>
          <a:xfrm>
            <a:off x="233917" y="385619"/>
            <a:ext cx="8697432" cy="987083"/>
          </a:xfrm>
        </p:spPr>
        <p:txBody>
          <a:bodyPr/>
          <a:lstStyle/>
          <a:p>
            <a:r>
              <a:rPr lang="en-US" dirty="0">
                <a:latin typeface="Times New Roman" panose="02020603050405020304" pitchFamily="18" charset="0"/>
                <a:cs typeface="Times New Roman" panose="02020603050405020304" pitchFamily="18" charset="0"/>
              </a:rPr>
              <a:t>Distributed Generation Interconnection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REV Demonstration Project</a:t>
            </a:r>
            <a:br>
              <a:rPr lang="en-US" dirty="0">
                <a:latin typeface="Times New Roman" panose="02020603050405020304" pitchFamily="18" charset="0"/>
                <a:cs typeface="Times New Roman" panose="02020603050405020304" pitchFamily="18" charset="0"/>
              </a:rPr>
            </a:br>
            <a:endParaRPr lang="en-US" altLang="en-US" dirty="0"/>
          </a:p>
        </p:txBody>
      </p:sp>
      <p:sp>
        <p:nvSpPr>
          <p:cNvPr id="2" name="TextBox 1"/>
          <p:cNvSpPr txBox="1"/>
          <p:nvPr/>
        </p:nvSpPr>
        <p:spPr>
          <a:xfrm>
            <a:off x="233917" y="1372702"/>
            <a:ext cx="8697432" cy="461665"/>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BENEFITS / LESSONS LEARNED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3917" y="1943762"/>
            <a:ext cx="8697432" cy="4970591"/>
          </a:xfrm>
          <a:prstGeom prst="rect">
            <a:avLst/>
          </a:prstGeom>
        </p:spPr>
        <p:txBody>
          <a:bodyPr wrap="square">
            <a:spAutoFit/>
          </a:bodyPr>
          <a:lstStyle/>
          <a:p>
            <a:r>
              <a:rPr lang="en-US" sz="2400" dirty="0">
                <a:solidFill>
                  <a:schemeClr val="tx1">
                    <a:lumMod val="50000"/>
                  </a:schemeClr>
                </a:solidFill>
                <a:latin typeface="Times New Roman" panose="02020603050405020304" pitchFamily="18" charset="0"/>
                <a:cs typeface="Times New Roman" panose="02020603050405020304" pitchFamily="18" charset="0"/>
              </a:rPr>
              <a:t>Benefits of programs:</a:t>
            </a:r>
            <a:r>
              <a:rPr lang="en-US" sz="2400" u="sng" dirty="0">
                <a:solidFill>
                  <a:schemeClr val="tx1">
                    <a:lumMod val="50000"/>
                  </a:schemeClr>
                </a:solidFill>
                <a:latin typeface="Times New Roman" panose="02020603050405020304" pitchFamily="18" charset="0"/>
                <a:cs typeface="Times New Roman" panose="02020603050405020304" pitchFamily="18" charset="0"/>
              </a:rPr>
              <a:t> </a:t>
            </a:r>
          </a:p>
          <a:p>
            <a:endParaRPr lang="en-US" sz="2400" dirty="0">
              <a:solidFill>
                <a:schemeClr val="tx1">
                  <a:lumMod val="50000"/>
                </a:schemeClr>
              </a:solidFill>
              <a:latin typeface="Times New Roman" panose="02020603050405020304" pitchFamily="18" charset="0"/>
              <a:cs typeface="Times New Roman" panose="02020603050405020304" pitchFamily="18" charset="0"/>
            </a:endParaRPr>
          </a:p>
          <a:p>
            <a:pPr lvl="0"/>
            <a:endParaRPr lang="en-US" sz="1400" dirty="0">
              <a:solidFill>
                <a:schemeClr val="tx1">
                  <a:lumMod val="50000"/>
                </a:schemeClr>
              </a:solidFill>
              <a:latin typeface="Times New Roman" panose="02020603050405020304" pitchFamily="18" charset="0"/>
              <a:cs typeface="Times New Roman" panose="02020603050405020304" pitchFamily="18" charset="0"/>
            </a:endParaRPr>
          </a:p>
          <a:p>
            <a:pPr lvl="0"/>
            <a:endParaRPr lang="en-US" sz="1400" dirty="0">
              <a:solidFill>
                <a:schemeClr val="tx1">
                  <a:lumMod val="50000"/>
                </a:schemeClr>
              </a:solidFill>
              <a:latin typeface="Times New Roman" panose="02020603050405020304" pitchFamily="18" charset="0"/>
              <a:cs typeface="Times New Roman" panose="02020603050405020304" pitchFamily="18" charset="0"/>
            </a:endParaRPr>
          </a:p>
          <a:p>
            <a:pPr lvl="0"/>
            <a:endParaRPr lang="en-US" sz="1400" dirty="0">
              <a:solidFill>
                <a:schemeClr val="tx1">
                  <a:lumMod val="50000"/>
                </a:schemeClr>
              </a:solidFill>
              <a:latin typeface="Times New Roman" panose="02020603050405020304" pitchFamily="18" charset="0"/>
              <a:cs typeface="Times New Roman" panose="02020603050405020304" pitchFamily="18" charset="0"/>
            </a:endParaRPr>
          </a:p>
          <a:p>
            <a:pPr lvl="0"/>
            <a:r>
              <a:rPr lang="en-US" sz="2400" dirty="0">
                <a:solidFill>
                  <a:schemeClr val="tx1">
                    <a:lumMod val="50000"/>
                  </a:schemeClr>
                </a:solidFill>
                <a:latin typeface="Times New Roman" panose="02020603050405020304" pitchFamily="18" charset="0"/>
                <a:cs typeface="Times New Roman" panose="02020603050405020304" pitchFamily="18" charset="0"/>
              </a:rPr>
              <a:t>Lessons Learned:</a:t>
            </a:r>
          </a:p>
          <a:p>
            <a:pPr lvl="0"/>
            <a:r>
              <a:rPr lang="en-US" sz="1600" b="0" dirty="0">
                <a:solidFill>
                  <a:schemeClr val="tx1">
                    <a:lumMod val="50000"/>
                  </a:schemeClr>
                </a:solidFill>
                <a:latin typeface="Times New Roman" panose="02020603050405020304" pitchFamily="18" charset="0"/>
                <a:cs typeface="Times New Roman" panose="02020603050405020304" pitchFamily="18" charset="0"/>
              </a:rPr>
              <a:t>Although successful, the Company’s experience with the initial roll out of the Project, as well as developer feedback, revealed potential opportunities for improvement; namely, the ability to target development in certain areas (</a:t>
            </a:r>
            <a:r>
              <a:rPr lang="en-US" sz="1600" b="0" i="1" dirty="0">
                <a:solidFill>
                  <a:schemeClr val="tx1">
                    <a:lumMod val="50000"/>
                  </a:schemeClr>
                </a:solidFill>
                <a:latin typeface="Times New Roman" panose="02020603050405020304" pitchFamily="18" charset="0"/>
                <a:cs typeface="Times New Roman" panose="02020603050405020304" pitchFamily="18" charset="0"/>
              </a:rPr>
              <a:t>e.g</a:t>
            </a:r>
            <a:r>
              <a:rPr lang="en-US" sz="1600" b="0" dirty="0">
                <a:solidFill>
                  <a:schemeClr val="tx1">
                    <a:lumMod val="50000"/>
                  </a:schemeClr>
                </a:solidFill>
                <a:latin typeface="Times New Roman" panose="02020603050405020304" pitchFamily="18" charset="0"/>
                <a:cs typeface="Times New Roman" panose="02020603050405020304" pitchFamily="18" charset="0"/>
              </a:rPr>
              <a:t>., landfills and brownfields), the potential benefits of proactive outreach with communities to educate and address DG project construction concerns (</a:t>
            </a:r>
            <a:r>
              <a:rPr lang="en-US" sz="1600" b="0" i="1" dirty="0">
                <a:solidFill>
                  <a:schemeClr val="tx1">
                    <a:lumMod val="50000"/>
                  </a:schemeClr>
                </a:solidFill>
                <a:latin typeface="Times New Roman" panose="02020603050405020304" pitchFamily="18" charset="0"/>
                <a:cs typeface="Times New Roman" panose="02020603050405020304" pitchFamily="18" charset="0"/>
              </a:rPr>
              <a:t>e.g</a:t>
            </a:r>
            <a:r>
              <a:rPr lang="en-US" sz="1600" b="0" dirty="0">
                <a:solidFill>
                  <a:schemeClr val="tx1">
                    <a:lumMod val="50000"/>
                  </a:schemeClr>
                </a:solidFill>
                <a:latin typeface="Times New Roman" panose="02020603050405020304" pitchFamily="18" charset="0"/>
                <a:cs typeface="Times New Roman" panose="02020603050405020304" pitchFamily="18" charset="0"/>
              </a:rPr>
              <a:t>., local moratoria), as well as opportunities for additional technology to reduce construction time and increase hosting capacity. </a:t>
            </a:r>
          </a:p>
          <a:p>
            <a:pPr marL="0" marR="0" lvl="0" indent="0" defTabSz="914400" eaLnBrk="0" fontAlgn="auto" latinLnBrk="0" hangingPunct="0">
              <a:lnSpc>
                <a:spcPct val="100000"/>
              </a:lnSpc>
              <a:spcBef>
                <a:spcPts val="0"/>
              </a:spcBef>
              <a:spcAft>
                <a:spcPct val="50000"/>
              </a:spcAft>
              <a:buClr>
                <a:srgbClr val="0079C1"/>
              </a:buClr>
              <a:buSzTx/>
              <a:buFontTx/>
              <a:buNone/>
              <a:tabLst/>
              <a:defRPr/>
            </a:pPr>
            <a:endParaRPr lang="en-US" sz="1200" b="0" dirty="0"/>
          </a:p>
          <a:p>
            <a:pPr marL="0" marR="0" lvl="0" indent="0" defTabSz="914400" eaLnBrk="0" fontAlgn="auto" latinLnBrk="0" hangingPunct="0">
              <a:lnSpc>
                <a:spcPct val="100000"/>
              </a:lnSpc>
              <a:spcBef>
                <a:spcPts val="0"/>
              </a:spcBef>
              <a:spcAft>
                <a:spcPct val="50000"/>
              </a:spcAft>
              <a:buClr>
                <a:srgbClr val="0079C1"/>
              </a:buClr>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0" fontAlgn="auto" latinLnBrk="0" hangingPunct="0">
              <a:lnSpc>
                <a:spcPct val="100000"/>
              </a:lnSpc>
              <a:spcBef>
                <a:spcPts val="0"/>
              </a:spcBef>
              <a:spcAft>
                <a:spcPct val="50000"/>
              </a:spcAft>
              <a:buClr>
                <a:srgbClr val="0079C1"/>
              </a:buClr>
              <a:buSzTx/>
              <a:buFontTx/>
              <a:buNone/>
              <a:tabLst/>
              <a:defRPr/>
            </a:pPr>
            <a:endParaRPr lang="en-US" sz="1200" b="0" dirty="0">
              <a:solidFill>
                <a:srgbClr val="000000"/>
              </a:solidFill>
            </a:endParaRPr>
          </a:p>
          <a:p>
            <a:pPr marL="0" marR="0" lvl="0" indent="0" defTabSz="914400" eaLnBrk="0" fontAlgn="auto" latinLnBrk="0" hangingPunct="0">
              <a:lnSpc>
                <a:spcPct val="100000"/>
              </a:lnSpc>
              <a:spcBef>
                <a:spcPts val="0"/>
              </a:spcBef>
              <a:spcAft>
                <a:spcPct val="50000"/>
              </a:spcAft>
              <a:buClr>
                <a:srgbClr val="0079C1"/>
              </a:buClr>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bwMode="auto">
          <a:xfrm>
            <a:off x="380566" y="2534691"/>
            <a:ext cx="57650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285750" lvl="0" indent="-285750">
              <a:buFont typeface="Wingdings" panose="05000000000000000000" pitchFamily="2" charset="2"/>
              <a:buChar char="ü"/>
            </a:pP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Reducing upfront cost barriers </a:t>
            </a:r>
          </a:p>
          <a:p>
            <a:pPr marL="285750" lvl="0" indent="-285750">
              <a:buFont typeface="Wingdings" panose="05000000000000000000" pitchFamily="2" charset="2"/>
              <a:buChar char="ü"/>
            </a:pP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Providing increased certainty </a:t>
            </a:r>
          </a:p>
          <a:p>
            <a:pPr marL="285750" lvl="0" indent="-285750">
              <a:buFont typeface="Wingdings" panose="05000000000000000000" pitchFamily="2" charset="2"/>
              <a:buChar char="ü"/>
            </a:pP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Shortening construction timelines</a:t>
            </a:r>
          </a:p>
        </p:txBody>
      </p:sp>
    </p:spTree>
    <p:extLst>
      <p:ext uri="{BB962C8B-B14F-4D97-AF65-F5344CB8AC3E}">
        <p14:creationId xmlns:p14="http://schemas.microsoft.com/office/powerpoint/2010/main" val="191785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620168" y="290643"/>
            <a:ext cx="3358253" cy="646331"/>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tx1">
                  <a:lumMod val="50000"/>
                </a:schemeClr>
              </a:solidFill>
              <a:latin typeface="+mn-lt"/>
              <a:cs typeface="Arial"/>
            </a:endParaRPr>
          </a:p>
        </p:txBody>
      </p:sp>
      <p:sp>
        <p:nvSpPr>
          <p:cNvPr id="52226" name="Title 1">
            <a:extLst>
              <a:ext uri="{FF2B5EF4-FFF2-40B4-BE49-F238E27FC236}">
                <a16:creationId xmlns:a16="http://schemas.microsoft.com/office/drawing/2014/main" id="{EF007AC9-19E5-4F57-A5F1-FE5BFF507BA3}"/>
              </a:ext>
            </a:extLst>
          </p:cNvPr>
          <p:cNvSpPr>
            <a:spLocks noGrp="1" noChangeArrowheads="1"/>
          </p:cNvSpPr>
          <p:nvPr>
            <p:ph type="title"/>
          </p:nvPr>
        </p:nvSpPr>
        <p:spPr>
          <a:xfrm>
            <a:off x="233917" y="385619"/>
            <a:ext cx="8697432" cy="987083"/>
          </a:xfrm>
        </p:spPr>
        <p:txBody>
          <a:bodyPr/>
          <a:lstStyle/>
          <a:p>
            <a:r>
              <a:rPr lang="en-US" dirty="0">
                <a:latin typeface="Times New Roman" panose="02020603050405020304" pitchFamily="18" charset="0"/>
                <a:cs typeface="Times New Roman" panose="02020603050405020304" pitchFamily="18" charset="0"/>
              </a:rPr>
              <a:t>Distributed Generation Interconnection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REV Demonstration Project</a:t>
            </a:r>
            <a:br>
              <a:rPr lang="en-US" dirty="0">
                <a:latin typeface="Times New Roman" panose="02020603050405020304" pitchFamily="18" charset="0"/>
                <a:cs typeface="Times New Roman" panose="02020603050405020304" pitchFamily="18" charset="0"/>
              </a:rPr>
            </a:br>
            <a:endParaRPr lang="en-US" altLang="en-US" dirty="0"/>
          </a:p>
        </p:txBody>
      </p:sp>
      <p:sp>
        <p:nvSpPr>
          <p:cNvPr id="6" name="Rectangle 5"/>
          <p:cNvSpPr/>
          <p:nvPr/>
        </p:nvSpPr>
        <p:spPr>
          <a:xfrm>
            <a:off x="5620169" y="290644"/>
            <a:ext cx="3358253" cy="646331"/>
          </a:xfrm>
          <a:prstGeom prst="rect">
            <a:avLst/>
          </a:prstGeom>
        </p:spPr>
        <p:txBody>
          <a:bodyPr wrap="square">
            <a:spAutoFit/>
          </a:bodyPr>
          <a:lstStyle/>
          <a:p>
            <a:pPr lvl="0">
              <a:buClr>
                <a:srgbClr val="55555A"/>
              </a:buClr>
            </a:pPr>
            <a:r>
              <a:rPr lang="en-US" sz="900" dirty="0">
                <a:latin typeface="Times New Roman" panose="02020603050405020304" pitchFamily="18" charset="0"/>
                <a:cs typeface="Times New Roman" panose="02020603050405020304" pitchFamily="18" charset="0"/>
              </a:rPr>
              <a:t>** The “Common Substation Upgrade Interconnection Fee” ($/kW) is calculated by dividing the sum of the total costs of the substation upgrades by a factor representing the sum of the total hosting capacity in kW.</a:t>
            </a:r>
            <a:endParaRPr lang="en-US" sz="900" dirty="0">
              <a:solidFill>
                <a:srgbClr val="00148C"/>
              </a:solidFill>
            </a:endParaRPr>
          </a:p>
        </p:txBody>
      </p:sp>
      <p:pic>
        <p:nvPicPr>
          <p:cNvPr id="1026" name="Picture 2" descr="C:\Users\mahmoudw\AppData\Local\Temp\HS6ClipImage_5bcb8f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187" y="1291111"/>
            <a:ext cx="5933440" cy="473378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39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F007AC9-19E5-4F57-A5F1-FE5BFF507BA3}"/>
              </a:ext>
            </a:extLst>
          </p:cNvPr>
          <p:cNvSpPr>
            <a:spLocks noGrp="1" noChangeArrowheads="1"/>
          </p:cNvSpPr>
          <p:nvPr>
            <p:ph type="title"/>
          </p:nvPr>
        </p:nvSpPr>
        <p:spPr>
          <a:xfrm>
            <a:off x="228600" y="370936"/>
            <a:ext cx="8702749" cy="837864"/>
          </a:xfrm>
        </p:spPr>
        <p:txBody>
          <a:bodyPr/>
          <a:lstStyle/>
          <a:p>
            <a:r>
              <a:rPr lang="en-US" dirty="0">
                <a:latin typeface="Times New Roman" panose="02020603050405020304" pitchFamily="18" charset="0"/>
                <a:cs typeface="Times New Roman" panose="02020603050405020304" pitchFamily="18" charset="0"/>
              </a:rPr>
              <a:t>Distributed Generation Interconnection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REV Demonstration Project</a:t>
            </a:r>
            <a:br>
              <a:rPr lang="en-US" dirty="0"/>
            </a:br>
            <a:endParaRPr lang="en-US" dirty="0">
              <a:effectLst/>
            </a:endParaRPr>
          </a:p>
        </p:txBody>
      </p:sp>
      <p:sp>
        <p:nvSpPr>
          <p:cNvPr id="52227" name="Content Placeholder 2">
            <a:extLst>
              <a:ext uri="{FF2B5EF4-FFF2-40B4-BE49-F238E27FC236}">
                <a16:creationId xmlns:a16="http://schemas.microsoft.com/office/drawing/2014/main" id="{EB440420-76E8-45D5-83A2-2278D0AAB75A}"/>
              </a:ext>
            </a:extLst>
          </p:cNvPr>
          <p:cNvSpPr>
            <a:spLocks noGrp="1" noChangeArrowheads="1"/>
          </p:cNvSpPr>
          <p:nvPr>
            <p:ph idx="1"/>
          </p:nvPr>
        </p:nvSpPr>
        <p:spPr>
          <a:xfrm>
            <a:off x="233917" y="2162428"/>
            <a:ext cx="8697432" cy="3816429"/>
          </a:xfrm>
        </p:spPr>
        <p:txBody>
          <a:bodyPr/>
          <a:lstStyle/>
          <a:p>
            <a:pPr marL="285750" indent="-285750">
              <a:buFont typeface="Wingdings" panose="05000000000000000000" pitchFamily="2" charset="2"/>
              <a:buChar char="Ø"/>
            </a:pPr>
            <a:r>
              <a:rPr lang="en-US" sz="1600" b="0" dirty="0">
                <a:solidFill>
                  <a:schemeClr val="tx1">
                    <a:lumMod val="50000"/>
                  </a:schemeClr>
                </a:solidFill>
                <a:latin typeface="Times New Roman" panose="02020603050405020304" pitchFamily="18" charset="0"/>
                <a:cs typeface="Times New Roman" panose="02020603050405020304" pitchFamily="18" charset="0"/>
              </a:rPr>
              <a:t>National Grid has now proposed to scale the common-upgrade cost-allocation concept by expanding the Project to areas with municipal landfills and brownfield sites that have high DG or DG coupled with energy storage development potential.</a:t>
            </a:r>
          </a:p>
          <a:p>
            <a:pPr marL="285750" indent="-285750">
              <a:buFont typeface="Wingdings" panose="05000000000000000000" pitchFamily="2" charset="2"/>
              <a:buChar char="Ø"/>
            </a:pPr>
            <a:r>
              <a:rPr lang="en-US" sz="1600" b="0" dirty="0">
                <a:solidFill>
                  <a:schemeClr val="tx1">
                    <a:lumMod val="50000"/>
                  </a:schemeClr>
                </a:solidFill>
                <a:latin typeface="Times New Roman" panose="02020603050405020304" pitchFamily="18" charset="0"/>
                <a:cs typeface="Times New Roman" panose="02020603050405020304" pitchFamily="18" charset="0"/>
              </a:rPr>
              <a:t>These sites have drawn interest from municipal officials and the DG developer community.</a:t>
            </a:r>
          </a:p>
          <a:p>
            <a:pPr marL="285750" indent="-285750">
              <a:buFont typeface="Wingdings" panose="05000000000000000000" pitchFamily="2" charset="2"/>
              <a:buChar char="Ø"/>
            </a:pPr>
            <a:r>
              <a:rPr lang="en-US" sz="1600" b="0" dirty="0">
                <a:solidFill>
                  <a:schemeClr val="tx1">
                    <a:lumMod val="50000"/>
                  </a:schemeClr>
                </a:solidFill>
                <a:latin typeface="Times New Roman" panose="02020603050405020304" pitchFamily="18" charset="0"/>
                <a:cs typeface="Times New Roman" panose="02020603050405020304" pitchFamily="18" charset="0"/>
              </a:rPr>
              <a:t>Likewise, the NYSERDA has redesigned the NY-Sun MW Block Program to include a new $0.10/kW incentive adder for solar projects on landfill/brownfield sites; further enhancing the economics of developing DG projects in these areas. </a:t>
            </a:r>
          </a:p>
          <a:p>
            <a:pPr marL="285750" indent="-285750">
              <a:buFont typeface="Wingdings" panose="05000000000000000000" pitchFamily="2" charset="2"/>
              <a:buChar char="Ø"/>
            </a:pPr>
            <a:r>
              <a:rPr lang="en-US" sz="1600" b="0" dirty="0">
                <a:solidFill>
                  <a:schemeClr val="tx1">
                    <a:lumMod val="50000"/>
                  </a:schemeClr>
                </a:solidFill>
                <a:latin typeface="Times New Roman" panose="02020603050405020304" pitchFamily="18" charset="0"/>
                <a:cs typeface="Times New Roman" panose="02020603050405020304" pitchFamily="18" charset="0"/>
              </a:rPr>
              <a:t>Developing DG projects on these sites will benefit municipalities by </a:t>
            </a:r>
            <a:r>
              <a:rPr lang="en-US" sz="1600" b="0" i="1" dirty="0">
                <a:solidFill>
                  <a:schemeClr val="tx1">
                    <a:lumMod val="50000"/>
                  </a:schemeClr>
                </a:solidFill>
                <a:latin typeface="Times New Roman" panose="02020603050405020304" pitchFamily="18" charset="0"/>
                <a:cs typeface="Times New Roman" panose="02020603050405020304" pitchFamily="18" charset="0"/>
              </a:rPr>
              <a:t>reducing energy costs, meeting local sustainability commitments, providing an additional stream of revenue via lease payments, and protecting farmland</a:t>
            </a:r>
            <a:r>
              <a:rPr lang="en-US" sz="1600" b="0" dirty="0">
                <a:solidFill>
                  <a:schemeClr val="tx1">
                    <a:lumMod val="50000"/>
                  </a:schemeClr>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sz="1600" b="0" dirty="0">
                <a:solidFill>
                  <a:schemeClr val="tx1">
                    <a:lumMod val="50000"/>
                  </a:schemeClr>
                </a:solidFill>
                <a:latin typeface="Times New Roman" panose="02020603050405020304" pitchFamily="18" charset="0"/>
                <a:cs typeface="Times New Roman" panose="02020603050405020304" pitchFamily="18" charset="0"/>
              </a:rPr>
              <a:t>The Company has also proposed to test whether proactive outreach to communities and municipalities in these targeted areas can accelerate the pace of DG development by addressing local concerns and reducing permitting delays.</a:t>
            </a:r>
          </a:p>
        </p:txBody>
      </p:sp>
      <p:sp>
        <p:nvSpPr>
          <p:cNvPr id="5" name="TextBox 4"/>
          <p:cNvSpPr txBox="1"/>
          <p:nvPr/>
        </p:nvSpPr>
        <p:spPr>
          <a:xfrm>
            <a:off x="233917" y="1208800"/>
            <a:ext cx="8697432" cy="84638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SCALING THE COST- ALLOCATION APPROACH</a:t>
            </a:r>
          </a:p>
          <a:p>
            <a:pPr algn="ctr"/>
            <a:r>
              <a:rPr lang="en-US" sz="2000" dirty="0">
                <a:solidFill>
                  <a:schemeClr val="bg1"/>
                </a:solidFill>
                <a:latin typeface="Times New Roman" panose="02020603050405020304" pitchFamily="18" charset="0"/>
                <a:cs typeface="Times New Roman" panose="02020603050405020304" pitchFamily="18" charset="0"/>
              </a:rPr>
              <a:t>COMMUNITY /MUNICIPAL ENGAGEMENT PROGRAM</a:t>
            </a:r>
          </a:p>
        </p:txBody>
      </p:sp>
    </p:spTree>
    <p:extLst>
      <p:ext uri="{BB962C8B-B14F-4D97-AF65-F5344CB8AC3E}">
        <p14:creationId xmlns:p14="http://schemas.microsoft.com/office/powerpoint/2010/main" val="18702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33917" y="2055186"/>
            <a:ext cx="8686800" cy="4154984"/>
          </a:xfrm>
        </p:spPr>
        <p:txBody>
          <a:bodyPr/>
          <a:lstStyle/>
          <a:p>
            <a:pPr lvl="2">
              <a:buFont typeface="Wingdings" panose="05000000000000000000" pitchFamily="2" charset="2"/>
              <a:buChar char="Ø"/>
            </a:pPr>
            <a:r>
              <a:rPr lang="en-US" dirty="0">
                <a:solidFill>
                  <a:schemeClr val="tx1">
                    <a:lumMod val="50000"/>
                  </a:schemeClr>
                </a:solidFill>
                <a:latin typeface="Times New Roman" panose="02020603050405020304" pitchFamily="18" charset="0"/>
                <a:cs typeface="Times New Roman" panose="02020603050405020304" pitchFamily="18" charset="0"/>
              </a:rPr>
              <a:t>In collaboration with NYSERDA, the Company has identified twenty-six landfill/brownfield sites located near a section of the Company’s system where substation upgrades have already been installed to accommodate DG projects. National Grid will begin outreach efforts with local communities in those areas to help them develop their landfill/brownfield sites for DG install and will also be marketing the existing capacity to DG developer.</a:t>
            </a:r>
          </a:p>
          <a:p>
            <a:pPr lvl="2">
              <a:buFont typeface="Wingdings" panose="05000000000000000000" pitchFamily="2" charset="2"/>
              <a:buChar char="Ø"/>
            </a:pPr>
            <a:r>
              <a:rPr lang="en-US" dirty="0">
                <a:solidFill>
                  <a:schemeClr val="tx1">
                    <a:lumMod val="50000"/>
                  </a:schemeClr>
                </a:solidFill>
                <a:latin typeface="Times New Roman" panose="02020603050405020304" pitchFamily="18" charset="0"/>
                <a:cs typeface="Times New Roman" panose="02020603050405020304" pitchFamily="18" charset="0"/>
              </a:rPr>
              <a:t>The Company has also identified four substations (71MW capacity increase) where common upgrades are required before DG projects would be capable of interconnecting from nearby landfill sites.</a:t>
            </a:r>
            <a:r>
              <a:rPr lang="en-US" dirty="0">
                <a:latin typeface="Times New Roman" panose="02020603050405020304" pitchFamily="18" charset="0"/>
                <a:cs typeface="Times New Roman" panose="02020603050405020304" pitchFamily="18" charset="0"/>
              </a:rPr>
              <a:t> </a:t>
            </a:r>
          </a:p>
          <a:p>
            <a:pPr marL="270000" lvl="3" indent="0">
              <a:buNone/>
            </a:pPr>
            <a:r>
              <a:rPr lang="en-US" sz="1400" dirty="0">
                <a:solidFill>
                  <a:schemeClr val="tx1">
                    <a:lumMod val="50000"/>
                  </a:schemeClr>
                </a:solidFill>
                <a:latin typeface="Times New Roman" panose="02020603050405020304" pitchFamily="18" charset="0"/>
                <a:cs typeface="Times New Roman" panose="02020603050405020304" pitchFamily="18" charset="0"/>
              </a:rPr>
              <a:t>The scope of this Distributed Generation interconnection REV demonstration expansion includes:</a:t>
            </a:r>
          </a:p>
          <a:p>
            <a:pPr lvl="4">
              <a:buFont typeface="+mj-lt"/>
              <a:buAutoNum type="arabicPeriod"/>
            </a:pPr>
            <a:r>
              <a:rPr lang="en-US" sz="1400" dirty="0">
                <a:solidFill>
                  <a:schemeClr val="tx1">
                    <a:lumMod val="50000"/>
                  </a:schemeClr>
                </a:solidFill>
                <a:latin typeface="Times New Roman" panose="02020603050405020304" pitchFamily="18" charset="0"/>
                <a:cs typeface="Times New Roman" panose="02020603050405020304" pitchFamily="18" charset="0"/>
              </a:rPr>
              <a:t>Testing whether the cost-allocation approach can be used to facilitate DG development on the following landfills.</a:t>
            </a:r>
          </a:p>
          <a:p>
            <a:pPr lvl="4">
              <a:buFont typeface="+mj-lt"/>
              <a:buAutoNum type="arabicPeriod"/>
            </a:pPr>
            <a:endParaRPr lang="en-US" sz="1400" dirty="0">
              <a:solidFill>
                <a:schemeClr val="accent1"/>
              </a:solidFill>
              <a:latin typeface="Times New Roman" panose="02020603050405020304" pitchFamily="18" charset="0"/>
              <a:cs typeface="Times New Roman" panose="02020603050405020304" pitchFamily="18" charset="0"/>
            </a:endParaRPr>
          </a:p>
          <a:p>
            <a:pPr marL="882900" lvl="4" indent="-342900">
              <a:buFont typeface="+mj-lt"/>
              <a:buAutoNum type="arabicPeriod"/>
            </a:pPr>
            <a:endParaRPr lang="en-US" sz="1400" dirty="0">
              <a:solidFill>
                <a:schemeClr val="accent1"/>
              </a:solidFill>
              <a:latin typeface="Times New Roman" panose="02020603050405020304" pitchFamily="18" charset="0"/>
              <a:cs typeface="Times New Roman" panose="02020603050405020304" pitchFamily="18" charset="0"/>
            </a:endParaRPr>
          </a:p>
          <a:p>
            <a:pPr lvl="4">
              <a:buFont typeface="+mj-lt"/>
              <a:buAutoNum type="arabicPeriod"/>
            </a:pPr>
            <a:r>
              <a:rPr lang="en-US" sz="1400" dirty="0">
                <a:solidFill>
                  <a:schemeClr val="tx1">
                    <a:lumMod val="50000"/>
                  </a:schemeClr>
                </a:solidFill>
                <a:latin typeface="Times New Roman" panose="02020603050405020304" pitchFamily="18" charset="0"/>
                <a:cs typeface="Times New Roman" panose="02020603050405020304" pitchFamily="18" charset="0"/>
              </a:rPr>
              <a:t>Identifying strategies for proactively and constructively engaging communities and municipalities in the DG development process</a:t>
            </a:r>
          </a:p>
        </p:txBody>
      </p:sp>
      <p:sp>
        <p:nvSpPr>
          <p:cNvPr id="7172" name="Rectangle 5"/>
          <p:cNvSpPr>
            <a:spLocks noGrp="1" noChangeArrowheads="1"/>
          </p:cNvSpPr>
          <p:nvPr>
            <p:ph type="title"/>
          </p:nvPr>
        </p:nvSpPr>
        <p:spPr>
          <a:xfrm>
            <a:off x="233917" y="396804"/>
            <a:ext cx="8697432" cy="811996"/>
          </a:xfrm>
        </p:spPr>
        <p:txBody>
          <a:bodyPr/>
          <a:lstStyle/>
          <a:p>
            <a:r>
              <a:rPr lang="en-US" dirty="0">
                <a:latin typeface="Times New Roman" panose="02020603050405020304" pitchFamily="18" charset="0"/>
                <a:cs typeface="Times New Roman" panose="02020603050405020304" pitchFamily="18" charset="0"/>
              </a:rPr>
              <a:t>Distributed Generation Interconnection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REV Demonstration Project</a:t>
            </a:r>
            <a:endParaRPr lang="en-US" altLang="en-US" sz="2400" dirty="0"/>
          </a:p>
        </p:txBody>
      </p:sp>
      <p:sp>
        <p:nvSpPr>
          <p:cNvPr id="6" name="TextBox 5"/>
          <p:cNvSpPr txBox="1"/>
          <p:nvPr/>
        </p:nvSpPr>
        <p:spPr>
          <a:xfrm>
            <a:off x="233917" y="1208800"/>
            <a:ext cx="8697432" cy="84638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SCALING THE COST- ALLOCATION APPROACH</a:t>
            </a:r>
          </a:p>
          <a:p>
            <a:pPr algn="ctr"/>
            <a:r>
              <a:rPr lang="en-US" sz="2000" dirty="0">
                <a:solidFill>
                  <a:schemeClr val="bg1"/>
                </a:solidFill>
                <a:latin typeface="Times New Roman" panose="02020603050405020304" pitchFamily="18" charset="0"/>
                <a:cs typeface="Times New Roman" panose="02020603050405020304" pitchFamily="18" charset="0"/>
              </a:rPr>
              <a:t>COMMUNITY /MUNICIPAL ENGAGEMENT PROGRAM</a:t>
            </a:r>
          </a:p>
        </p:txBody>
      </p:sp>
      <p:graphicFrame>
        <p:nvGraphicFramePr>
          <p:cNvPr id="2" name="Table 1"/>
          <p:cNvGraphicFramePr>
            <a:graphicFrameLocks noGrp="1"/>
          </p:cNvGraphicFramePr>
          <p:nvPr>
            <p:extLst>
              <p:ext uri="{D42A27DB-BD31-4B8C-83A1-F6EECF244321}">
                <p14:modId xmlns:p14="http://schemas.microsoft.com/office/powerpoint/2010/main" val="196868132"/>
              </p:ext>
            </p:extLst>
          </p:nvPr>
        </p:nvGraphicFramePr>
        <p:xfrm>
          <a:off x="1762209" y="4738977"/>
          <a:ext cx="6080760" cy="914400"/>
        </p:xfrm>
        <a:graphic>
          <a:graphicData uri="http://schemas.openxmlformats.org/drawingml/2006/table">
            <a:tbl>
              <a:tblPr firstRow="1" firstCol="1" bandRow="1"/>
              <a:tblGrid>
                <a:gridCol w="1075055">
                  <a:extLst>
                    <a:ext uri="{9D8B030D-6E8A-4147-A177-3AD203B41FA5}">
                      <a16:colId xmlns:a16="http://schemas.microsoft.com/office/drawing/2014/main" val="20000"/>
                    </a:ext>
                  </a:extLst>
                </a:gridCol>
                <a:gridCol w="1423035">
                  <a:extLst>
                    <a:ext uri="{9D8B030D-6E8A-4147-A177-3AD203B41FA5}">
                      <a16:colId xmlns:a16="http://schemas.microsoft.com/office/drawing/2014/main" val="20001"/>
                    </a:ext>
                  </a:extLst>
                </a:gridCol>
                <a:gridCol w="2088515">
                  <a:extLst>
                    <a:ext uri="{9D8B030D-6E8A-4147-A177-3AD203B41FA5}">
                      <a16:colId xmlns:a16="http://schemas.microsoft.com/office/drawing/2014/main" val="20002"/>
                    </a:ext>
                  </a:extLst>
                </a:gridCol>
                <a:gridCol w="1494155">
                  <a:extLst>
                    <a:ext uri="{9D8B030D-6E8A-4147-A177-3AD203B41FA5}">
                      <a16:colId xmlns:a16="http://schemas.microsoft.com/office/drawing/2014/main" val="20003"/>
                    </a:ext>
                  </a:extLst>
                </a:gridCol>
              </a:tblGrid>
              <a:tr h="285695">
                <a:tc>
                  <a:txBody>
                    <a:bodyPr/>
                    <a:lstStyle/>
                    <a:p>
                      <a:pPr>
                        <a:spcAft>
                          <a:spcPts val="0"/>
                        </a:spcAft>
                      </a:pPr>
                      <a:r>
                        <a:rPr lang="en-US" sz="1000" b="1" dirty="0">
                          <a:solidFill>
                            <a:schemeClr val="bg1"/>
                          </a:solidFill>
                          <a:effectLst/>
                          <a:latin typeface="Times New Roman"/>
                        </a:rPr>
                        <a:t>Substations</a:t>
                      </a:r>
                      <a:endParaRPr lang="en-US" sz="1000" dirty="0">
                        <a:solidFill>
                          <a:schemeClr val="bg1"/>
                        </a:solidFill>
                        <a:effectLst/>
                        <a:latin typeface="Calibri"/>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0"/>
                        </a:spcAft>
                      </a:pPr>
                      <a:r>
                        <a:rPr lang="en-US" sz="1000" b="1">
                          <a:solidFill>
                            <a:schemeClr val="bg1"/>
                          </a:solidFill>
                          <a:effectLst/>
                          <a:latin typeface="Times New Roman"/>
                        </a:rPr>
                        <a:t>Add’l Transformer Bank Capacity</a:t>
                      </a:r>
                      <a:endParaRPr lang="en-US" sz="1000">
                        <a:solidFill>
                          <a:schemeClr val="bg1"/>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0"/>
                        </a:spcAft>
                      </a:pPr>
                      <a:r>
                        <a:rPr lang="en-US" sz="1000" b="1">
                          <a:solidFill>
                            <a:schemeClr val="bg1"/>
                          </a:solidFill>
                          <a:effectLst/>
                          <a:latin typeface="Times New Roman"/>
                        </a:rPr>
                        <a:t>Area Landfill/Brownfield Sites Served</a:t>
                      </a:r>
                      <a:endParaRPr lang="en-US" sz="1000">
                        <a:solidFill>
                          <a:schemeClr val="bg1"/>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0"/>
                        </a:spcAft>
                      </a:pPr>
                      <a:r>
                        <a:rPr lang="en-US" sz="1000" b="1" dirty="0">
                          <a:solidFill>
                            <a:schemeClr val="bg1"/>
                          </a:solidFill>
                          <a:effectLst/>
                          <a:latin typeface="Times New Roman"/>
                        </a:rPr>
                        <a:t>Anticipated Construction</a:t>
                      </a:r>
                      <a:endParaRPr lang="en-US" sz="1000" dirty="0">
                        <a:solidFill>
                          <a:schemeClr val="bg1"/>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gn="just">
                        <a:spcAft>
                          <a:spcPts val="0"/>
                        </a:spcAft>
                      </a:pPr>
                      <a:r>
                        <a:rPr lang="en-US" sz="1000" dirty="0">
                          <a:solidFill>
                            <a:schemeClr val="tx1">
                              <a:lumMod val="50000"/>
                            </a:schemeClr>
                          </a:solidFill>
                          <a:effectLst/>
                          <a:latin typeface="Times New Roman"/>
                        </a:rPr>
                        <a:t>Cedar</a:t>
                      </a:r>
                      <a:endParaRPr lang="en-US" sz="1000" dirty="0">
                        <a:solidFill>
                          <a:schemeClr val="tx1">
                            <a:lumMod val="50000"/>
                          </a:schemeClr>
                        </a:solidFill>
                        <a:effectLst/>
                        <a:latin typeface="Calibri"/>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solidFill>
                            <a:schemeClr val="tx1">
                              <a:lumMod val="50000"/>
                            </a:schemeClr>
                          </a:solidFill>
                          <a:effectLst/>
                          <a:latin typeface="Times New Roman"/>
                        </a:rPr>
                        <a:t>17 MW</a:t>
                      </a:r>
                      <a:endParaRPr lang="en-US" sz="1000">
                        <a:solidFill>
                          <a:schemeClr val="tx1">
                            <a:lumMod val="50000"/>
                          </a:schemeClr>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spcAft>
                          <a:spcPts val="0"/>
                        </a:spcAft>
                      </a:pPr>
                      <a:r>
                        <a:rPr lang="en-US" sz="1000" dirty="0">
                          <a:solidFill>
                            <a:schemeClr val="tx1">
                              <a:lumMod val="50000"/>
                            </a:schemeClr>
                          </a:solidFill>
                          <a:effectLst/>
                          <a:latin typeface="Times New Roman"/>
                        </a:rPr>
                        <a:t>Fort Ann, Evans Mills, Moreau and Waterford in  Washington, Jefferson</a:t>
                      </a:r>
                      <a:r>
                        <a:rPr lang="en-US" sz="1000" baseline="0" dirty="0">
                          <a:solidFill>
                            <a:schemeClr val="tx1">
                              <a:lumMod val="50000"/>
                            </a:schemeClr>
                          </a:solidFill>
                          <a:effectLst/>
                          <a:latin typeface="Times New Roman"/>
                        </a:rPr>
                        <a:t> </a:t>
                      </a:r>
                      <a:r>
                        <a:rPr lang="en-US" sz="1000" dirty="0">
                          <a:solidFill>
                            <a:schemeClr val="tx1">
                              <a:lumMod val="50000"/>
                            </a:schemeClr>
                          </a:solidFill>
                          <a:effectLst/>
                          <a:latin typeface="Times New Roman"/>
                        </a:rPr>
                        <a:t>and Saratoga counties respectively</a:t>
                      </a:r>
                      <a:endParaRPr lang="en-US" sz="1000" dirty="0">
                        <a:solidFill>
                          <a:schemeClr val="tx1">
                            <a:lumMod val="50000"/>
                          </a:schemeClr>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4">
                  <a:txBody>
                    <a:bodyPr/>
                    <a:lstStyle/>
                    <a:p>
                      <a:pPr algn="just">
                        <a:spcAft>
                          <a:spcPts val="0"/>
                        </a:spcAft>
                      </a:pPr>
                      <a:r>
                        <a:rPr lang="en-US" sz="1000" dirty="0">
                          <a:solidFill>
                            <a:schemeClr val="tx1">
                              <a:lumMod val="50000"/>
                            </a:schemeClr>
                          </a:solidFill>
                          <a:effectLst/>
                          <a:latin typeface="Times New Roman"/>
                        </a:rPr>
                        <a:t>March</a:t>
                      </a:r>
                      <a:r>
                        <a:rPr lang="en-US" sz="1000" baseline="0" dirty="0">
                          <a:solidFill>
                            <a:schemeClr val="tx1">
                              <a:lumMod val="50000"/>
                            </a:schemeClr>
                          </a:solidFill>
                          <a:effectLst/>
                          <a:latin typeface="Times New Roman"/>
                        </a:rPr>
                        <a:t> 2020</a:t>
                      </a:r>
                      <a:endParaRPr lang="en-US" sz="1000" dirty="0">
                        <a:solidFill>
                          <a:schemeClr val="tx1">
                            <a:lumMod val="50000"/>
                          </a:schemeClr>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spcAft>
                          <a:spcPts val="0"/>
                        </a:spcAft>
                      </a:pPr>
                      <a:r>
                        <a:rPr lang="en-US" sz="1000">
                          <a:solidFill>
                            <a:schemeClr val="tx1">
                              <a:lumMod val="50000"/>
                            </a:schemeClr>
                          </a:solidFill>
                          <a:effectLst/>
                          <a:latin typeface="Times New Roman"/>
                        </a:rPr>
                        <a:t>Indian River</a:t>
                      </a:r>
                      <a:endParaRPr lang="en-US" sz="1000">
                        <a:solidFill>
                          <a:schemeClr val="tx1">
                            <a:lumMod val="50000"/>
                          </a:schemeClr>
                        </a:solidFill>
                        <a:effectLst/>
                        <a:latin typeface="Calibri"/>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a:solidFill>
                            <a:schemeClr val="tx1">
                              <a:lumMod val="50000"/>
                            </a:schemeClr>
                          </a:solidFill>
                          <a:effectLst/>
                          <a:latin typeface="Times New Roman"/>
                        </a:rPr>
                        <a:t>20 MW</a:t>
                      </a:r>
                      <a:endParaRPr lang="en-US" sz="1000">
                        <a:solidFill>
                          <a:schemeClr val="tx1">
                            <a:lumMod val="50000"/>
                          </a:schemeClr>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0">
                <a:tc>
                  <a:txBody>
                    <a:bodyPr/>
                    <a:lstStyle/>
                    <a:p>
                      <a:pPr algn="just">
                        <a:spcAft>
                          <a:spcPts val="0"/>
                        </a:spcAft>
                      </a:pPr>
                      <a:r>
                        <a:rPr lang="en-US" sz="1000">
                          <a:solidFill>
                            <a:schemeClr val="tx1">
                              <a:lumMod val="50000"/>
                            </a:schemeClr>
                          </a:solidFill>
                          <a:effectLst/>
                          <a:latin typeface="Times New Roman"/>
                        </a:rPr>
                        <a:t>Butler</a:t>
                      </a:r>
                      <a:endParaRPr lang="en-US" sz="1000">
                        <a:solidFill>
                          <a:schemeClr val="tx1">
                            <a:lumMod val="50000"/>
                          </a:schemeClr>
                        </a:solidFill>
                        <a:effectLst/>
                        <a:latin typeface="Calibri"/>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a:solidFill>
                            <a:schemeClr val="tx1">
                              <a:lumMod val="50000"/>
                            </a:schemeClr>
                          </a:solidFill>
                          <a:effectLst/>
                          <a:latin typeface="Times New Roman"/>
                        </a:rPr>
                        <a:t>17 MW</a:t>
                      </a:r>
                      <a:endParaRPr lang="en-US" sz="1000">
                        <a:solidFill>
                          <a:schemeClr val="tx1">
                            <a:lumMod val="50000"/>
                          </a:schemeClr>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0">
                <a:tc>
                  <a:txBody>
                    <a:bodyPr/>
                    <a:lstStyle/>
                    <a:p>
                      <a:pPr algn="just">
                        <a:spcAft>
                          <a:spcPts val="0"/>
                        </a:spcAft>
                      </a:pPr>
                      <a:r>
                        <a:rPr lang="en-US" sz="1000">
                          <a:solidFill>
                            <a:schemeClr val="tx1">
                              <a:lumMod val="50000"/>
                            </a:schemeClr>
                          </a:solidFill>
                          <a:effectLst/>
                          <a:latin typeface="Times New Roman"/>
                        </a:rPr>
                        <a:t>Prospect Hill</a:t>
                      </a:r>
                      <a:endParaRPr lang="en-US" sz="1000">
                        <a:solidFill>
                          <a:schemeClr val="tx1">
                            <a:lumMod val="50000"/>
                          </a:schemeClr>
                        </a:solidFill>
                        <a:effectLst/>
                        <a:latin typeface="Calibri"/>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US" sz="1000" dirty="0">
                          <a:solidFill>
                            <a:schemeClr val="tx1">
                              <a:lumMod val="50000"/>
                            </a:schemeClr>
                          </a:solidFill>
                          <a:effectLst/>
                          <a:latin typeface="Times New Roman"/>
                        </a:rPr>
                        <a:t>17 MW</a:t>
                      </a:r>
                      <a:endParaRPr lang="en-US" sz="1000" dirty="0">
                        <a:solidFill>
                          <a:schemeClr val="tx1">
                            <a:lumMod val="50000"/>
                          </a:schemeClr>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9073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33917" y="1790881"/>
            <a:ext cx="8686800" cy="4355038"/>
          </a:xfrm>
        </p:spPr>
        <p:txBody>
          <a:bodyPr numCol="2" spcCol="0"/>
          <a:lstStyle/>
          <a:p>
            <a:pPr marL="342900" indent="-342900">
              <a:buFont typeface="+mj-lt"/>
              <a:buAutoNum type="arabicPeriod"/>
            </a:pPr>
            <a:r>
              <a:rPr lang="en-US" sz="1600" b="0" dirty="0">
                <a:solidFill>
                  <a:schemeClr val="tx1">
                    <a:lumMod val="50000"/>
                  </a:schemeClr>
                </a:solidFill>
                <a:latin typeface="Times New Roman" panose="02020603050405020304" pitchFamily="18" charset="0"/>
                <a:cs typeface="Times New Roman" panose="02020603050405020304" pitchFamily="18" charset="0"/>
              </a:rPr>
              <a:t>Piloting optical voltage transformer (“VT”) equipment replacing coupling capacitor VT (“CCVT”) type in a 115-13.2 kV substation to save construction time on 3V</a:t>
            </a:r>
            <a:r>
              <a:rPr lang="en-US" sz="1600" b="0" baseline="-25000" dirty="0">
                <a:solidFill>
                  <a:schemeClr val="tx1">
                    <a:lumMod val="50000"/>
                  </a:schemeClr>
                </a:solidFill>
                <a:latin typeface="Times New Roman" panose="02020603050405020304" pitchFamily="18" charset="0"/>
                <a:cs typeface="Times New Roman" panose="02020603050405020304" pitchFamily="18" charset="0"/>
              </a:rPr>
              <a:t>0</a:t>
            </a:r>
            <a:r>
              <a:rPr lang="en-US" sz="1600" b="0" dirty="0">
                <a:solidFill>
                  <a:schemeClr val="tx1">
                    <a:lumMod val="50000"/>
                  </a:schemeClr>
                </a:solidFill>
                <a:latin typeface="Times New Roman" panose="02020603050405020304" pitchFamily="18" charset="0"/>
                <a:cs typeface="Times New Roman" panose="02020603050405020304" pitchFamily="18" charset="0"/>
              </a:rPr>
              <a:t> protection installation at substations (20% reduction in overall project construction time).</a:t>
            </a:r>
          </a:p>
          <a:p>
            <a:pPr marL="342900" indent="-342900">
              <a:buFont typeface="+mj-lt"/>
              <a:buAutoNum type="arabicPeriod"/>
            </a:pPr>
            <a:r>
              <a:rPr lang="en-US" sz="1600" b="0" dirty="0">
                <a:solidFill>
                  <a:schemeClr val="tx1">
                    <a:lumMod val="50000"/>
                  </a:schemeClr>
                </a:solidFill>
                <a:latin typeface="Times New Roman" panose="02020603050405020304" pitchFamily="18" charset="0"/>
                <a:cs typeface="Times New Roman" panose="02020603050405020304" pitchFamily="18" charset="0"/>
              </a:rPr>
              <a:t>Piloting switched source technology to potentially help increase hosting capacity through active power flow control, diverting power production to adjacent feeders.  Therefore in combination with a 3V0 strategy, the switched source  technology will bring additional HC benefits. In addition, the switched source technology provides several other benefits such as load relief, VVO capabilities and reliability improvements that we would like to test as part of this demonstration project. </a:t>
            </a:r>
          </a:p>
          <a:p>
            <a:pPr marL="342900" indent="-342900">
              <a:buFont typeface="+mj-lt"/>
              <a:buAutoNum type="arabicPeriod"/>
            </a:pPr>
            <a:endParaRPr lang="en-US" sz="900" b="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900" b="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900" b="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900" b="0" dirty="0">
              <a:latin typeface="Times New Roman" panose="02020603050405020304" pitchFamily="18" charset="0"/>
              <a:cs typeface="Times New Roman" panose="02020603050405020304" pitchFamily="18" charset="0"/>
            </a:endParaRPr>
          </a:p>
          <a:p>
            <a:r>
              <a:rPr lang="en-US" sz="900" b="0" dirty="0">
                <a:latin typeface="Times New Roman" panose="02020603050405020304" pitchFamily="18" charset="0"/>
                <a:cs typeface="Times New Roman" panose="02020603050405020304" pitchFamily="18" charset="0"/>
              </a:rPr>
              <a:t> </a:t>
            </a:r>
          </a:p>
        </p:txBody>
      </p:sp>
      <p:sp>
        <p:nvSpPr>
          <p:cNvPr id="7172" name="Rectangle 5"/>
          <p:cNvSpPr>
            <a:spLocks noGrp="1" noChangeArrowheads="1"/>
          </p:cNvSpPr>
          <p:nvPr>
            <p:ph type="title"/>
          </p:nvPr>
        </p:nvSpPr>
        <p:spPr>
          <a:xfrm>
            <a:off x="233917" y="396804"/>
            <a:ext cx="8697432" cy="811996"/>
          </a:xfrm>
        </p:spPr>
        <p:txBody>
          <a:bodyPr/>
          <a:lstStyle/>
          <a:p>
            <a:r>
              <a:rPr lang="en-US" dirty="0">
                <a:latin typeface="Times New Roman" panose="02020603050405020304" pitchFamily="18" charset="0"/>
                <a:cs typeface="Times New Roman" panose="02020603050405020304" pitchFamily="18" charset="0"/>
              </a:rPr>
              <a:t>Distributed Generation Interconnection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REV Demonstration Project</a:t>
            </a:r>
            <a:endParaRPr lang="en-US" altLang="en-US" sz="2400" dirty="0"/>
          </a:p>
        </p:txBody>
      </p:sp>
      <p:sp>
        <p:nvSpPr>
          <p:cNvPr id="6" name="TextBox 5"/>
          <p:cNvSpPr txBox="1"/>
          <p:nvPr/>
        </p:nvSpPr>
        <p:spPr>
          <a:xfrm>
            <a:off x="233917" y="1208800"/>
            <a:ext cx="8697432" cy="461665"/>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PILOTING NEW TECHNOLOGIES</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275" y="1753253"/>
            <a:ext cx="3316486" cy="430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FAFF14-AE2A-4DF6-920F-636DC88BB71D}"/>
              </a:ext>
            </a:extLst>
          </p:cNvPr>
          <p:cNvSpPr>
            <a:spLocks noGrp="1"/>
          </p:cNvSpPr>
          <p:nvPr>
            <p:ph type="ftr" sz="quarter" idx="4294967295"/>
          </p:nvPr>
        </p:nvSpPr>
        <p:spPr>
          <a:xfrm>
            <a:off x="2597150" y="6351588"/>
            <a:ext cx="6546850" cy="169862"/>
          </a:xfrm>
        </p:spPr>
        <p:txBody>
          <a:bodyPr/>
          <a:lstStyle/>
          <a:p>
            <a:pPr>
              <a:tabLst>
                <a:tab pos="989013" algn="l"/>
              </a:tabLst>
            </a:pPr>
            <a:r>
              <a:rPr lang="fr-FR" dirty="0"/>
              <a:t>| [Insert document title] | [Insert date]</a:t>
            </a:r>
          </a:p>
        </p:txBody>
      </p:sp>
    </p:spTree>
    <p:extLst>
      <p:ext uri="{BB962C8B-B14F-4D97-AF65-F5344CB8AC3E}">
        <p14:creationId xmlns:p14="http://schemas.microsoft.com/office/powerpoint/2010/main" val="2818975621"/>
      </p:ext>
    </p:extLst>
  </p:cSld>
  <p:clrMapOvr>
    <a:masterClrMapping/>
  </p:clrMapOvr>
  <p:transition>
    <p:fade/>
  </p:transition>
</p:sld>
</file>

<file path=ppt/theme/theme1.xml><?xml version="1.0" encoding="utf-8"?>
<a:theme xmlns:a="http://schemas.openxmlformats.org/drawingml/2006/main" name="US NG 2018 PPT Tempalte 4x3">
  <a:themeElements>
    <a:clrScheme name="Custom 6">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9E405E24-4D8F-45E9-B7C1-DE8CFE413F7C}" vid="{32376E27-65FC-4E1F-8C9A-962F9B38E9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198FA659898489848506E8E89DC9B002695C535152C844FA4C9CD1F101F6F90" ma:contentTypeVersion="2" ma:contentTypeDescription="Create a new document." ma:contentTypeScope="" ma:versionID="df0f9bbe0949dd264d1ac6404c310bc8">
  <xsd:schema xmlns:xsd="http://www.w3.org/2001/XMLSchema" xmlns:p="http://schemas.microsoft.com/office/2006/metadata/properties" xmlns:ns2="167b30c5-9f52-497a-9f7f-799ad506a05e" xmlns:ns3="http://schemas.microsoft.com/sharepoint/v3/fields" targetNamespace="http://schemas.microsoft.com/office/2006/metadata/properties" ma:root="true" ma:fieldsID="a97e7fc26b9b8d11eb25c01f5229ff6e" ns2:_="" ns3:_="">
    <xsd:import namespace="167b30c5-9f52-497a-9f7f-799ad506a05e"/>
    <xsd:import namespace="http://schemas.microsoft.com/sharepoint/v3/fields"/>
    <xsd:element name="properties">
      <xsd:complexType>
        <xsd:sequence>
          <xsd:element name="documentManagement">
            <xsd:complexType>
              <xsd:all>
                <xsd:element ref="ns2:NG_IsPopuler" minOccurs="0"/>
                <xsd:element ref="ns2:NG_Description" minOccurs="0"/>
                <xsd:element ref="ns3:NG_LOB" minOccurs="0"/>
                <xsd:element ref="ns3:NG_Department" minOccurs="0"/>
                <xsd:element ref="ns3:NG_DocType"/>
              </xsd:all>
            </xsd:complexType>
          </xsd:element>
        </xsd:sequence>
      </xsd:complexType>
    </xsd:element>
  </xsd:schema>
  <xsd:schema xmlns:xsd="http://www.w3.org/2001/XMLSchema" xmlns:dms="http://schemas.microsoft.com/office/2006/documentManagement/types" targetNamespace="167b30c5-9f52-497a-9f7f-799ad506a05e" elementFormDefault="qualified">
    <xsd:import namespace="http://schemas.microsoft.com/office/2006/documentManagement/types"/>
    <xsd:element name="NG_IsPopuler" ma:index="8" nillable="true" ma:displayName="Is Popular" ma:default="1" ma:internalName="NG_IsPopuler">
      <xsd:simpleType>
        <xsd:restriction base="dms:Boolean"/>
      </xsd:simpleType>
    </xsd:element>
    <xsd:element name="NG_Description" ma:index="9" nillable="true" ma:displayName="Description" ma:internalName="NG_Description">
      <xsd:simpleType>
        <xsd:restriction base="dms:Note"/>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NG_LOB" ma:index="10" nillable="true" ma:displayName="Business Area" ma:internalName="NG_LOB">
      <xsd:simpleType>
        <xsd:restriction base="dms:Text"/>
      </xsd:simpleType>
    </xsd:element>
    <xsd:element name="NG_Department" ma:index="11" nillable="true" ma:displayName="Department" ma:internalName="NG_Department">
      <xsd:simpleType>
        <xsd:restriction base="dms:Text"/>
      </xsd:simpleType>
    </xsd:element>
    <xsd:element name="NG_DocType" ma:index="12" ma:displayName="Document Type" ma:format="Dropdown" ma:internalName="NG_DocType">
      <xsd:simpleType>
        <xsd:restriction base="dms:Choice">
          <xsd:enumeration value="Forms"/>
          <xsd:enumeration value="Visual Identity"/>
          <xsd:enumeration value="teamtalk"/>
          <xsd:enumeration value="One"/>
          <xsd:enumeration value="Templates"/>
          <xsd:enumeration value="Samples"/>
          <xsd:enumeration value="Ev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G_Description xmlns="167b30c5-9f52-497a-9f7f-799ad506a05e" xsi:nil="true"/>
    <NG_DocType xmlns="http://schemas.microsoft.com/sharepoint/v3/fields">Templates</NG_DocType>
    <NG_IsPopuler xmlns="167b30c5-9f52-497a-9f7f-799ad506a05e">true</NG_IsPopuler>
    <NG_LOB xmlns="http://schemas.microsoft.com/sharepoint/v3/fields" xsi:nil="true"/>
    <NG_Department xmlns="http://schemas.microsoft.com/sharepoint/v3/fields" xsi:nil="true"/>
  </documentManagement>
</p:properties>
</file>

<file path=customXml/itemProps1.xml><?xml version="1.0" encoding="utf-8"?>
<ds:datastoreItem xmlns:ds="http://schemas.openxmlformats.org/officeDocument/2006/customXml" ds:itemID="{39B861B5-7462-4533-A260-87F1EAC55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7b30c5-9f52-497a-9f7f-799ad506a05e"/>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27EBEAA-A836-4991-AB1D-AAA5D52B49F1}">
  <ds:schemaRefs>
    <ds:schemaRef ds:uri="http://schemas.microsoft.com/sharepoint/v3/contenttype/forms"/>
  </ds:schemaRefs>
</ds:datastoreItem>
</file>

<file path=customXml/itemProps3.xml><?xml version="1.0" encoding="utf-8"?>
<ds:datastoreItem xmlns:ds="http://schemas.openxmlformats.org/officeDocument/2006/customXml" ds:itemID="{9AB209C4-834D-415B-8E1A-47DA0418EC57}">
  <ds:schemaRefs>
    <ds:schemaRef ds:uri="http://schemas.openxmlformats.org/package/2006/metadata/core-properties"/>
    <ds:schemaRef ds:uri="http://purl.org/dc/terms/"/>
    <ds:schemaRef ds:uri="http://schemas.microsoft.com/office/2006/documentManagement/types"/>
    <ds:schemaRef ds:uri="http://schemas.microsoft.com/sharepoint/v3/fields"/>
    <ds:schemaRef ds:uri="http://www.w3.org/XML/1998/namespace"/>
    <ds:schemaRef ds:uri="http://schemas.microsoft.com/office/2006/metadata/properties"/>
    <ds:schemaRef ds:uri="167b30c5-9f52-497a-9f7f-799ad506a05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218</TotalTime>
  <Words>791</Words>
  <Application>Microsoft Office PowerPoint</Application>
  <PresentationFormat>On-screen Show (4:3)</PresentationFormat>
  <Paragraphs>72</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Calibri</vt:lpstr>
      <vt:lpstr>Times New Roman</vt:lpstr>
      <vt:lpstr>Wingdings</vt:lpstr>
      <vt:lpstr>US NG 2018 PPT Tempalte 4x3</vt:lpstr>
      <vt:lpstr>Distributed Generation Interconnection REV Demonstration Project  Common-Upgrade Cost-Allocation Concept   </vt:lpstr>
      <vt:lpstr>Distributed Generation Interconnection REV Demonstration Project </vt:lpstr>
      <vt:lpstr>Distributed Generation Interconnection REV Demonstration Project </vt:lpstr>
      <vt:lpstr>Distributed Generation Interconnection REV Demonstration Project </vt:lpstr>
      <vt:lpstr>Distributed Generation Interconnection REV Demonstration Project </vt:lpstr>
      <vt:lpstr>Distributed Generation Interconnection REV Demonstration Project</vt:lpstr>
      <vt:lpstr>Distributed Generation Interconnection REV Demonstration Project</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PPT 2018 4x3</dc:title>
  <dc:creator>Mackinnon, Caroline</dc:creator>
  <cp:lastModifiedBy>Grisaru, Elizabeth (DPS)</cp:lastModifiedBy>
  <cp:revision>11</cp:revision>
  <cp:lastPrinted>2018-08-10T07:16:05Z</cp:lastPrinted>
  <dcterms:created xsi:type="dcterms:W3CDTF">2018-09-25T15:49:04Z</dcterms:created>
  <dcterms:modified xsi:type="dcterms:W3CDTF">2018-11-20T14:34:11Z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0x01010091A198FA659898489848506E8E89DC9B002695C535152C844FA4C9CD1F101F6F90</vt:lpwstr>
  </property>
</Properties>
</file>