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52"/>
  </p:notesMasterIdLst>
  <p:handoutMasterIdLst>
    <p:handoutMasterId r:id="rId53"/>
  </p:handoutMasterIdLst>
  <p:sldIdLst>
    <p:sldId id="256" r:id="rId8"/>
    <p:sldId id="281" r:id="rId9"/>
    <p:sldId id="437" r:id="rId10"/>
    <p:sldId id="424" r:id="rId11"/>
    <p:sldId id="423" r:id="rId12"/>
    <p:sldId id="265" r:id="rId13"/>
    <p:sldId id="395" r:id="rId14"/>
    <p:sldId id="425" r:id="rId15"/>
    <p:sldId id="396" r:id="rId16"/>
    <p:sldId id="441" r:id="rId17"/>
    <p:sldId id="385" r:id="rId18"/>
    <p:sldId id="386" r:id="rId19"/>
    <p:sldId id="387" r:id="rId20"/>
    <p:sldId id="429" r:id="rId21"/>
    <p:sldId id="430" r:id="rId22"/>
    <p:sldId id="388" r:id="rId23"/>
    <p:sldId id="410" r:id="rId24"/>
    <p:sldId id="357" r:id="rId25"/>
    <p:sldId id="421" r:id="rId26"/>
    <p:sldId id="360" r:id="rId27"/>
    <p:sldId id="432" r:id="rId28"/>
    <p:sldId id="399" r:id="rId29"/>
    <p:sldId id="400" r:id="rId30"/>
    <p:sldId id="401" r:id="rId31"/>
    <p:sldId id="402" r:id="rId32"/>
    <p:sldId id="403" r:id="rId33"/>
    <p:sldId id="404" r:id="rId34"/>
    <p:sldId id="405" r:id="rId35"/>
    <p:sldId id="420" r:id="rId36"/>
    <p:sldId id="408" r:id="rId37"/>
    <p:sldId id="433" r:id="rId38"/>
    <p:sldId id="371" r:id="rId39"/>
    <p:sldId id="440" r:id="rId40"/>
    <p:sldId id="439" r:id="rId41"/>
    <p:sldId id="442" r:id="rId42"/>
    <p:sldId id="449" r:id="rId43"/>
    <p:sldId id="444" r:id="rId44"/>
    <p:sldId id="434" r:id="rId45"/>
    <p:sldId id="450" r:id="rId46"/>
    <p:sldId id="446" r:id="rId47"/>
    <p:sldId id="447" r:id="rId48"/>
    <p:sldId id="308" r:id="rId49"/>
    <p:sldId id="383" r:id="rId50"/>
    <p:sldId id="438" r:id="rId5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bank, David A (NYSERDA)" initials="SDA(" lastIdx="5" clrIdx="0">
    <p:extLst>
      <p:ext uri="{19B8F6BF-5375-455C-9EA6-DF929625EA0E}">
        <p15:presenceInfo xmlns:p15="http://schemas.microsoft.com/office/powerpoint/2012/main" userId="S-1-5-21-776561741-839522115-1202660629-31932" providerId="AD"/>
      </p:ext>
    </p:extLst>
  </p:cmAuthor>
  <p:cmAuthor id="2" name="Peter Olmsted" initials="P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1F3261"/>
    <a:srgbClr val="FFFF99"/>
    <a:srgbClr val="646569"/>
    <a:srgbClr val="0069A6"/>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4408" autoAdjust="0"/>
  </p:normalViewPr>
  <p:slideViewPr>
    <p:cSldViewPr>
      <p:cViewPr varScale="1">
        <p:scale>
          <a:sx n="59" d="100"/>
          <a:sy n="59" d="100"/>
        </p:scale>
        <p:origin x="307"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9" d="100"/>
          <a:sy n="99"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F24C85-5D62-4CFB-ACEB-48DF0D608296}" type="datetimeFigureOut">
              <a:rPr lang="en-US" smtClean="0"/>
              <a:t>3/24/2017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F0EB0C7-D885-4ECD-9DD0-25C5C8CAFADE}" type="slidenum">
              <a:rPr lang="en-US" smtClean="0"/>
              <a:t>‹#›</a:t>
            </a:fld>
            <a:endParaRPr lang="en-US"/>
          </a:p>
        </p:txBody>
      </p:sp>
    </p:spTree>
    <p:extLst>
      <p:ext uri="{BB962C8B-B14F-4D97-AF65-F5344CB8AC3E}">
        <p14:creationId xmlns:p14="http://schemas.microsoft.com/office/powerpoint/2010/main" val="258003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pPr/>
              <a:t>3/24/2017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val="252352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26</a:t>
            </a:fld>
            <a:endParaRPr lang="en-US"/>
          </a:p>
        </p:txBody>
      </p:sp>
    </p:spTree>
    <p:extLst>
      <p:ext uri="{BB962C8B-B14F-4D97-AF65-F5344CB8AC3E}">
        <p14:creationId xmlns:p14="http://schemas.microsoft.com/office/powerpoint/2010/main" val="6965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6728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861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27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122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43529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429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4292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16620" y="4489387"/>
            <a:ext cx="5732948" cy="4253103"/>
          </a:xfrm>
          <a:prstGeom prst="rect">
            <a:avLst/>
          </a:prstGeom>
        </p:spPr>
        <p:txBody>
          <a:bodyPr lIns="94932" tIns="94932" rIns="94932" bIns="94932" anchor="ctr" anchorCtr="0">
            <a:noAutofit/>
          </a:bodyPr>
          <a:lstStyle/>
          <a:p>
            <a:pPr marL="174708" indent="-174708">
              <a:buFont typeface="Arial" panose="020B0604020202020204" pitchFamily="34" charset="0"/>
              <a:buChar char="•"/>
            </a:pPr>
            <a:endParaRPr dirty="0"/>
          </a:p>
        </p:txBody>
      </p:sp>
      <p:sp>
        <p:nvSpPr>
          <p:cNvPr id="158" name="Shape 1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4352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43</a:t>
            </a:fld>
            <a:endParaRPr lang="en-US"/>
          </a:p>
        </p:txBody>
      </p:sp>
    </p:spTree>
    <p:extLst>
      <p:ext uri="{BB962C8B-B14F-4D97-AF65-F5344CB8AC3E}">
        <p14:creationId xmlns:p14="http://schemas.microsoft.com/office/powerpoint/2010/main" val="23821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11</a:t>
            </a:fld>
            <a:endParaRPr lang="en-US"/>
          </a:p>
        </p:txBody>
      </p:sp>
    </p:spTree>
    <p:extLst>
      <p:ext uri="{BB962C8B-B14F-4D97-AF65-F5344CB8AC3E}">
        <p14:creationId xmlns:p14="http://schemas.microsoft.com/office/powerpoint/2010/main" val="347619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12</a:t>
            </a:fld>
            <a:endParaRPr lang="en-US"/>
          </a:p>
        </p:txBody>
      </p:sp>
    </p:spTree>
    <p:extLst>
      <p:ext uri="{BB962C8B-B14F-4D97-AF65-F5344CB8AC3E}">
        <p14:creationId xmlns:p14="http://schemas.microsoft.com/office/powerpoint/2010/main" val="105570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13</a:t>
            </a:fld>
            <a:endParaRPr lang="en-US"/>
          </a:p>
        </p:txBody>
      </p:sp>
    </p:spTree>
    <p:extLst>
      <p:ext uri="{BB962C8B-B14F-4D97-AF65-F5344CB8AC3E}">
        <p14:creationId xmlns:p14="http://schemas.microsoft.com/office/powerpoint/2010/main" val="177279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16</a:t>
            </a:fld>
            <a:endParaRPr lang="en-US"/>
          </a:p>
        </p:txBody>
      </p:sp>
    </p:spTree>
    <p:extLst>
      <p:ext uri="{BB962C8B-B14F-4D97-AF65-F5344CB8AC3E}">
        <p14:creationId xmlns:p14="http://schemas.microsoft.com/office/powerpoint/2010/main" val="614102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17</a:t>
            </a:fld>
            <a:endParaRPr lang="en-US"/>
          </a:p>
        </p:txBody>
      </p:sp>
    </p:spTree>
    <p:extLst>
      <p:ext uri="{BB962C8B-B14F-4D97-AF65-F5344CB8AC3E}">
        <p14:creationId xmlns:p14="http://schemas.microsoft.com/office/powerpoint/2010/main" val="150760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21</a:t>
            </a:fld>
            <a:endParaRPr lang="en-US"/>
          </a:p>
        </p:txBody>
      </p:sp>
    </p:spTree>
    <p:extLst>
      <p:ext uri="{BB962C8B-B14F-4D97-AF65-F5344CB8AC3E}">
        <p14:creationId xmlns:p14="http://schemas.microsoft.com/office/powerpoint/2010/main" val="337853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22</a:t>
            </a:fld>
            <a:endParaRPr lang="en-US"/>
          </a:p>
        </p:txBody>
      </p:sp>
    </p:spTree>
    <p:extLst>
      <p:ext uri="{BB962C8B-B14F-4D97-AF65-F5344CB8AC3E}">
        <p14:creationId xmlns:p14="http://schemas.microsoft.com/office/powerpoint/2010/main" val="244604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25</a:t>
            </a:fld>
            <a:endParaRPr lang="en-US"/>
          </a:p>
        </p:txBody>
      </p:sp>
    </p:spTree>
    <p:extLst>
      <p:ext uri="{BB962C8B-B14F-4D97-AF65-F5344CB8AC3E}">
        <p14:creationId xmlns:p14="http://schemas.microsoft.com/office/powerpoint/2010/main" val="310381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872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01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695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815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387475"/>
            <a:ext cx="8229600" cy="316547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596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985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200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00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01887"/>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27635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622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276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5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84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1"/>
            <a:ext cx="4041775" cy="284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5502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jpeg"/><Relationship Id="rId5" Type="http://schemas.openxmlformats.org/officeDocument/2006/relationships/slideLayout" Target="../slideLayouts/slideLayout9.xml"/><Relationship Id="rId10"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714750"/>
            <a:ext cx="9144000" cy="76200"/>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pic>
        <p:nvPicPr>
          <p:cNvPr id="9" name="Picture 8"/>
          <p:cNvPicPr>
            <a:picLocks noChangeAspect="1"/>
          </p:cNvPicPr>
          <p:nvPr/>
        </p:nvPicPr>
        <p:blipFill>
          <a:blip r:embed="rId3" cstate="print"/>
          <a:stretch>
            <a:fillRect/>
          </a:stretch>
        </p:blipFill>
        <p:spPr>
          <a:xfrm>
            <a:off x="533400" y="477323"/>
            <a:ext cx="3048000" cy="578758"/>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540453"/>
            <a:ext cx="533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3" name="Picture 2"/>
          <p:cNvPicPr>
            <a:picLocks noChangeAspect="1"/>
          </p:cNvPicPr>
          <p:nvPr/>
        </p:nvPicPr>
        <p:blipFill>
          <a:blip r:embed="rId3" cstate="print"/>
          <a:stretch>
            <a:fillRect/>
          </a:stretch>
        </p:blipFill>
        <p:spPr>
          <a:xfrm>
            <a:off x="7315200" y="4567277"/>
            <a:ext cx="1447800" cy="274910"/>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stretch>
            <a:fillRect/>
          </a:stretch>
        </p:blipFill>
        <p:spPr>
          <a:xfrm>
            <a:off x="7315200" y="4567277"/>
            <a:ext cx="1447800" cy="274910"/>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cstate="print"/>
          <a:stretch>
            <a:fillRect/>
          </a:stretch>
        </p:blipFill>
        <p:spPr>
          <a:xfrm>
            <a:off x="7315200" y="4567277"/>
            <a:ext cx="1447800" cy="274910"/>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VDER@dps.ny.gov" TargetMode="External"/><Relationship Id="rId2" Type="http://schemas.openxmlformats.org/officeDocument/2006/relationships/hyperlink" Target="http://on.ny.gov/2n7xYDR" TargetMode="External"/><Relationship Id="rId1" Type="http://schemas.openxmlformats.org/officeDocument/2006/relationships/slideLayout" Target="../slideLayouts/slideLayout3.xml"/><Relationship Id="rId4" Type="http://schemas.openxmlformats.org/officeDocument/2006/relationships/hyperlink" Target="http://on.ny.gov/2nBUMy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on.ny.gov/2mVop9f"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on.ny.gov/2nBUMyh"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VDER@dps.ny.gov" TargetMode="External"/><Relationship Id="rId2" Type="http://schemas.openxmlformats.org/officeDocument/2006/relationships/hyperlink" Target="http://www3.dps.ny.gov/W/PSCWeb.nsf/SN/Webcas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428750"/>
            <a:ext cx="8686800" cy="523220"/>
          </a:xfrm>
          <a:prstGeom prst="rect">
            <a:avLst/>
          </a:prstGeom>
          <a:noFill/>
          <a:ln>
            <a:noFill/>
          </a:ln>
        </p:spPr>
        <p:txBody>
          <a:bodyPr wrap="square" rtlCol="0">
            <a:spAutoFit/>
          </a:bodyPr>
          <a:lstStyle/>
          <a:p>
            <a:r>
              <a:rPr lang="en-US" sz="2800" b="1" u="sng" dirty="0">
                <a:solidFill>
                  <a:srgbClr val="002D73"/>
                </a:solidFill>
                <a:latin typeface="Garamond" panose="02020404030301010803" pitchFamily="18" charset="0"/>
                <a:cs typeface="Arial" panose="020B0604020202020204" pitchFamily="34" charset="0"/>
              </a:rPr>
              <a:t>Case 15-E-0751 - Value of Distributed Energy Resources</a:t>
            </a:r>
          </a:p>
        </p:txBody>
      </p:sp>
      <p:sp>
        <p:nvSpPr>
          <p:cNvPr id="7" name="TextBox 6"/>
          <p:cNvSpPr txBox="1"/>
          <p:nvPr/>
        </p:nvSpPr>
        <p:spPr>
          <a:xfrm>
            <a:off x="457200" y="2071866"/>
            <a:ext cx="7543800" cy="1261884"/>
          </a:xfrm>
          <a:prstGeom prst="rect">
            <a:avLst/>
          </a:prstGeom>
          <a:noFill/>
          <a:ln>
            <a:noFill/>
          </a:ln>
        </p:spPr>
        <p:txBody>
          <a:bodyPr wrap="square" rtlCol="0">
            <a:spAutoFit/>
          </a:bodyPr>
          <a:lstStyle/>
          <a:p>
            <a:pPr>
              <a:spcAft>
                <a:spcPts val="1200"/>
              </a:spcAft>
            </a:pPr>
            <a:r>
              <a:rPr lang="en-US" sz="2200" b="1" dirty="0">
                <a:solidFill>
                  <a:srgbClr val="262626"/>
                </a:solidFill>
                <a:latin typeface="Garamond" panose="02020404030301010803" pitchFamily="18" charset="0"/>
                <a:cs typeface="Arial" panose="020B0604020202020204" pitchFamily="34" charset="0"/>
              </a:rPr>
              <a:t>Order on Net Energy Metering Transition, Phase One of Value of Distributed Energy Resources, and Related Matters</a:t>
            </a:r>
          </a:p>
          <a:p>
            <a:r>
              <a:rPr lang="en-US" sz="2200" b="1" dirty="0">
                <a:solidFill>
                  <a:srgbClr val="262626"/>
                </a:solidFill>
                <a:latin typeface="Garamond" panose="02020404030301010803" pitchFamily="18" charset="0"/>
                <a:cs typeface="Arial" panose="020B0604020202020204" pitchFamily="34" charset="0"/>
              </a:rPr>
              <a:t>March 24, 2017</a:t>
            </a:r>
          </a:p>
        </p:txBody>
      </p:sp>
    </p:spTree>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590550"/>
            <a:ext cx="8610600" cy="3724096"/>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2000" b="1" dirty="0" smtClean="0">
                <a:latin typeface="Garamond" panose="02020404030301010803" pitchFamily="18" charset="0"/>
              </a:rPr>
              <a:t>To manage impacts on non-participants as a result of net utility revenue impacts associated with Phase One:</a:t>
            </a:r>
            <a:endParaRPr lang="en-US" sz="2000" b="1" dirty="0" smtClean="0">
              <a:latin typeface="Garamond" panose="02020404030301010803" pitchFamily="18" charset="0"/>
            </a:endParaRPr>
          </a:p>
          <a:p>
            <a:pPr marL="914400" lvl="1" indent="-457200">
              <a:buFont typeface="Arial" panose="020B0604020202020204" pitchFamily="34" charset="0"/>
              <a:buChar char="•"/>
            </a:pPr>
            <a:r>
              <a:rPr lang="en-US" dirty="0" smtClean="0">
                <a:latin typeface="Garamond" panose="02020404030301010803" pitchFamily="18" charset="0"/>
              </a:rPr>
              <a:t>Commission adopted an incremental net annual revenue impact of approximately 2% for each utility</a:t>
            </a:r>
          </a:p>
          <a:p>
            <a:pPr marL="914400" lvl="1" indent="-457200">
              <a:spcAft>
                <a:spcPts val="1200"/>
              </a:spcAft>
              <a:buFont typeface="Arial" panose="020B0604020202020204" pitchFamily="34" charset="0"/>
              <a:buChar char="•"/>
            </a:pPr>
            <a:r>
              <a:rPr lang="en-US" dirty="0" smtClean="0">
                <a:latin typeface="Garamond" panose="02020404030301010803" pitchFamily="18" charset="0"/>
              </a:rPr>
              <a:t>Not a hard cap, but used to inform MW allocations for new 1) mass market and      2) CDG projects</a:t>
            </a:r>
            <a:endParaRPr lang="en-US" dirty="0" smtClean="0">
              <a:latin typeface="Garamond" panose="02020404030301010803" pitchFamily="18" charset="0"/>
            </a:endParaRPr>
          </a:p>
          <a:p>
            <a:pPr marL="457200" indent="-457200">
              <a:spcAft>
                <a:spcPts val="1200"/>
              </a:spcAft>
              <a:buFont typeface="Wingdings" panose="05000000000000000000" pitchFamily="2" charset="2"/>
              <a:buChar char="Ø"/>
            </a:pPr>
            <a:r>
              <a:rPr lang="en-US" sz="2000" b="1" dirty="0" smtClean="0">
                <a:latin typeface="Garamond" panose="02020404030301010803" pitchFamily="18" charset="0"/>
              </a:rPr>
              <a:t>Using the 2% as a guide, the Commission established MW allocations based upon 2016 utility peak deman</a:t>
            </a:r>
            <a:r>
              <a:rPr lang="en-US" sz="2000" b="1" dirty="0">
                <a:latin typeface="Garamond" panose="02020404030301010803" pitchFamily="18" charset="0"/>
              </a:rPr>
              <a:t>d</a:t>
            </a:r>
            <a:endParaRPr lang="en-US" sz="1600" dirty="0">
              <a:latin typeface="Garamond" panose="02020404030301010803" pitchFamily="18" charset="0"/>
            </a:endParaRPr>
          </a:p>
          <a:p>
            <a:pPr marL="914400" lvl="1" indent="-457200">
              <a:buFont typeface="Arial" panose="020B0604020202020204" pitchFamily="34" charset="0"/>
              <a:buChar char="•"/>
            </a:pPr>
            <a:r>
              <a:rPr lang="en-US" dirty="0" smtClean="0">
                <a:latin typeface="Garamond" panose="02020404030301010803" pitchFamily="18" charset="0"/>
              </a:rPr>
              <a:t>4% peak demand for O&amp;R and ConEd</a:t>
            </a:r>
          </a:p>
          <a:p>
            <a:pPr marL="914400" lvl="1" indent="-457200">
              <a:buFont typeface="Arial" panose="020B0604020202020204" pitchFamily="34" charset="0"/>
              <a:buChar char="•"/>
            </a:pPr>
            <a:r>
              <a:rPr lang="en-US" dirty="0" smtClean="0">
                <a:latin typeface="Garamond" panose="02020404030301010803" pitchFamily="18" charset="0"/>
              </a:rPr>
              <a:t>7% peak demand for CHG&amp;E, National Grid, NYSEG and RG&amp;E</a:t>
            </a:r>
          </a:p>
          <a:p>
            <a:pPr marL="914400" lvl="1" indent="-457200">
              <a:buFont typeface="Arial" panose="020B0604020202020204" pitchFamily="34" charset="0"/>
              <a:buChar char="•"/>
            </a:pPr>
            <a:r>
              <a:rPr lang="en-US" dirty="0" smtClean="0">
                <a:latin typeface="Garamond" panose="02020404030301010803" pitchFamily="18" charset="0"/>
              </a:rPr>
              <a:t>Incremental MWs detailed in later slides</a:t>
            </a:r>
            <a:endParaRPr lang="en-US" dirty="0">
              <a:latin typeface="Garamond" panose="02020404030301010803" pitchFamily="18" charset="0"/>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Managing </a:t>
            </a:r>
            <a:r>
              <a:rPr lang="en-US" sz="2000" b="1" dirty="0" smtClean="0">
                <a:solidFill>
                  <a:schemeClr val="bg1"/>
                </a:solidFill>
                <a:latin typeface="Garamond" panose="02020404030301010803" pitchFamily="18" charset="0"/>
                <a:cs typeface="Arial" panose="020B0604020202020204" pitchFamily="34" charset="0"/>
              </a:rPr>
              <a:t>Impacts </a:t>
            </a:r>
            <a:r>
              <a:rPr lang="en-US" sz="2000" b="1" dirty="0" smtClean="0">
                <a:solidFill>
                  <a:schemeClr val="bg1"/>
                </a:solidFill>
                <a:latin typeface="Garamond" panose="02020404030301010803" pitchFamily="18" charset="0"/>
                <a:cs typeface="Arial" panose="020B0604020202020204" pitchFamily="34" charset="0"/>
              </a:rPr>
              <a:t>on </a:t>
            </a:r>
            <a:r>
              <a:rPr lang="en-US" sz="2000" b="1" dirty="0" smtClean="0">
                <a:solidFill>
                  <a:schemeClr val="bg1"/>
                </a:solidFill>
                <a:latin typeface="Garamond" panose="02020404030301010803" pitchFamily="18" charset="0"/>
                <a:cs typeface="Arial" panose="020B0604020202020204" pitchFamily="34" charset="0"/>
              </a:rPr>
              <a:t>Non-participants</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6036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7640" y="707886"/>
            <a:ext cx="8305800" cy="3477875"/>
          </a:xfrm>
          <a:prstGeom prst="rect">
            <a:avLst/>
          </a:prstGeom>
          <a:noFill/>
          <a:ln>
            <a:noFill/>
          </a:ln>
        </p:spPr>
        <p:txBody>
          <a:bodyPr wrap="square" rtlCol="0" anchor="t">
            <a:spAutoFit/>
          </a:bodyPr>
          <a:lstStyle/>
          <a:p>
            <a:pPr>
              <a:spcAft>
                <a:spcPts val="600"/>
              </a:spcAft>
            </a:pPr>
            <a:endParaRPr lang="en-US" sz="2800" b="1" dirty="0">
              <a:solidFill>
                <a:srgbClr val="002D73"/>
              </a:solidFill>
              <a:latin typeface="Garamond"/>
              <a:cs typeface="Garamond"/>
            </a:endParaRPr>
          </a:p>
          <a:p>
            <a:pPr marL="914400" lvl="1" indent="-457200">
              <a:spcAft>
                <a:spcPts val="3000"/>
              </a:spcAft>
              <a:buFont typeface="+mj-lt"/>
              <a:buAutoNum type="alphaUcPeriod"/>
            </a:pPr>
            <a:r>
              <a:rPr lang="en-US" sz="2800" b="1" dirty="0">
                <a:solidFill>
                  <a:srgbClr val="000000"/>
                </a:solidFill>
                <a:latin typeface="Garamond"/>
                <a:cs typeface="Garamond"/>
              </a:rPr>
              <a:t>Net energy metering (</a:t>
            </a:r>
            <a:r>
              <a:rPr lang="en-US" sz="2800" b="1" dirty="0" smtClean="0">
                <a:solidFill>
                  <a:srgbClr val="000000"/>
                </a:solidFill>
                <a:latin typeface="Garamond"/>
                <a:cs typeface="Garamond"/>
              </a:rPr>
              <a:t>NEM)</a:t>
            </a:r>
          </a:p>
          <a:p>
            <a:pPr marL="914400" lvl="1" indent="-457200">
              <a:spcAft>
                <a:spcPts val="3000"/>
              </a:spcAft>
              <a:buFont typeface="+mj-lt"/>
              <a:buAutoNum type="alphaUcPeriod"/>
            </a:pPr>
            <a:r>
              <a:rPr lang="en-US" sz="2800" b="1" dirty="0" smtClean="0">
                <a:solidFill>
                  <a:srgbClr val="000000"/>
                </a:solidFill>
                <a:latin typeface="Garamond"/>
                <a:cs typeface="Garamond"/>
              </a:rPr>
              <a:t>VDER </a:t>
            </a:r>
            <a:r>
              <a:rPr lang="en-US" sz="2800" b="1" dirty="0">
                <a:solidFill>
                  <a:srgbClr val="000000"/>
                </a:solidFill>
                <a:latin typeface="Garamond"/>
                <a:cs typeface="Garamond"/>
              </a:rPr>
              <a:t>Phase One </a:t>
            </a:r>
            <a:r>
              <a:rPr lang="en-US" sz="2800" b="1" dirty="0" smtClean="0">
                <a:solidFill>
                  <a:srgbClr val="000000"/>
                </a:solidFill>
                <a:latin typeface="Garamond"/>
                <a:cs typeface="Garamond"/>
              </a:rPr>
              <a:t>NEM</a:t>
            </a:r>
          </a:p>
          <a:p>
            <a:pPr marL="914400" lvl="1" indent="-457200">
              <a:spcAft>
                <a:spcPts val="3000"/>
              </a:spcAft>
              <a:buFont typeface="+mj-lt"/>
              <a:buAutoNum type="alphaUcPeriod"/>
            </a:pPr>
            <a:r>
              <a:rPr lang="en-US" sz="2800" b="1" dirty="0" smtClean="0">
                <a:solidFill>
                  <a:srgbClr val="000000"/>
                </a:solidFill>
                <a:latin typeface="Garamond"/>
                <a:cs typeface="Garamond"/>
              </a:rPr>
              <a:t>VDER </a:t>
            </a:r>
            <a:r>
              <a:rPr lang="en-US" sz="2800" b="1" dirty="0">
                <a:solidFill>
                  <a:srgbClr val="000000"/>
                </a:solidFill>
                <a:latin typeface="Garamond"/>
                <a:cs typeface="Garamond"/>
              </a:rPr>
              <a:t>Phase One Value Stack</a:t>
            </a:r>
          </a:p>
          <a:p>
            <a:pPr>
              <a:spcAft>
                <a:spcPts val="600"/>
              </a:spcAft>
            </a:pPr>
            <a:endParaRPr lang="en-US" sz="2800" b="1" dirty="0">
              <a:solidFill>
                <a:srgbClr val="000000"/>
              </a:solidFill>
              <a:latin typeface="Garamond"/>
              <a:cs typeface="Garamond"/>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Tariff Categories Included in Commission Order</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1011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590550"/>
            <a:ext cx="8991600" cy="4031873"/>
          </a:xfrm>
          <a:prstGeom prst="rect">
            <a:avLst/>
          </a:prstGeom>
          <a:noFill/>
          <a:ln>
            <a:noFill/>
          </a:ln>
        </p:spPr>
        <p:txBody>
          <a:bodyPr wrap="square" rtlCol="0" anchor="t">
            <a:spAutoFit/>
          </a:bodyPr>
          <a:lstStyle/>
          <a:p>
            <a:pPr marL="342900" indent="-342900">
              <a:spcAft>
                <a:spcPts val="1200"/>
              </a:spcAft>
              <a:buFont typeface="Wingdings" panose="05000000000000000000" pitchFamily="2" charset="2"/>
              <a:buChar char="Ø"/>
            </a:pPr>
            <a:r>
              <a:rPr lang="en-US" sz="2400" b="1" dirty="0" smtClean="0">
                <a:latin typeface="Garamond"/>
                <a:cs typeface="Garamond"/>
              </a:rPr>
              <a:t>Projects interconnected or completed construction as of 3/9/2017</a:t>
            </a:r>
            <a:r>
              <a:rPr lang="en-US" sz="2400" dirty="0" smtClean="0">
                <a:latin typeface="Garamond"/>
                <a:cs typeface="Garamond"/>
              </a:rPr>
              <a:t> will retain NEM compensation methodology</a:t>
            </a:r>
          </a:p>
          <a:p>
            <a:pPr marL="800100" lvl="1" indent="-342900">
              <a:spcAft>
                <a:spcPts val="1200"/>
              </a:spcAft>
              <a:buFont typeface="Arial" panose="020B0604020202020204" pitchFamily="34" charset="0"/>
              <a:buChar char="•"/>
            </a:pPr>
            <a:r>
              <a:rPr lang="en-US" sz="2000" dirty="0" smtClean="0">
                <a:latin typeface="Garamond"/>
                <a:cs typeface="Garamond"/>
              </a:rPr>
              <a:t>Must have notified utilities of finished projects by 3/17/2017</a:t>
            </a:r>
          </a:p>
          <a:p>
            <a:pPr marL="800100" lvl="1" indent="-342900">
              <a:spcAft>
                <a:spcPts val="1200"/>
              </a:spcAft>
              <a:buFont typeface="Arial" panose="020B0604020202020204" pitchFamily="34" charset="0"/>
              <a:buChar char="•"/>
            </a:pPr>
            <a:r>
              <a:rPr lang="en-US" sz="2000" dirty="0" smtClean="0">
                <a:latin typeface="Garamond"/>
                <a:cs typeface="Garamond"/>
              </a:rPr>
              <a:t>By 3/31, utilities will submit a filing on all interconnected or constructed systems</a:t>
            </a:r>
          </a:p>
          <a:p>
            <a:pPr marL="800100" lvl="1" indent="-342900">
              <a:spcAft>
                <a:spcPts val="2400"/>
              </a:spcAft>
              <a:buFont typeface="Arial" panose="020B0604020202020204" pitchFamily="34" charset="0"/>
              <a:buChar char="•"/>
            </a:pPr>
            <a:r>
              <a:rPr lang="en-US" sz="2000" dirty="0" smtClean="0">
                <a:latin typeface="Garamond"/>
                <a:cs typeface="Garamond"/>
              </a:rPr>
              <a:t>Compensation </a:t>
            </a:r>
            <a:r>
              <a:rPr lang="en-US" sz="2000" dirty="0" smtClean="0">
                <a:latin typeface="Garamond"/>
                <a:cs typeface="Garamond"/>
              </a:rPr>
              <a:t>term equals </a:t>
            </a:r>
            <a:r>
              <a:rPr lang="en-US" sz="2000" dirty="0">
                <a:latin typeface="Garamond"/>
                <a:cs typeface="Garamond"/>
              </a:rPr>
              <a:t>life of the </a:t>
            </a:r>
            <a:r>
              <a:rPr lang="en-US" sz="2000" dirty="0" smtClean="0">
                <a:latin typeface="Garamond"/>
                <a:cs typeface="Garamond"/>
              </a:rPr>
              <a:t>system</a:t>
            </a:r>
          </a:p>
          <a:p>
            <a:pPr marL="342900" indent="-342900">
              <a:spcAft>
                <a:spcPts val="1200"/>
              </a:spcAft>
              <a:buFont typeface="Wingdings" panose="05000000000000000000" pitchFamily="2" charset="2"/>
              <a:buChar char="Ø"/>
            </a:pPr>
            <a:r>
              <a:rPr lang="en-US" sz="2400" dirty="0">
                <a:latin typeface="Garamond"/>
                <a:cs typeface="Garamond"/>
              </a:rPr>
              <a:t>Previously </a:t>
            </a:r>
            <a:r>
              <a:rPr lang="en-US" sz="2400" b="1" dirty="0">
                <a:latin typeface="Garamond"/>
                <a:cs typeface="Garamond"/>
              </a:rPr>
              <a:t>grandfathered Remote Net Metering </a:t>
            </a:r>
            <a:r>
              <a:rPr lang="en-US" sz="2400" dirty="0" smtClean="0">
                <a:latin typeface="Garamond"/>
                <a:cs typeface="Garamond"/>
              </a:rPr>
              <a:t>projects</a:t>
            </a:r>
          </a:p>
          <a:p>
            <a:pPr marL="800100" lvl="1" indent="-342900">
              <a:spcAft>
                <a:spcPts val="2400"/>
              </a:spcAft>
              <a:buFont typeface="Arial" panose="020B0604020202020204" pitchFamily="34" charset="0"/>
              <a:buChar char="•"/>
            </a:pPr>
            <a:r>
              <a:rPr lang="en-US" sz="2000" dirty="0" smtClean="0">
                <a:latin typeface="Garamond"/>
                <a:cs typeface="Garamond"/>
              </a:rPr>
              <a:t>Eligible for monetary crediting for 25-year term if in-service by EOY 2017</a:t>
            </a:r>
          </a:p>
          <a:p>
            <a:pPr marL="342900" indent="-342900">
              <a:spcAft>
                <a:spcPts val="1200"/>
              </a:spcAft>
              <a:buFont typeface="Wingdings" panose="05000000000000000000" pitchFamily="2" charset="2"/>
              <a:buChar char="Ø"/>
            </a:pPr>
            <a:r>
              <a:rPr lang="en-US" sz="2400" dirty="0" smtClean="0">
                <a:latin typeface="Garamond"/>
                <a:cs typeface="Garamond"/>
              </a:rPr>
              <a:t>Projects continue to be </a:t>
            </a:r>
            <a:r>
              <a:rPr lang="en-US" sz="2400" b="1" dirty="0" smtClean="0">
                <a:latin typeface="Garamond"/>
                <a:cs typeface="Garamond"/>
              </a:rPr>
              <a:t>subject to rate design </a:t>
            </a:r>
            <a:r>
              <a:rPr lang="en-US" sz="2400" dirty="0" smtClean="0">
                <a:latin typeface="Garamond"/>
                <a:cs typeface="Garamond"/>
              </a:rPr>
              <a:t>modifications</a:t>
            </a:r>
            <a:endParaRPr lang="en-US" sz="2400" dirty="0">
              <a:latin typeface="Garamond"/>
              <a:cs typeface="Garamond"/>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A. Net Energy Metering</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027005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4400550"/>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560453"/>
            <a:ext cx="8763000" cy="3724096"/>
          </a:xfrm>
          <a:prstGeom prst="rect">
            <a:avLst/>
          </a:prstGeom>
          <a:noFill/>
          <a:ln>
            <a:noFill/>
          </a:ln>
        </p:spPr>
        <p:txBody>
          <a:bodyPr wrap="square" rtlCol="0" anchor="t">
            <a:spAutoFit/>
          </a:bodyPr>
          <a:lstStyle/>
          <a:p>
            <a:pPr marL="342900" indent="-342900">
              <a:spcAft>
                <a:spcPts val="600"/>
              </a:spcAft>
              <a:buFont typeface="Wingdings" panose="05000000000000000000" pitchFamily="2" charset="2"/>
              <a:buChar char="Ø"/>
            </a:pPr>
            <a:r>
              <a:rPr lang="en-US" sz="2200" b="1" dirty="0" smtClean="0">
                <a:latin typeface="Garamond"/>
                <a:cs typeface="Garamond"/>
              </a:rPr>
              <a:t>Identical </a:t>
            </a:r>
            <a:r>
              <a:rPr lang="en-US" sz="2200" b="1" dirty="0">
                <a:latin typeface="Garamond"/>
                <a:cs typeface="Garamond"/>
              </a:rPr>
              <a:t>to NEM compensation </a:t>
            </a:r>
            <a:r>
              <a:rPr lang="en-US" sz="2200" dirty="0">
                <a:latin typeface="Garamond"/>
                <a:cs typeface="Garamond"/>
              </a:rPr>
              <a:t>(i.e., volumetric crediting)</a:t>
            </a:r>
          </a:p>
          <a:p>
            <a:pPr marL="342900" indent="-342900">
              <a:spcAft>
                <a:spcPts val="600"/>
              </a:spcAft>
              <a:buFont typeface="Wingdings" panose="05000000000000000000" pitchFamily="2" charset="2"/>
              <a:buChar char="Ø"/>
            </a:pPr>
            <a:r>
              <a:rPr lang="en-US" sz="2200" dirty="0">
                <a:latin typeface="Garamond"/>
                <a:cs typeface="Garamond"/>
              </a:rPr>
              <a:t>Except that projects under Phase One NEM will be subject to a </a:t>
            </a:r>
            <a:r>
              <a:rPr lang="en-US" sz="2200" b="1" dirty="0">
                <a:latin typeface="Garamond"/>
                <a:cs typeface="Garamond"/>
              </a:rPr>
              <a:t>compensation term length of 20-years</a:t>
            </a:r>
          </a:p>
          <a:p>
            <a:pPr marL="800100" lvl="1" indent="-342900">
              <a:spcAft>
                <a:spcPts val="600"/>
              </a:spcAft>
              <a:buFont typeface="Arial" panose="020B0604020202020204" pitchFamily="34" charset="0"/>
              <a:buChar char="•"/>
            </a:pPr>
            <a:r>
              <a:rPr lang="en-US" sz="2000" dirty="0">
                <a:latin typeface="Garamond"/>
                <a:cs typeface="Garamond"/>
              </a:rPr>
              <a:t>After 20 years projects are moved onto the then applicable compensation mechanism</a:t>
            </a:r>
          </a:p>
          <a:p>
            <a:pPr marL="342900" indent="-342900">
              <a:spcAft>
                <a:spcPts val="600"/>
              </a:spcAft>
              <a:buFont typeface="Wingdings" panose="05000000000000000000" pitchFamily="2" charset="2"/>
              <a:buChar char="Ø"/>
            </a:pPr>
            <a:r>
              <a:rPr lang="en-US" sz="2200" dirty="0" smtClean="0">
                <a:latin typeface="Garamond"/>
                <a:cs typeface="Garamond"/>
              </a:rPr>
              <a:t>Projects, other than mass market, must </a:t>
            </a:r>
            <a:r>
              <a:rPr lang="en-US" sz="2200" dirty="0">
                <a:latin typeface="Garamond"/>
                <a:cs typeface="Garamond"/>
              </a:rPr>
              <a:t>be equipped with </a:t>
            </a:r>
            <a:r>
              <a:rPr lang="en-US" sz="2200" b="1" dirty="0">
                <a:latin typeface="Garamond"/>
                <a:cs typeface="Garamond"/>
              </a:rPr>
              <a:t>utility metering capable of recording net hourly</a:t>
            </a:r>
            <a:r>
              <a:rPr lang="en-US" sz="2200" dirty="0">
                <a:latin typeface="Garamond"/>
                <a:cs typeface="Garamond"/>
              </a:rPr>
              <a:t> consumption and </a:t>
            </a:r>
            <a:r>
              <a:rPr lang="en-US" sz="2200" dirty="0" smtClean="0">
                <a:latin typeface="Garamond"/>
                <a:cs typeface="Garamond"/>
              </a:rPr>
              <a:t>injection</a:t>
            </a:r>
            <a:endParaRPr lang="en-US" sz="2200" dirty="0">
              <a:latin typeface="Garamond"/>
              <a:cs typeface="Garamond"/>
            </a:endParaRPr>
          </a:p>
          <a:p>
            <a:pPr marL="342900" indent="-342900">
              <a:spcAft>
                <a:spcPts val="600"/>
              </a:spcAft>
              <a:buFont typeface="Wingdings" panose="05000000000000000000" pitchFamily="2" charset="2"/>
              <a:buChar char="Ø"/>
            </a:pPr>
            <a:r>
              <a:rPr lang="en-US" sz="2200" b="1" dirty="0">
                <a:latin typeface="Garamond"/>
                <a:cs typeface="Garamond"/>
              </a:rPr>
              <a:t>Excess credits eligible for carry-over </a:t>
            </a:r>
            <a:r>
              <a:rPr lang="en-US" sz="2200" dirty="0">
                <a:latin typeface="Garamond"/>
                <a:cs typeface="Garamond"/>
              </a:rPr>
              <a:t>to subsequent billing and annual periods, with the exception of excess credits held by CDG sponsors (discussed further below</a:t>
            </a:r>
            <a:r>
              <a:rPr lang="en-US" sz="2200" dirty="0" smtClean="0">
                <a:latin typeface="Garamond"/>
                <a:cs typeface="Garamond"/>
              </a:rPr>
              <a:t>)</a:t>
            </a:r>
            <a:endParaRPr lang="en-US" sz="2200" dirty="0">
              <a:latin typeface="Garamond"/>
              <a:cs typeface="Garamond"/>
            </a:endParaRPr>
          </a:p>
        </p:txBody>
      </p:sp>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B. Phase One NEM</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12931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0" y="4324350"/>
            <a:ext cx="1676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52400" y="590550"/>
            <a:ext cx="8229600" cy="316547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smtClean="0">
                <a:solidFill>
                  <a:srgbClr val="000000"/>
                </a:solidFill>
                <a:latin typeface="Garamond"/>
                <a:cs typeface="Garamond"/>
              </a:rPr>
              <a:t>Projects </a:t>
            </a:r>
            <a:r>
              <a:rPr lang="en-US" sz="2400" b="1" dirty="0">
                <a:solidFill>
                  <a:srgbClr val="000000"/>
                </a:solidFill>
                <a:latin typeface="Garamond"/>
                <a:cs typeface="Garamond"/>
              </a:rPr>
              <a:t>installed after 3/9/2017 but before 1/1/2020 </a:t>
            </a:r>
            <a:r>
              <a:rPr lang="en-US" sz="2400" dirty="0">
                <a:solidFill>
                  <a:srgbClr val="000000"/>
                </a:solidFill>
                <a:latin typeface="Garamond"/>
                <a:cs typeface="Garamond"/>
              </a:rPr>
              <a:t>eligible for Phase One NEM</a:t>
            </a:r>
          </a:p>
          <a:p>
            <a:pPr>
              <a:buFont typeface="Wingdings" panose="05000000000000000000" pitchFamily="2" charset="2"/>
              <a:buChar char="Ø"/>
            </a:pPr>
            <a:r>
              <a:rPr lang="en-US" sz="2400" b="1" dirty="0">
                <a:solidFill>
                  <a:srgbClr val="000000"/>
                </a:solidFill>
                <a:latin typeface="Garamond"/>
                <a:cs typeface="Garamond"/>
              </a:rPr>
              <a:t>Subject to MW allocation </a:t>
            </a:r>
            <a:r>
              <a:rPr lang="en-US" sz="2400" b="1" dirty="0" smtClean="0">
                <a:solidFill>
                  <a:srgbClr val="000000"/>
                </a:solidFill>
                <a:latin typeface="Garamond"/>
                <a:cs typeface="Garamond"/>
              </a:rPr>
              <a:t>limits</a:t>
            </a:r>
            <a:r>
              <a:rPr lang="en-US" sz="2400" b="1" dirty="0">
                <a:solidFill>
                  <a:srgbClr val="FF0000"/>
                </a:solidFill>
                <a:latin typeface="Garamond"/>
                <a:cs typeface="Garamond"/>
              </a:rPr>
              <a:t> </a:t>
            </a:r>
            <a:r>
              <a:rPr lang="en-US" sz="2400" dirty="0" smtClean="0">
                <a:solidFill>
                  <a:srgbClr val="000000"/>
                </a:solidFill>
                <a:latin typeface="Garamond"/>
                <a:cs typeface="Garamond"/>
              </a:rPr>
              <a:t>specified </a:t>
            </a:r>
            <a:r>
              <a:rPr lang="en-US" sz="2400" dirty="0">
                <a:solidFill>
                  <a:srgbClr val="000000"/>
                </a:solidFill>
                <a:latin typeface="Garamond"/>
                <a:cs typeface="Garamond"/>
              </a:rPr>
              <a:t>by </a:t>
            </a:r>
            <a:r>
              <a:rPr lang="en-US" sz="2400" dirty="0" smtClean="0">
                <a:solidFill>
                  <a:srgbClr val="000000"/>
                </a:solidFill>
                <a:latin typeface="Garamond"/>
                <a:cs typeface="Garamond"/>
              </a:rPr>
              <a:t>Order and guided by Commission decision on 2% net revenue impact</a:t>
            </a:r>
            <a:endParaRPr lang="en-US" sz="2400" dirty="0">
              <a:solidFill>
                <a:srgbClr val="000000"/>
              </a:solidFill>
              <a:latin typeface="Garamond"/>
              <a:cs typeface="Garamond"/>
            </a:endParaRPr>
          </a:p>
          <a:p>
            <a:pPr lvl="1">
              <a:buFont typeface="Arial" panose="020B0604020202020204" pitchFamily="34" charset="0"/>
              <a:buChar char="•"/>
            </a:pPr>
            <a:r>
              <a:rPr lang="en-US" sz="2000" dirty="0">
                <a:solidFill>
                  <a:srgbClr val="000000"/>
                </a:solidFill>
                <a:latin typeface="Garamond"/>
                <a:cs typeface="Garamond"/>
              </a:rPr>
              <a:t>Upon hitting 85% of an allocation, the Commission will determine what action is appropriate</a:t>
            </a:r>
          </a:p>
          <a:p>
            <a:pPr lvl="1"/>
            <a:endParaRPr lang="en-US" sz="1400" dirty="0">
              <a:solidFill>
                <a:srgbClr val="000000"/>
              </a:solidFill>
              <a:latin typeface="Garamond"/>
              <a:cs typeface="Garamond"/>
            </a:endParaRP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B. Phase One NEM – mass market</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8272272" cy="1783080"/>
          </a:xfrm>
          <a:prstGeom prst="rect">
            <a:avLst/>
          </a:prstGeom>
        </p:spPr>
      </p:pic>
    </p:spTree>
    <p:extLst>
      <p:ext uri="{BB962C8B-B14F-4D97-AF65-F5344CB8AC3E}">
        <p14:creationId xmlns:p14="http://schemas.microsoft.com/office/powerpoint/2010/main" val="104000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742950"/>
            <a:ext cx="8839200" cy="3647153"/>
          </a:xfrm>
          <a:prstGeom prst="rect">
            <a:avLst/>
          </a:prstGeom>
          <a:noFill/>
          <a:ln>
            <a:noFill/>
          </a:ln>
        </p:spPr>
        <p:txBody>
          <a:bodyPr wrap="square" rtlCol="0" anchor="t">
            <a:spAutoFit/>
          </a:bodyPr>
          <a:lstStyle/>
          <a:p>
            <a:pPr marL="342900" indent="-342900">
              <a:spcAft>
                <a:spcPts val="3000"/>
              </a:spcAft>
              <a:buFont typeface="Wingdings" panose="05000000000000000000" pitchFamily="2" charset="2"/>
              <a:buChar char="Ø"/>
            </a:pPr>
            <a:r>
              <a:rPr lang="en-US" sz="2200" b="1" dirty="0" smtClean="0">
                <a:solidFill>
                  <a:srgbClr val="000000"/>
                </a:solidFill>
                <a:latin typeface="Garamond"/>
                <a:cs typeface="Garamond"/>
              </a:rPr>
              <a:t>Opportunity </a:t>
            </a:r>
            <a:r>
              <a:rPr lang="en-US" sz="2200" b="1" dirty="0">
                <a:solidFill>
                  <a:srgbClr val="000000"/>
                </a:solidFill>
                <a:latin typeface="Garamond"/>
                <a:cs typeface="Garamond"/>
              </a:rPr>
              <a:t>for Phase One NEM </a:t>
            </a:r>
            <a:r>
              <a:rPr lang="en-US" sz="2200" dirty="0">
                <a:solidFill>
                  <a:srgbClr val="000000"/>
                </a:solidFill>
                <a:latin typeface="Garamond"/>
                <a:cs typeface="Garamond"/>
              </a:rPr>
              <a:t>during the 90 business-day window from the date of the Order</a:t>
            </a:r>
          </a:p>
          <a:p>
            <a:pPr marL="342900" indent="-342900">
              <a:spcAft>
                <a:spcPts val="1200"/>
              </a:spcAft>
              <a:buFont typeface="Wingdings" panose="05000000000000000000" pitchFamily="2" charset="2"/>
              <a:buChar char="Ø"/>
            </a:pPr>
            <a:r>
              <a:rPr lang="en-US" sz="2200" b="1" dirty="0">
                <a:solidFill>
                  <a:srgbClr val="000000"/>
                </a:solidFill>
                <a:latin typeface="Garamond"/>
                <a:cs typeface="Garamond"/>
              </a:rPr>
              <a:t>Eligibility limited </a:t>
            </a:r>
            <a:r>
              <a:rPr lang="en-US" sz="2200" dirty="0">
                <a:solidFill>
                  <a:srgbClr val="000000"/>
                </a:solidFill>
                <a:latin typeface="Garamond"/>
                <a:cs typeface="Garamond"/>
              </a:rPr>
              <a:t>to projects that </a:t>
            </a:r>
            <a:r>
              <a:rPr lang="en-US" sz="2200" dirty="0" smtClean="0">
                <a:solidFill>
                  <a:srgbClr val="000000"/>
                </a:solidFill>
                <a:latin typeface="Garamond"/>
                <a:cs typeface="Garamond"/>
              </a:rPr>
              <a:t>moved forward with development</a:t>
            </a:r>
          </a:p>
          <a:p>
            <a:pPr marL="800100" lvl="1" indent="-342900">
              <a:spcAft>
                <a:spcPts val="3000"/>
              </a:spcAft>
              <a:buFont typeface="Arial" panose="020B0604020202020204" pitchFamily="34" charset="0"/>
              <a:buChar char="•"/>
            </a:pPr>
            <a:r>
              <a:rPr lang="en-US" dirty="0" smtClean="0">
                <a:solidFill>
                  <a:srgbClr val="000000"/>
                </a:solidFill>
                <a:latin typeface="Garamond"/>
                <a:cs typeface="Garamond"/>
              </a:rPr>
              <a:t>Have made payment </a:t>
            </a:r>
            <a:r>
              <a:rPr lang="en-US" dirty="0">
                <a:solidFill>
                  <a:srgbClr val="000000"/>
                </a:solidFill>
                <a:latin typeface="Garamond"/>
                <a:cs typeface="Garamond"/>
              </a:rPr>
              <a:t>of at least 25% of interconnection upgrade costs, or have executed an interconnection contract if no upgrade payments are required</a:t>
            </a:r>
          </a:p>
          <a:p>
            <a:pPr marL="342900" indent="-342900">
              <a:spcAft>
                <a:spcPts val="3000"/>
              </a:spcAft>
              <a:buFont typeface="Wingdings" panose="05000000000000000000" pitchFamily="2" charset="2"/>
              <a:buChar char="Ø"/>
            </a:pPr>
            <a:r>
              <a:rPr lang="en-US" sz="2200" dirty="0">
                <a:solidFill>
                  <a:srgbClr val="000000"/>
                </a:solidFill>
                <a:latin typeface="Garamond"/>
                <a:cs typeface="Garamond"/>
              </a:rPr>
              <a:t>Non-grandfathered </a:t>
            </a:r>
            <a:r>
              <a:rPr lang="en-US" sz="2200" b="1" dirty="0">
                <a:solidFill>
                  <a:srgbClr val="000000"/>
                </a:solidFill>
                <a:latin typeface="Garamond"/>
                <a:cs typeface="Garamond"/>
              </a:rPr>
              <a:t>RNM and large-scale, on-site projects </a:t>
            </a:r>
            <a:r>
              <a:rPr lang="en-US" sz="2200" b="1" dirty="0" smtClean="0">
                <a:solidFill>
                  <a:srgbClr val="000000"/>
                </a:solidFill>
                <a:latin typeface="Garamond"/>
                <a:cs typeface="Garamond"/>
              </a:rPr>
              <a:t>are eligible</a:t>
            </a:r>
            <a:endParaRPr lang="en-US" sz="2200" b="1" dirty="0">
              <a:solidFill>
                <a:srgbClr val="000000"/>
              </a:solidFill>
              <a:latin typeface="Garamond"/>
              <a:cs typeface="Garamond"/>
            </a:endParaRPr>
          </a:p>
          <a:p>
            <a:pPr marL="342900" indent="-342900">
              <a:spcAft>
                <a:spcPts val="3000"/>
              </a:spcAft>
              <a:buFont typeface="Wingdings" panose="05000000000000000000" pitchFamily="2" charset="2"/>
              <a:buChar char="Ø"/>
            </a:pPr>
            <a:r>
              <a:rPr lang="en-US" sz="2200" b="1" dirty="0">
                <a:solidFill>
                  <a:srgbClr val="000000"/>
                </a:solidFill>
                <a:latin typeface="Garamond"/>
                <a:cs typeface="Garamond"/>
              </a:rPr>
              <a:t>CDG projects are eligible </a:t>
            </a:r>
            <a:r>
              <a:rPr lang="en-US" sz="2200" dirty="0">
                <a:solidFill>
                  <a:srgbClr val="000000"/>
                </a:solidFill>
                <a:latin typeface="Garamond"/>
                <a:cs typeface="Garamond"/>
              </a:rPr>
              <a:t>subject to available capacity in </a:t>
            </a:r>
            <a:r>
              <a:rPr lang="en-US" sz="2200" dirty="0" smtClean="0">
                <a:solidFill>
                  <a:srgbClr val="000000"/>
                </a:solidFill>
                <a:latin typeface="Garamond"/>
                <a:cs typeface="Garamond"/>
              </a:rPr>
              <a:t>Tranche </a:t>
            </a:r>
            <a:r>
              <a:rPr lang="en-US" sz="2200" dirty="0">
                <a:solidFill>
                  <a:srgbClr val="000000"/>
                </a:solidFill>
                <a:latin typeface="Garamond"/>
                <a:cs typeface="Garamond"/>
              </a:rPr>
              <a:t>0</a:t>
            </a: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B. Phase One NEM – large projects under development</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20087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590550"/>
            <a:ext cx="8763000" cy="4339650"/>
          </a:xfrm>
          <a:prstGeom prst="rect">
            <a:avLst/>
          </a:prstGeom>
          <a:noFill/>
          <a:ln>
            <a:noFill/>
          </a:ln>
        </p:spPr>
        <p:txBody>
          <a:bodyPr wrap="square" rtlCol="0" anchor="t">
            <a:spAutoFit/>
          </a:bodyPr>
          <a:lstStyle/>
          <a:p>
            <a:pPr marL="342900" indent="-342900">
              <a:spcAft>
                <a:spcPts val="1200"/>
              </a:spcAft>
              <a:buFont typeface="Wingdings" panose="05000000000000000000" pitchFamily="2" charset="2"/>
              <a:buChar char="Ø"/>
            </a:pPr>
            <a:r>
              <a:rPr lang="en-US" sz="2200" b="1" dirty="0" smtClean="0">
                <a:solidFill>
                  <a:srgbClr val="000000"/>
                </a:solidFill>
                <a:latin typeface="Garamond"/>
                <a:cs typeface="Garamond"/>
              </a:rPr>
              <a:t>Applied to projects not eligible for NEM or Phase One NEM</a:t>
            </a:r>
          </a:p>
          <a:p>
            <a:pPr marL="342900" indent="-342900">
              <a:spcAft>
                <a:spcPts val="600"/>
              </a:spcAft>
              <a:buFont typeface="Wingdings" panose="05000000000000000000" pitchFamily="2" charset="2"/>
              <a:buChar char="Ø"/>
            </a:pPr>
            <a:r>
              <a:rPr lang="en-US" sz="2200" dirty="0" smtClean="0">
                <a:solidFill>
                  <a:srgbClr val="000000"/>
                </a:solidFill>
                <a:latin typeface="Garamond"/>
                <a:cs typeface="Garamond"/>
              </a:rPr>
              <a:t>Compensation </a:t>
            </a:r>
            <a:r>
              <a:rPr lang="en-US" sz="2200" dirty="0">
                <a:solidFill>
                  <a:srgbClr val="000000"/>
                </a:solidFill>
                <a:latin typeface="Garamond"/>
                <a:cs typeface="Garamond"/>
              </a:rPr>
              <a:t>based on </a:t>
            </a:r>
            <a:r>
              <a:rPr lang="en-US" sz="2200" b="1" dirty="0">
                <a:solidFill>
                  <a:srgbClr val="000000"/>
                </a:solidFill>
                <a:latin typeface="Garamond"/>
                <a:cs typeface="Garamond"/>
              </a:rPr>
              <a:t>monetary crediting for net-hourly </a:t>
            </a:r>
            <a:r>
              <a:rPr lang="en-US" sz="2200" b="1" dirty="0" smtClean="0">
                <a:solidFill>
                  <a:srgbClr val="000000"/>
                </a:solidFill>
                <a:latin typeface="Garamond"/>
                <a:cs typeface="Garamond"/>
              </a:rPr>
              <a:t>injections</a:t>
            </a:r>
          </a:p>
          <a:p>
            <a:pPr marL="800100" lvl="1" indent="-342900">
              <a:spcAft>
                <a:spcPts val="1200"/>
              </a:spcAft>
              <a:buFont typeface="Arial" panose="020B0604020202020204" pitchFamily="34" charset="0"/>
              <a:buChar char="•"/>
            </a:pPr>
            <a:r>
              <a:rPr lang="en-US" sz="2000" dirty="0">
                <a:solidFill>
                  <a:srgbClr val="000000"/>
                </a:solidFill>
                <a:latin typeface="Garamond"/>
                <a:cs typeface="Garamond"/>
              </a:rPr>
              <a:t>Based on calculations of specific, hourly values of exported </a:t>
            </a:r>
            <a:r>
              <a:rPr lang="en-US" sz="2000" dirty="0" smtClean="0">
                <a:solidFill>
                  <a:srgbClr val="000000"/>
                </a:solidFill>
                <a:latin typeface="Garamond"/>
                <a:cs typeface="Garamond"/>
              </a:rPr>
              <a:t>generation</a:t>
            </a:r>
            <a:endParaRPr lang="en-US" sz="2000" dirty="0">
              <a:solidFill>
                <a:srgbClr val="000000"/>
              </a:solidFill>
              <a:latin typeface="Garamond"/>
              <a:cs typeface="Garamond"/>
            </a:endParaRPr>
          </a:p>
          <a:p>
            <a:pPr marL="342900" indent="-342900">
              <a:spcAft>
                <a:spcPts val="600"/>
              </a:spcAft>
              <a:buFont typeface="Wingdings" panose="05000000000000000000" pitchFamily="2" charset="2"/>
              <a:buChar char="Ø"/>
            </a:pPr>
            <a:r>
              <a:rPr lang="en-US" sz="2200" dirty="0" smtClean="0">
                <a:solidFill>
                  <a:srgbClr val="000000"/>
                </a:solidFill>
                <a:latin typeface="Garamond"/>
                <a:cs typeface="Garamond"/>
              </a:rPr>
              <a:t>Projects compensated by the </a:t>
            </a:r>
            <a:r>
              <a:rPr lang="en-US" sz="2200" dirty="0">
                <a:solidFill>
                  <a:srgbClr val="000000"/>
                </a:solidFill>
                <a:latin typeface="Garamond"/>
                <a:cs typeface="Garamond"/>
              </a:rPr>
              <a:t>Value Stack will be subject to a </a:t>
            </a:r>
            <a:r>
              <a:rPr lang="en-US" sz="2200" b="1" dirty="0">
                <a:solidFill>
                  <a:srgbClr val="000000"/>
                </a:solidFill>
                <a:latin typeface="Garamond"/>
                <a:cs typeface="Garamond"/>
              </a:rPr>
              <a:t>compensation term length of </a:t>
            </a:r>
            <a:r>
              <a:rPr lang="en-US" sz="2200" b="1" dirty="0" smtClean="0">
                <a:latin typeface="Garamond"/>
                <a:cs typeface="Garamond"/>
              </a:rPr>
              <a:t>25-years</a:t>
            </a:r>
            <a:r>
              <a:rPr lang="en-US" sz="2200" dirty="0" smtClean="0">
                <a:latin typeface="Garamond"/>
                <a:cs typeface="Garamond"/>
              </a:rPr>
              <a:t>, after which they are </a:t>
            </a:r>
            <a:r>
              <a:rPr lang="en-US" sz="2200" dirty="0">
                <a:solidFill>
                  <a:srgbClr val="000000"/>
                </a:solidFill>
                <a:latin typeface="Garamond"/>
                <a:cs typeface="Garamond"/>
              </a:rPr>
              <a:t>moved onto the then applicable compensation </a:t>
            </a:r>
            <a:r>
              <a:rPr lang="en-US" sz="2200" dirty="0" smtClean="0">
                <a:solidFill>
                  <a:srgbClr val="000000"/>
                </a:solidFill>
                <a:latin typeface="Garamond"/>
                <a:cs typeface="Garamond"/>
              </a:rPr>
              <a:t>mechanism</a:t>
            </a:r>
          </a:p>
          <a:p>
            <a:pPr marL="800100" lvl="1" indent="-342900">
              <a:spcAft>
                <a:spcPts val="1200"/>
              </a:spcAft>
              <a:buFont typeface="Arial"/>
              <a:buChar char="•"/>
            </a:pPr>
            <a:r>
              <a:rPr lang="en-US" sz="2000" dirty="0" smtClean="0">
                <a:solidFill>
                  <a:srgbClr val="000000"/>
                </a:solidFill>
                <a:latin typeface="Garamond"/>
                <a:cs typeface="Garamond"/>
              </a:rPr>
              <a:t>The Commission determined that a 25-year term provides appropriate certainty and predictability under this new compensation mechanism</a:t>
            </a:r>
            <a:endParaRPr lang="en-US" sz="2000" dirty="0">
              <a:solidFill>
                <a:srgbClr val="000000"/>
              </a:solidFill>
              <a:latin typeface="Garamond"/>
              <a:cs typeface="Garamond"/>
            </a:endParaRPr>
          </a:p>
          <a:p>
            <a:pPr marL="342900" indent="-342900">
              <a:spcAft>
                <a:spcPts val="2400"/>
              </a:spcAft>
              <a:buFont typeface="Wingdings" panose="05000000000000000000" pitchFamily="2" charset="2"/>
              <a:buChar char="Ø"/>
            </a:pPr>
            <a:r>
              <a:rPr lang="en-US" sz="2200" b="1" dirty="0">
                <a:solidFill>
                  <a:srgbClr val="000000"/>
                </a:solidFill>
                <a:latin typeface="Garamond"/>
                <a:cs typeface="Garamond"/>
              </a:rPr>
              <a:t>Excess credits eligible for carry-over </a:t>
            </a:r>
            <a:r>
              <a:rPr lang="en-US" sz="2200" dirty="0">
                <a:solidFill>
                  <a:srgbClr val="000000"/>
                </a:solidFill>
                <a:latin typeface="Garamond"/>
                <a:cs typeface="Garamond"/>
              </a:rPr>
              <a:t>to subsequent billing and annual periods, with the exception of excess credits held by CDG sponsors (discussed further below</a:t>
            </a:r>
            <a:r>
              <a:rPr lang="en-US" sz="2200" dirty="0" smtClean="0">
                <a:solidFill>
                  <a:srgbClr val="000000"/>
                </a:solidFill>
                <a:latin typeface="Garamond"/>
                <a:cs typeface="Garamond"/>
              </a:rPr>
              <a:t>)</a:t>
            </a:r>
            <a:endParaRPr lang="en-US" sz="2200" dirty="0">
              <a:solidFill>
                <a:srgbClr val="000000"/>
              </a:solidFill>
              <a:latin typeface="Garamond"/>
              <a:cs typeface="Garamond"/>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 Phase One Value Stack</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34927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590550"/>
            <a:ext cx="8763000" cy="3754874"/>
          </a:xfrm>
          <a:prstGeom prst="rect">
            <a:avLst/>
          </a:prstGeom>
          <a:noFill/>
          <a:ln>
            <a:noFill/>
          </a:ln>
        </p:spPr>
        <p:txBody>
          <a:bodyPr wrap="square" rtlCol="0">
            <a:spAutoFit/>
          </a:bodyPr>
          <a:lstStyle/>
          <a:p>
            <a:pPr marL="342900" indent="-342900">
              <a:spcAft>
                <a:spcPts val="600"/>
              </a:spcAft>
              <a:buFont typeface="Wingdings" panose="05000000000000000000" pitchFamily="2" charset="2"/>
              <a:buChar char="Ø"/>
            </a:pPr>
            <a:r>
              <a:rPr lang="en-US" sz="2200" b="1" dirty="0" smtClean="0">
                <a:solidFill>
                  <a:srgbClr val="000000"/>
                </a:solidFill>
                <a:latin typeface="Garamond"/>
                <a:cs typeface="Garamond"/>
              </a:rPr>
              <a:t>Community </a:t>
            </a:r>
            <a:r>
              <a:rPr lang="en-US" sz="2200" b="1" dirty="0">
                <a:solidFill>
                  <a:srgbClr val="000000"/>
                </a:solidFill>
                <a:latin typeface="Garamond"/>
                <a:cs typeface="Garamond"/>
              </a:rPr>
              <a:t>Distributed </a:t>
            </a:r>
            <a:r>
              <a:rPr lang="en-US" sz="2200" b="1" dirty="0" smtClean="0">
                <a:solidFill>
                  <a:srgbClr val="000000"/>
                </a:solidFill>
                <a:latin typeface="Garamond"/>
                <a:cs typeface="Garamond"/>
              </a:rPr>
              <a:t>Generation</a:t>
            </a:r>
            <a:endParaRPr lang="en-US" sz="2200" b="1" dirty="0">
              <a:solidFill>
                <a:srgbClr val="000000"/>
              </a:solidFill>
              <a:latin typeface="Garamond"/>
              <a:cs typeface="Garamond"/>
            </a:endParaRPr>
          </a:p>
          <a:p>
            <a:pPr marL="800100" lvl="1" indent="-342900">
              <a:spcAft>
                <a:spcPts val="1200"/>
              </a:spcAft>
              <a:buFont typeface="Arial" panose="020B0604020202020204" pitchFamily="34" charset="0"/>
              <a:buChar char="•"/>
            </a:pPr>
            <a:r>
              <a:rPr lang="en-US" sz="2000" dirty="0">
                <a:solidFill>
                  <a:srgbClr val="000000"/>
                </a:solidFill>
                <a:latin typeface="Garamond"/>
                <a:cs typeface="Garamond"/>
              </a:rPr>
              <a:t>With limited opportunity for Phase One NEM</a:t>
            </a:r>
          </a:p>
          <a:p>
            <a:pPr marL="342900" indent="-342900">
              <a:spcAft>
                <a:spcPts val="600"/>
              </a:spcAft>
              <a:buFont typeface="Wingdings" panose="05000000000000000000" pitchFamily="2" charset="2"/>
              <a:buChar char="Ø"/>
            </a:pPr>
            <a:r>
              <a:rPr lang="en-US" sz="2200" b="1" dirty="0">
                <a:solidFill>
                  <a:srgbClr val="000000"/>
                </a:solidFill>
                <a:latin typeface="Garamond"/>
                <a:cs typeface="Garamond"/>
              </a:rPr>
              <a:t>Remote Net </a:t>
            </a:r>
            <a:r>
              <a:rPr lang="en-US" sz="2200" b="1" dirty="0" smtClean="0">
                <a:solidFill>
                  <a:srgbClr val="000000"/>
                </a:solidFill>
                <a:latin typeface="Garamond"/>
                <a:cs typeface="Garamond"/>
              </a:rPr>
              <a:t>Metering</a:t>
            </a:r>
            <a:endParaRPr lang="en-US" sz="2200" b="1" dirty="0">
              <a:solidFill>
                <a:srgbClr val="000000"/>
              </a:solidFill>
              <a:latin typeface="Garamond"/>
              <a:cs typeface="Garamond"/>
            </a:endParaRPr>
          </a:p>
          <a:p>
            <a:pPr marL="800100" lvl="1" indent="-342900">
              <a:spcAft>
                <a:spcPts val="1200"/>
              </a:spcAft>
              <a:buFont typeface="Arial" panose="020B0604020202020204" pitchFamily="34" charset="0"/>
              <a:buChar char="•"/>
            </a:pPr>
            <a:r>
              <a:rPr lang="en-US" sz="2000" dirty="0">
                <a:solidFill>
                  <a:srgbClr val="000000"/>
                </a:solidFill>
                <a:latin typeface="Garamond"/>
                <a:cs typeface="Garamond"/>
              </a:rPr>
              <a:t>Previously grandfathered RNM projects under monetary crediting are not </a:t>
            </a:r>
            <a:r>
              <a:rPr lang="en-US" sz="2000" dirty="0" smtClean="0">
                <a:solidFill>
                  <a:srgbClr val="000000"/>
                </a:solidFill>
                <a:latin typeface="Garamond"/>
                <a:cs typeface="Garamond"/>
              </a:rPr>
              <a:t>included</a:t>
            </a:r>
            <a:endParaRPr lang="en-US" sz="2000" dirty="0">
              <a:solidFill>
                <a:srgbClr val="000000"/>
              </a:solidFill>
              <a:latin typeface="Garamond"/>
              <a:cs typeface="Garamond"/>
            </a:endParaRPr>
          </a:p>
          <a:p>
            <a:pPr marL="342900" indent="-342900">
              <a:spcAft>
                <a:spcPts val="600"/>
              </a:spcAft>
              <a:buFont typeface="Wingdings" panose="05000000000000000000" pitchFamily="2" charset="2"/>
              <a:buChar char="Ø"/>
            </a:pPr>
            <a:r>
              <a:rPr lang="en-US" sz="2200" b="1" dirty="0">
                <a:solidFill>
                  <a:srgbClr val="000000"/>
                </a:solidFill>
                <a:latin typeface="Garamond"/>
                <a:cs typeface="Garamond"/>
              </a:rPr>
              <a:t>Large onsite projects</a:t>
            </a:r>
          </a:p>
          <a:p>
            <a:pPr marL="800100" lvl="1" indent="-342900">
              <a:spcAft>
                <a:spcPts val="1200"/>
              </a:spcAft>
              <a:buFont typeface="Arial" panose="020B0604020202020204" pitchFamily="34" charset="0"/>
              <a:buChar char="•"/>
            </a:pPr>
            <a:r>
              <a:rPr lang="en-US" sz="2000" dirty="0">
                <a:solidFill>
                  <a:srgbClr val="000000"/>
                </a:solidFill>
                <a:latin typeface="Garamond"/>
                <a:cs typeface="Garamond"/>
              </a:rPr>
              <a:t>Demand metered or mandatory hourly pricing customers</a:t>
            </a:r>
          </a:p>
          <a:p>
            <a:pPr marL="342900" indent="-342900">
              <a:spcAft>
                <a:spcPts val="600"/>
              </a:spcAft>
              <a:buFont typeface="Wingdings" panose="05000000000000000000" pitchFamily="2" charset="2"/>
              <a:buChar char="Ø"/>
            </a:pPr>
            <a:r>
              <a:rPr lang="en-US" sz="2200" b="1" dirty="0">
                <a:solidFill>
                  <a:srgbClr val="000000"/>
                </a:solidFill>
                <a:latin typeface="Garamond"/>
                <a:cs typeface="Garamond"/>
              </a:rPr>
              <a:t>Mass </a:t>
            </a:r>
            <a:r>
              <a:rPr lang="en-US" sz="2200" b="1" dirty="0" smtClean="0">
                <a:solidFill>
                  <a:srgbClr val="000000"/>
                </a:solidFill>
                <a:latin typeface="Garamond"/>
                <a:cs typeface="Garamond"/>
              </a:rPr>
              <a:t>market</a:t>
            </a:r>
            <a:endParaRPr lang="en-US" sz="2200" b="1" dirty="0">
              <a:solidFill>
                <a:srgbClr val="000000"/>
              </a:solidFill>
              <a:latin typeface="Garamond"/>
              <a:cs typeface="Garamond"/>
            </a:endParaRPr>
          </a:p>
          <a:p>
            <a:pPr marL="800100" lvl="1" indent="-342900">
              <a:spcAft>
                <a:spcPts val="1200"/>
              </a:spcAft>
              <a:buFont typeface="Arial" panose="020B0604020202020204" pitchFamily="34" charset="0"/>
              <a:buChar char="•"/>
            </a:pPr>
            <a:r>
              <a:rPr lang="en-US" sz="2000" dirty="0" smtClean="0">
                <a:latin typeface="Garamond"/>
                <a:cs typeface="Garamond"/>
              </a:rPr>
              <a:t>One time opt-in </a:t>
            </a:r>
            <a:r>
              <a:rPr lang="en-US" sz="2000" dirty="0">
                <a:latin typeface="Garamond"/>
                <a:cs typeface="Garamond"/>
              </a:rPr>
              <a:t>onto </a:t>
            </a:r>
            <a:r>
              <a:rPr lang="en-US" sz="2000" dirty="0">
                <a:solidFill>
                  <a:srgbClr val="000000"/>
                </a:solidFill>
                <a:latin typeface="Garamond"/>
                <a:cs typeface="Garamond"/>
              </a:rPr>
              <a:t>Value Stack is </a:t>
            </a:r>
            <a:r>
              <a:rPr lang="en-US" sz="2000" dirty="0" smtClean="0">
                <a:solidFill>
                  <a:srgbClr val="000000"/>
                </a:solidFill>
                <a:latin typeface="Garamond"/>
                <a:cs typeface="Garamond"/>
              </a:rPr>
              <a:t>available</a:t>
            </a:r>
            <a:endParaRPr lang="en-US" sz="2000" dirty="0">
              <a:solidFill>
                <a:srgbClr val="000000"/>
              </a:solidFill>
              <a:latin typeface="Garamond"/>
              <a:cs typeface="Garamond"/>
            </a:endParaRPr>
          </a:p>
        </p:txBody>
      </p:sp>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 Phase One Value Stack – project eligibility</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32740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4518"/>
            <a:ext cx="8610600" cy="4816703"/>
          </a:xfrm>
          <a:prstGeom prst="rect">
            <a:avLst/>
          </a:prstGeom>
          <a:noFill/>
        </p:spPr>
        <p:txBody>
          <a:bodyPr wrap="square" rtlCol="0">
            <a:spAutoFit/>
          </a:bodyPr>
          <a:lstStyle/>
          <a:p>
            <a:pPr marL="342900" indent="-342900">
              <a:spcAft>
                <a:spcPts val="600"/>
              </a:spcAft>
              <a:buFont typeface="Wingdings" charset="2"/>
              <a:buChar char="Ø"/>
            </a:pPr>
            <a:r>
              <a:rPr lang="en-US" sz="2400" b="1" dirty="0">
                <a:latin typeface="Garamond" panose="02020404030301010803" pitchFamily="18" charset="0"/>
                <a:cs typeface="Courier New" panose="02070309020205020404" pitchFamily="49" charset="0"/>
              </a:rPr>
              <a:t>Opt-in onto Value Stack</a:t>
            </a:r>
          </a:p>
          <a:p>
            <a:pPr marL="800100" lvl="1" indent="-342900">
              <a:spcAft>
                <a:spcPts val="6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All projects entitled to receive NEM or Phase One NEM are allowed to elect a one-time opt-in onto the Value Stack tariff</a:t>
            </a:r>
          </a:p>
          <a:p>
            <a:pPr marL="1257300" lvl="2" indent="-342900">
              <a:spcAft>
                <a:spcPts val="600"/>
              </a:spcAft>
              <a:buFont typeface="Courier New" panose="02070309020205020404" pitchFamily="49" charset="0"/>
              <a:buChar char="o"/>
            </a:pPr>
            <a:r>
              <a:rPr lang="en-US" dirty="0">
                <a:latin typeface="Garamond" panose="02020404030301010803" pitchFamily="18" charset="0"/>
                <a:cs typeface="Courier New" panose="02070309020205020404" pitchFamily="49" charset="0"/>
              </a:rPr>
              <a:t>CDG and mass market would be placed in the then active CDG tranche</a:t>
            </a:r>
          </a:p>
          <a:p>
            <a:pPr marL="1257300" lvl="2" indent="-342900">
              <a:spcAft>
                <a:spcPts val="1200"/>
              </a:spcAft>
              <a:buFont typeface="Courier New" panose="02070309020205020404" pitchFamily="49" charset="0"/>
              <a:buChar char="o"/>
            </a:pPr>
            <a:r>
              <a:rPr lang="en-US" dirty="0">
                <a:latin typeface="Garamond" panose="02020404030301010803" pitchFamily="18" charset="0"/>
                <a:cs typeface="Courier New" panose="02070309020205020404" pitchFamily="49" charset="0"/>
              </a:rPr>
              <a:t>Requires a utility meter capable of reporting net hourly exports</a:t>
            </a:r>
          </a:p>
          <a:p>
            <a:pPr marL="285750" indent="-285750">
              <a:spcAft>
                <a:spcPts val="600"/>
              </a:spcAft>
              <a:buFont typeface="Wingdings" charset="2"/>
              <a:buChar char="Ø"/>
            </a:pPr>
            <a:r>
              <a:rPr lang="en-US" sz="2400" b="1" dirty="0">
                <a:latin typeface="Garamond" panose="02020404030301010803" pitchFamily="18" charset="0"/>
              </a:rPr>
              <a:t>Metering Requirements</a:t>
            </a:r>
          </a:p>
          <a:p>
            <a:pPr marL="914400" lvl="1" indent="-457200">
              <a:spcAft>
                <a:spcPts val="600"/>
              </a:spcAft>
              <a:buFont typeface="Arial"/>
              <a:buChar char="•"/>
            </a:pPr>
            <a:r>
              <a:rPr lang="en-US" sz="2000" dirty="0" smtClean="0">
                <a:latin typeface="Garamond" panose="02020404030301010803" pitchFamily="18" charset="0"/>
              </a:rPr>
              <a:t>Projects </a:t>
            </a:r>
            <a:r>
              <a:rPr lang="en-US" sz="2000" dirty="0">
                <a:latin typeface="Garamond" panose="02020404030301010803" pitchFamily="18" charset="0"/>
              </a:rPr>
              <a:t>must be equipped with a utility meter capable of measuring net hourly import or export to participate in Value Stack</a:t>
            </a:r>
          </a:p>
          <a:p>
            <a:pPr marL="1371600" lvl="2" indent="-457200">
              <a:spcAft>
                <a:spcPts val="600"/>
              </a:spcAft>
              <a:buFont typeface="Courier New" panose="02070309020205020404" pitchFamily="49" charset="0"/>
              <a:buChar char="o"/>
            </a:pPr>
            <a:r>
              <a:rPr lang="en-US" dirty="0">
                <a:latin typeface="Garamond" panose="02020404030301010803" pitchFamily="18" charset="0"/>
              </a:rPr>
              <a:t>Many larger DG projects are already equipped with the necessary metering</a:t>
            </a:r>
          </a:p>
          <a:p>
            <a:pPr marL="1371600" lvl="2" indent="-457200">
              <a:spcAft>
                <a:spcPts val="600"/>
              </a:spcAft>
              <a:buFont typeface="Courier New" panose="02070309020205020404" pitchFamily="49" charset="0"/>
              <a:buChar char="o"/>
            </a:pPr>
            <a:r>
              <a:rPr lang="en-US" dirty="0">
                <a:latin typeface="Garamond" panose="02020404030301010803" pitchFamily="18" charset="0"/>
              </a:rPr>
              <a:t>For new RNM &amp; CDG projects, metering must be installed at installation</a:t>
            </a:r>
          </a:p>
          <a:p>
            <a:pPr marL="1371600" lvl="2" indent="-457200">
              <a:spcAft>
                <a:spcPts val="1200"/>
              </a:spcAft>
              <a:buFont typeface="Courier New" panose="02070309020205020404" pitchFamily="49" charset="0"/>
              <a:buChar char="o"/>
            </a:pPr>
            <a:r>
              <a:rPr lang="en-US" dirty="0">
                <a:latin typeface="Garamond" panose="02020404030301010803" pitchFamily="18" charset="0"/>
              </a:rPr>
              <a:t>For large-scale, on-site projects, where an insufficient meter is already present, advanced hourly metering must be installed as soon as practical</a:t>
            </a:r>
          </a:p>
          <a:p>
            <a:pPr marL="342900" indent="-342900">
              <a:spcAft>
                <a:spcPts val="600"/>
              </a:spcAft>
              <a:buFont typeface="Arial"/>
              <a:buChar char="•"/>
            </a:pPr>
            <a:endParaRPr lang="en-US" sz="1600" dirty="0">
              <a:latin typeface="Garamond" panose="02020404030301010803" pitchFamily="18" charset="0"/>
              <a:cs typeface="Courier New" panose="02070309020205020404" pitchFamily="49" charset="0"/>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 Phase One Value Stack – </a:t>
            </a:r>
            <a:r>
              <a:rPr lang="en-US" sz="2000" b="1" dirty="0">
                <a:solidFill>
                  <a:schemeClr val="bg1"/>
                </a:solidFill>
                <a:latin typeface="Garamond" panose="02020404030301010803" pitchFamily="18" charset="0"/>
                <a:cs typeface="Arial" panose="020B0604020202020204" pitchFamily="34" charset="0"/>
              </a:rPr>
              <a:t>o</a:t>
            </a:r>
            <a:r>
              <a:rPr lang="en-US" sz="2000" b="1" dirty="0" smtClean="0">
                <a:solidFill>
                  <a:schemeClr val="bg1"/>
                </a:solidFill>
                <a:latin typeface="Garamond" panose="02020404030301010803" pitchFamily="18" charset="0"/>
                <a:cs typeface="Arial" panose="020B0604020202020204" pitchFamily="34" charset="0"/>
              </a:rPr>
              <a:t>pt-in and metering </a:t>
            </a:r>
            <a:r>
              <a:rPr lang="en-US" sz="2000" b="1" dirty="0">
                <a:solidFill>
                  <a:schemeClr val="bg1"/>
                </a:solidFill>
                <a:latin typeface="Garamond" panose="02020404030301010803" pitchFamily="18" charset="0"/>
                <a:cs typeface="Arial" panose="020B0604020202020204" pitchFamily="34" charset="0"/>
              </a:rPr>
              <a:t>r</a:t>
            </a:r>
            <a:r>
              <a:rPr lang="en-US" sz="2000" b="1" dirty="0" smtClean="0">
                <a:solidFill>
                  <a:schemeClr val="bg1"/>
                </a:solidFill>
                <a:latin typeface="Garamond" panose="02020404030301010803" pitchFamily="18" charset="0"/>
                <a:cs typeface="Arial" panose="020B0604020202020204" pitchFamily="34" charset="0"/>
              </a:rPr>
              <a:t>equirements</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296277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4400550"/>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 y="548134"/>
            <a:ext cx="8763000" cy="4231928"/>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1600" b="1" dirty="0" smtClean="0">
                <a:latin typeface="Garamond"/>
                <a:cs typeface="Garamond"/>
              </a:rPr>
              <a:t>Initial Estimates of the Value Stack are less than NEM credits would be for Mass Market Customers</a:t>
            </a:r>
            <a:endParaRPr lang="en-US" sz="1500" b="1" dirty="0">
              <a:latin typeface="Garamond"/>
              <a:cs typeface="Garamond"/>
            </a:endParaRPr>
          </a:p>
          <a:p>
            <a:pPr marL="342900" indent="-342900">
              <a:buFont typeface="Wingdings" charset="2"/>
              <a:buChar char="Ø"/>
            </a:pPr>
            <a:r>
              <a:rPr lang="en-US" sz="1600" b="1" dirty="0" smtClean="0">
                <a:latin typeface="Garamond"/>
                <a:cs typeface="Garamond"/>
              </a:rPr>
              <a:t>Thus, Mass Market Customers that participate in NEM-eligible CDG, or Mass Market Customers with NEM-eligible onsite resources that opt-in to the Value Stack (VS), will also receive an MTC</a:t>
            </a:r>
          </a:p>
          <a:p>
            <a:pPr marL="800100" lvl="1" indent="-342900">
              <a:buFont typeface="Arial" panose="020B0604020202020204" pitchFamily="34" charset="0"/>
              <a:buChar char="•"/>
            </a:pPr>
            <a:r>
              <a:rPr lang="en-US" sz="1500" dirty="0">
                <a:latin typeface="Garamond"/>
                <a:cs typeface="Garamond"/>
              </a:rPr>
              <a:t>To avoid market disturbances in the transition away from </a:t>
            </a:r>
            <a:r>
              <a:rPr lang="en-US" sz="1500" dirty="0" smtClean="0">
                <a:latin typeface="Garamond"/>
                <a:cs typeface="Garamond"/>
              </a:rPr>
              <a:t>NEM</a:t>
            </a:r>
          </a:p>
          <a:p>
            <a:pPr marL="800100" lvl="1" indent="-342900">
              <a:spcAft>
                <a:spcPts val="600"/>
              </a:spcAft>
              <a:buFont typeface="Arial" panose="020B0604020202020204" pitchFamily="34" charset="0"/>
              <a:buChar char="•"/>
            </a:pPr>
            <a:r>
              <a:rPr lang="en-US" sz="1500" dirty="0" smtClean="0">
                <a:latin typeface="Garamond"/>
                <a:cs typeface="Garamond"/>
              </a:rPr>
              <a:t>To </a:t>
            </a:r>
            <a:r>
              <a:rPr lang="en-US" sz="1500" dirty="0">
                <a:latin typeface="Garamond"/>
                <a:cs typeface="Garamond"/>
              </a:rPr>
              <a:t>reflect values that are not identified or calculable at this time, especially value of </a:t>
            </a:r>
            <a:r>
              <a:rPr lang="en-US" sz="1500" dirty="0" smtClean="0">
                <a:latin typeface="Garamond"/>
                <a:cs typeface="Garamond"/>
              </a:rPr>
              <a:t>D</a:t>
            </a:r>
            <a:endParaRPr lang="en-US" sz="1500" b="1" dirty="0" smtClean="0">
              <a:latin typeface="Garamond"/>
              <a:cs typeface="Garamond"/>
            </a:endParaRPr>
          </a:p>
          <a:p>
            <a:pPr marL="342900" indent="-342900">
              <a:buFont typeface="Wingdings" charset="2"/>
              <a:buChar char="Ø"/>
            </a:pPr>
            <a:r>
              <a:rPr lang="en-US" sz="1600" b="1" dirty="0" smtClean="0">
                <a:latin typeface="Garamond"/>
                <a:cs typeface="Garamond"/>
              </a:rPr>
              <a:t>Cases </a:t>
            </a:r>
            <a:r>
              <a:rPr lang="en-US" sz="1600" b="1" dirty="0">
                <a:latin typeface="Garamond"/>
                <a:cs typeface="Garamond"/>
              </a:rPr>
              <a:t>where the MTC is not appropriate</a:t>
            </a:r>
          </a:p>
          <a:p>
            <a:pPr marL="800100" lvl="1" indent="-342900">
              <a:buFont typeface="Arial" panose="020B0604020202020204" pitchFamily="34" charset="0"/>
              <a:buChar char="•"/>
            </a:pPr>
            <a:r>
              <a:rPr lang="en-US" sz="1500" dirty="0">
                <a:latin typeface="Garamond"/>
                <a:cs typeface="Garamond"/>
              </a:rPr>
              <a:t>Mass market, on-site </a:t>
            </a:r>
            <a:r>
              <a:rPr lang="en-US" sz="1500" dirty="0" smtClean="0">
                <a:latin typeface="Garamond"/>
                <a:cs typeface="Garamond"/>
              </a:rPr>
              <a:t>projects that choose to go on, or remain on, NEM</a:t>
            </a:r>
            <a:endParaRPr lang="en-US" sz="1500" dirty="0">
              <a:latin typeface="Garamond"/>
              <a:cs typeface="Garamond"/>
            </a:endParaRPr>
          </a:p>
          <a:p>
            <a:pPr marL="800100" lvl="1" indent="-342900">
              <a:spcAft>
                <a:spcPts val="600"/>
              </a:spcAft>
              <a:buFont typeface="Arial" panose="020B0604020202020204" pitchFamily="34" charset="0"/>
              <a:buChar char="•"/>
            </a:pPr>
            <a:r>
              <a:rPr lang="en-US" sz="1500" dirty="0">
                <a:latin typeface="Garamond"/>
                <a:cs typeface="Garamond"/>
              </a:rPr>
              <a:t>Large, on-site or RNM commercial projects – Will be better off </a:t>
            </a:r>
            <a:r>
              <a:rPr lang="en-US" sz="1500" dirty="0" smtClean="0">
                <a:latin typeface="Garamond"/>
                <a:cs typeface="Garamond"/>
              </a:rPr>
              <a:t>under Value Stack than </a:t>
            </a:r>
            <a:r>
              <a:rPr lang="en-US" sz="1500" dirty="0">
                <a:latin typeface="Garamond"/>
                <a:cs typeface="Garamond"/>
              </a:rPr>
              <a:t>under </a:t>
            </a:r>
            <a:r>
              <a:rPr lang="en-US" sz="1500" dirty="0" smtClean="0">
                <a:latin typeface="Garamond"/>
                <a:cs typeface="Garamond"/>
              </a:rPr>
              <a:t>NEM</a:t>
            </a:r>
            <a:endParaRPr lang="en-US" sz="1500" dirty="0">
              <a:latin typeface="Garamond"/>
              <a:cs typeface="Garamond"/>
            </a:endParaRPr>
          </a:p>
          <a:p>
            <a:pPr marL="285750" indent="-285750">
              <a:buFont typeface="Wingdings" panose="05000000000000000000" pitchFamily="2" charset="2"/>
              <a:buChar char="Ø"/>
            </a:pPr>
            <a:r>
              <a:rPr lang="en-US" sz="1600" b="1" dirty="0" smtClean="0">
                <a:latin typeface="Garamond"/>
                <a:cs typeface="Garamond"/>
              </a:rPr>
              <a:t>MTC </a:t>
            </a:r>
            <a:r>
              <a:rPr lang="en-US" sz="1600" b="1" dirty="0">
                <a:latin typeface="Garamond"/>
                <a:cs typeface="Garamond"/>
              </a:rPr>
              <a:t>applied to actual CDG customer composition</a:t>
            </a:r>
          </a:p>
          <a:p>
            <a:pPr marL="800100" lvl="1" indent="-342900">
              <a:spcAft>
                <a:spcPts val="600"/>
              </a:spcAft>
              <a:buFont typeface="Arial" panose="020B0604020202020204" pitchFamily="34" charset="0"/>
              <a:buChar char="•"/>
            </a:pPr>
            <a:r>
              <a:rPr lang="en-US" sz="1500" dirty="0">
                <a:latin typeface="Garamond"/>
                <a:cs typeface="Garamond"/>
              </a:rPr>
              <a:t>Ex. if a project has 70% </a:t>
            </a:r>
            <a:r>
              <a:rPr lang="en-US" sz="1500" dirty="0" smtClean="0">
                <a:latin typeface="Garamond"/>
                <a:cs typeface="Garamond"/>
              </a:rPr>
              <a:t>mass-market</a:t>
            </a:r>
            <a:r>
              <a:rPr lang="en-US" sz="1500" dirty="0" smtClean="0">
                <a:latin typeface="Garamond"/>
                <a:cs typeface="Garamond"/>
              </a:rPr>
              <a:t> </a:t>
            </a:r>
            <a:r>
              <a:rPr lang="en-US" sz="1500" dirty="0">
                <a:latin typeface="Garamond"/>
                <a:cs typeface="Garamond"/>
              </a:rPr>
              <a:t>off-takers and 30% large commercial off-takers, project gets 70% </a:t>
            </a:r>
            <a:r>
              <a:rPr lang="en-US" sz="1500" dirty="0" smtClean="0">
                <a:latin typeface="Garamond"/>
                <a:cs typeface="Garamond"/>
              </a:rPr>
              <a:t>MTC, and the remaining 30% would receive DRV (i.e., value of D)</a:t>
            </a:r>
            <a:endParaRPr lang="en-US" sz="1500" dirty="0" smtClean="0">
              <a:latin typeface="Garamond"/>
              <a:cs typeface="Garamond"/>
            </a:endParaRPr>
          </a:p>
          <a:p>
            <a:pPr marL="342900" indent="-342900">
              <a:buFont typeface="Wingdings" panose="05000000000000000000" pitchFamily="2" charset="2"/>
              <a:buChar char="Ø"/>
            </a:pPr>
            <a:r>
              <a:rPr lang="en-US" sz="1600" b="1" dirty="0" smtClean="0">
                <a:latin typeface="Garamond"/>
                <a:cs typeface="Garamond"/>
              </a:rPr>
              <a:t>The</a:t>
            </a:r>
            <a:r>
              <a:rPr lang="en-US" sz="1600" b="1" dirty="0">
                <a:latin typeface="Garamond"/>
                <a:cs typeface="Garamond"/>
              </a:rPr>
              <a:t> MTC will be calculated by each utility and set one time following the issuance of Commission’s Phase One </a:t>
            </a:r>
            <a:r>
              <a:rPr lang="en-US" sz="1600" b="1" dirty="0" smtClean="0">
                <a:latin typeface="Garamond"/>
                <a:cs typeface="Garamond"/>
              </a:rPr>
              <a:t>Order and applies for the full 25 years</a:t>
            </a:r>
            <a:endParaRPr lang="en-US" sz="1600" b="1" dirty="0">
              <a:latin typeface="Garamond"/>
              <a:cs typeface="Garamond"/>
            </a:endParaRPr>
          </a:p>
          <a:p>
            <a:pPr marL="800100" lvl="1" indent="-342900">
              <a:spcAft>
                <a:spcPts val="600"/>
              </a:spcAft>
              <a:buFont typeface="Arial" panose="020B0604020202020204" pitchFamily="34" charset="0"/>
              <a:buChar char="•"/>
            </a:pPr>
            <a:r>
              <a:rPr lang="en-US" sz="1500" dirty="0">
                <a:latin typeface="Garamond"/>
                <a:cs typeface="Garamond"/>
              </a:rPr>
              <a:t>MTC = Difference between “Base Retail Rate” and “Estimated Value Stack</a:t>
            </a:r>
            <a:r>
              <a:rPr lang="en-US" sz="1500" dirty="0" smtClean="0">
                <a:latin typeface="Garamond"/>
                <a:cs typeface="Garamond"/>
              </a:rPr>
              <a:t>”</a:t>
            </a:r>
            <a:endParaRPr lang="en-US" sz="1500" dirty="0">
              <a:latin typeface="Garamond"/>
              <a:cs typeface="Garamond"/>
            </a:endParaRPr>
          </a:p>
        </p:txBody>
      </p:sp>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 Phase One Value Stack – market transition credit (MTC)</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08992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Overview of Webinar</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12" name="TextBox 11"/>
          <p:cNvSpPr txBox="1"/>
          <p:nvPr/>
        </p:nvSpPr>
        <p:spPr>
          <a:xfrm>
            <a:off x="152400" y="571891"/>
            <a:ext cx="8991600" cy="1323439"/>
          </a:xfrm>
          <a:prstGeom prst="rect">
            <a:avLst/>
          </a:prstGeom>
          <a:noFill/>
          <a:ln>
            <a:noFill/>
          </a:ln>
        </p:spPr>
        <p:txBody>
          <a:bodyPr wrap="square" rtlCol="0">
            <a:spAutoFit/>
          </a:bodyPr>
          <a:lstStyle/>
          <a:p>
            <a:pPr>
              <a:spcAft>
                <a:spcPts val="1200"/>
              </a:spcAft>
            </a:pPr>
            <a:endParaRPr lang="en-US" dirty="0">
              <a:solidFill>
                <a:schemeClr val="tx1">
                  <a:lumMod val="50000"/>
                  <a:lumOff val="50000"/>
                </a:schemeClr>
              </a:solidFill>
              <a:latin typeface="Garamond" panose="02020404030301010803" pitchFamily="18" charset="0"/>
              <a:cs typeface="Courier New" panose="02070309020205020404" pitchFamily="49" charset="0"/>
            </a:endParaRPr>
          </a:p>
          <a:p>
            <a:pPr marL="285750" indent="-285750">
              <a:spcAft>
                <a:spcPts val="1200"/>
              </a:spcAft>
              <a:buFont typeface="Wingdings" panose="05000000000000000000" pitchFamily="2" charset="2"/>
              <a:buChar char="Ø"/>
            </a:pPr>
            <a:endParaRPr lang="en-US" dirty="0">
              <a:solidFill>
                <a:schemeClr val="tx1">
                  <a:lumMod val="50000"/>
                  <a:lumOff val="50000"/>
                </a:schemeClr>
              </a:solidFill>
              <a:latin typeface="Garamond" panose="02020404030301010803" pitchFamily="18" charset="0"/>
              <a:cs typeface="Arial" panose="020B0604020202020204" pitchFamily="34" charset="0"/>
            </a:endParaRPr>
          </a:p>
          <a:p>
            <a:pPr>
              <a:spcAft>
                <a:spcPts val="1200"/>
              </a:spcAft>
            </a:pPr>
            <a:r>
              <a:rPr lang="en-US" sz="2400" b="1" dirty="0">
                <a:solidFill>
                  <a:srgbClr val="646569"/>
                </a:solidFill>
                <a:latin typeface="Garamond" panose="02020404030301010803" pitchFamily="18" charset="0"/>
                <a:cs typeface="Arial" panose="020B0604020202020204" pitchFamily="34" charset="0"/>
              </a:rPr>
              <a:t>	</a:t>
            </a:r>
            <a:endParaRPr lang="en-US" sz="2400" b="1" dirty="0">
              <a:solidFill>
                <a:schemeClr val="tx1">
                  <a:lumMod val="85000"/>
                  <a:lumOff val="15000"/>
                </a:schemeClr>
              </a:solidFill>
              <a:latin typeface="Garamond" panose="02020404030301010803" pitchFamily="18" charset="0"/>
              <a:cs typeface="Arial" panose="020B0604020202020204" pitchFamily="34" charset="0"/>
            </a:endParaRPr>
          </a:p>
        </p:txBody>
      </p:sp>
      <p:sp>
        <p:nvSpPr>
          <p:cNvPr id="5" name="TextBox 4"/>
          <p:cNvSpPr txBox="1"/>
          <p:nvPr/>
        </p:nvSpPr>
        <p:spPr>
          <a:xfrm>
            <a:off x="152400" y="571891"/>
            <a:ext cx="8991600" cy="4093428"/>
          </a:xfrm>
          <a:prstGeom prst="rect">
            <a:avLst/>
          </a:prstGeom>
          <a:noFill/>
          <a:ln>
            <a:noFill/>
          </a:ln>
        </p:spPr>
        <p:txBody>
          <a:bodyPr wrap="square" rtlCol="0">
            <a:spAutoFit/>
          </a:bodyPr>
          <a:lstStyle/>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Value of DER process</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Background and Context</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Overview of specific provisions of Commission Order</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Phase One Value Stack</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Community Distributed Generation Tranche Design</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Implementation </a:t>
            </a:r>
            <a:r>
              <a:rPr lang="en-US" sz="2000" b="1" dirty="0" smtClean="0">
                <a:latin typeface="Garamond" panose="02020404030301010803" pitchFamily="18" charset="0"/>
                <a:cs typeface="Arial" panose="020B0604020202020204" pitchFamily="34" charset="0"/>
              </a:rPr>
              <a:t>of VDER Phase One</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Cost reduction initiatives and low-income participation</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VDER </a:t>
            </a:r>
            <a:r>
              <a:rPr lang="en-US" sz="2000" b="1" dirty="0" smtClean="0">
                <a:latin typeface="Garamond" panose="02020404030301010803" pitchFamily="18" charset="0"/>
                <a:cs typeface="Arial" panose="020B0604020202020204" pitchFamily="34" charset="0"/>
              </a:rPr>
              <a:t>Phase Two</a:t>
            </a:r>
          </a:p>
          <a:p>
            <a:pPr marL="342900" indent="-342900">
              <a:spcAft>
                <a:spcPts val="1200"/>
              </a:spcAft>
              <a:buFont typeface="+mj-lt"/>
              <a:buAutoNum type="arabicPeriod"/>
            </a:pPr>
            <a:r>
              <a:rPr lang="en-US" sz="2000" b="1" dirty="0" smtClean="0">
                <a:latin typeface="Garamond" panose="02020404030301010803" pitchFamily="18" charset="0"/>
                <a:cs typeface="Arial" panose="020B0604020202020204" pitchFamily="34" charset="0"/>
              </a:rPr>
              <a:t>Interaction with other topics and proceedings</a:t>
            </a:r>
          </a:p>
        </p:txBody>
      </p:sp>
    </p:spTree>
    <p:extLst>
      <p:ext uri="{BB962C8B-B14F-4D97-AF65-F5344CB8AC3E}">
        <p14:creationId xmlns:p14="http://schemas.microsoft.com/office/powerpoint/2010/main" val="356482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590550"/>
            <a:ext cx="8610600" cy="4878259"/>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2400" b="1" dirty="0" smtClean="0">
                <a:latin typeface="Garamond" panose="02020404030301010803" pitchFamily="18" charset="0"/>
              </a:rPr>
              <a:t>Excess </a:t>
            </a:r>
            <a:r>
              <a:rPr lang="en-US" sz="2400" b="1" dirty="0">
                <a:latin typeface="Garamond" panose="02020404030301010803" pitchFamily="18" charset="0"/>
              </a:rPr>
              <a:t>credits in a billing </a:t>
            </a:r>
            <a:r>
              <a:rPr lang="en-US" sz="2400" b="1" dirty="0" smtClean="0">
                <a:latin typeface="Garamond" panose="02020404030301010803" pitchFamily="18" charset="0"/>
              </a:rPr>
              <a:t>period</a:t>
            </a:r>
          </a:p>
          <a:p>
            <a:pPr marL="914400" lvl="1" indent="-457200">
              <a:spcAft>
                <a:spcPts val="1200"/>
              </a:spcAft>
              <a:buFont typeface="Arial" panose="020B0604020202020204" pitchFamily="34" charset="0"/>
              <a:buChar char="•"/>
            </a:pPr>
            <a:r>
              <a:rPr lang="en-US" sz="2000" dirty="0">
                <a:latin typeface="Garamond" panose="02020404030301010803" pitchFamily="18" charset="0"/>
              </a:rPr>
              <a:t>C</a:t>
            </a:r>
            <a:r>
              <a:rPr lang="en-US" sz="2000" dirty="0" smtClean="0">
                <a:latin typeface="Garamond" panose="02020404030301010803" pitchFamily="18" charset="0"/>
              </a:rPr>
              <a:t>arried </a:t>
            </a:r>
            <a:r>
              <a:rPr lang="en-US" sz="2000" dirty="0">
                <a:latin typeface="Garamond" panose="02020404030301010803" pitchFamily="18" charset="0"/>
              </a:rPr>
              <a:t>over to the next billing period as a monetary </a:t>
            </a:r>
            <a:r>
              <a:rPr lang="en-US" sz="2000" dirty="0" smtClean="0">
                <a:latin typeface="Garamond" panose="02020404030301010803" pitchFamily="18" charset="0"/>
              </a:rPr>
              <a:t>credit for Value Stack, a volumetric credit for Phase One NEM</a:t>
            </a:r>
            <a:endParaRPr lang="en-US" sz="2000" dirty="0" smtClean="0">
              <a:latin typeface="Garamond" panose="02020404030301010803" pitchFamily="18" charset="0"/>
            </a:endParaRPr>
          </a:p>
          <a:p>
            <a:pPr marL="914400" lvl="1" indent="-457200">
              <a:spcAft>
                <a:spcPts val="1200"/>
              </a:spcAft>
              <a:buFont typeface="Arial" panose="020B0604020202020204" pitchFamily="34" charset="0"/>
              <a:buChar char="•"/>
            </a:pPr>
            <a:r>
              <a:rPr lang="en-US" sz="2000" dirty="0">
                <a:latin typeface="Garamond" panose="02020404030301010803" pitchFamily="18" charset="0"/>
              </a:rPr>
              <a:t>N</a:t>
            </a:r>
            <a:r>
              <a:rPr lang="en-US" sz="2000" dirty="0" smtClean="0">
                <a:latin typeface="Garamond" panose="02020404030301010803" pitchFamily="18" charset="0"/>
              </a:rPr>
              <a:t>o </a:t>
            </a:r>
            <a:r>
              <a:rPr lang="en-US" sz="2000" dirty="0">
                <a:latin typeface="Garamond" panose="02020404030301010803" pitchFamily="18" charset="0"/>
              </a:rPr>
              <a:t>payout of credits at any time</a:t>
            </a:r>
          </a:p>
          <a:p>
            <a:pPr marL="457200" indent="-457200">
              <a:spcAft>
                <a:spcPts val="1200"/>
              </a:spcAft>
              <a:buFont typeface="Wingdings" panose="05000000000000000000" pitchFamily="2" charset="2"/>
              <a:buChar char="Ø"/>
            </a:pPr>
            <a:r>
              <a:rPr lang="en-US" sz="2400" b="1" dirty="0">
                <a:latin typeface="Garamond" panose="02020404030301010803" pitchFamily="18" charset="0"/>
              </a:rPr>
              <a:t>Annual rollover of excess credits</a:t>
            </a:r>
          </a:p>
          <a:p>
            <a:pPr marL="914400" lvl="1" indent="-457200">
              <a:spcAft>
                <a:spcPts val="1200"/>
              </a:spcAft>
              <a:buFont typeface="Arial" panose="020B0604020202020204" pitchFamily="34" charset="0"/>
              <a:buChar char="•"/>
            </a:pPr>
            <a:r>
              <a:rPr lang="en-US" sz="2000" dirty="0" smtClean="0">
                <a:latin typeface="Garamond" panose="02020404030301010803" pitchFamily="18" charset="0"/>
              </a:rPr>
              <a:t>For excess credits that are assigned to a customer/subscriber - </a:t>
            </a:r>
            <a:r>
              <a:rPr lang="en-US" sz="2000" dirty="0">
                <a:latin typeface="Garamond" panose="02020404030301010803" pitchFamily="18" charset="0"/>
              </a:rPr>
              <a:t>r</a:t>
            </a:r>
            <a:r>
              <a:rPr lang="en-US" sz="2000" dirty="0" smtClean="0">
                <a:latin typeface="Garamond" panose="02020404030301010803" pitchFamily="18" charset="0"/>
              </a:rPr>
              <a:t>ollover </a:t>
            </a:r>
            <a:r>
              <a:rPr lang="en-US" sz="2000" dirty="0">
                <a:latin typeface="Garamond" panose="02020404030301010803" pitchFamily="18" charset="0"/>
              </a:rPr>
              <a:t>of monetary credits until end of compensation term (20 or 25 years)</a:t>
            </a:r>
          </a:p>
          <a:p>
            <a:pPr marL="914400" lvl="1" indent="-457200">
              <a:spcAft>
                <a:spcPts val="1200"/>
              </a:spcAft>
              <a:buFont typeface="Arial" panose="020B0604020202020204" pitchFamily="34" charset="0"/>
              <a:buChar char="•"/>
            </a:pPr>
            <a:r>
              <a:rPr lang="en-US" sz="2000" dirty="0">
                <a:latin typeface="Garamond" panose="02020404030301010803" pitchFamily="18" charset="0"/>
              </a:rPr>
              <a:t>Any volumetric credits converted to monetary for annual rollover</a:t>
            </a:r>
          </a:p>
          <a:p>
            <a:pPr marL="914400" lvl="1" indent="-457200">
              <a:buFont typeface="Arial" panose="020B0604020202020204" pitchFamily="34" charset="0"/>
              <a:buChar char="•"/>
            </a:pPr>
            <a:r>
              <a:rPr lang="en-US" sz="2000" dirty="0">
                <a:latin typeface="Garamond" panose="02020404030301010803" pitchFamily="18" charset="0"/>
              </a:rPr>
              <a:t>CDG sponsors have 2 years to allocate any annual excess </a:t>
            </a:r>
            <a:r>
              <a:rPr lang="en-US" sz="2000" dirty="0" smtClean="0">
                <a:latin typeface="Garamond" panose="02020404030301010803" pitchFamily="18" charset="0"/>
              </a:rPr>
              <a:t>credits that are not assigned to a subscriber</a:t>
            </a:r>
            <a:endParaRPr lang="en-US" sz="2000" dirty="0">
              <a:latin typeface="Garamond" panose="02020404030301010803" pitchFamily="18" charset="0"/>
            </a:endParaRPr>
          </a:p>
          <a:p>
            <a:pPr marL="914400" lvl="1" indent="-457200">
              <a:spcAft>
                <a:spcPts val="600"/>
              </a:spcAft>
              <a:buFont typeface="Courier New" panose="02070309020205020404" pitchFamily="49" charset="0"/>
              <a:buChar char="o"/>
            </a:pPr>
            <a:endParaRPr lang="en-US" dirty="0">
              <a:latin typeface="Garamond" panose="02020404030301010803" pitchFamily="18" charset="0"/>
            </a:endParaRPr>
          </a:p>
          <a:p>
            <a:pPr marL="914400" lvl="1" indent="-457200">
              <a:buFont typeface="Courier New" panose="02070309020205020404" pitchFamily="49" charset="0"/>
              <a:buChar char="o"/>
            </a:pPr>
            <a:endParaRPr lang="en-US" sz="2000" dirty="0">
              <a:latin typeface="Garamond" panose="02020404030301010803" pitchFamily="18" charset="0"/>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Carryover of Credits under VDER Phase One</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86009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0" y="4476750"/>
            <a:ext cx="169926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6864" y="438150"/>
            <a:ext cx="8785860" cy="4419600"/>
          </a:xfrm>
        </p:spPr>
        <p:txBody>
          <a:bodyPr anchor="t">
            <a:noAutofit/>
          </a:bodyPr>
          <a:lstStyle/>
          <a:p>
            <a:pPr>
              <a:buFont typeface="Wingdings" panose="05000000000000000000" pitchFamily="2" charset="2"/>
              <a:buChar char="Ø"/>
            </a:pPr>
            <a:r>
              <a:rPr lang="en-US" sz="1600" b="1" dirty="0" smtClean="0">
                <a:latin typeface="Garamond" panose="02020404030301010803" pitchFamily="18" charset="0"/>
              </a:rPr>
              <a:t>NEM</a:t>
            </a:r>
            <a:r>
              <a:rPr lang="en-US" sz="1600" b="1" dirty="0">
                <a:latin typeface="Garamond" panose="02020404030301010803" pitchFamily="18" charset="0"/>
              </a:rPr>
              <a:t> </a:t>
            </a:r>
            <a:r>
              <a:rPr lang="en-US" sz="1600" b="1" dirty="0" smtClean="0">
                <a:latin typeface="Garamond" panose="02020404030301010803" pitchFamily="18" charset="0"/>
              </a:rPr>
              <a:t>customers </a:t>
            </a:r>
            <a:r>
              <a:rPr lang="en-US" sz="1600" b="1" dirty="0">
                <a:latin typeface="Garamond" panose="02020404030301010803" pitchFamily="18" charset="0"/>
              </a:rPr>
              <a:t>without a RPS or RES contract may still receive </a:t>
            </a:r>
            <a:r>
              <a:rPr lang="en-US" sz="1600" b="1" dirty="0" smtClean="0">
                <a:latin typeface="Garamond" panose="02020404030301010803" pitchFamily="18" charset="0"/>
              </a:rPr>
              <a:t>non-transferrable </a:t>
            </a:r>
            <a:r>
              <a:rPr lang="en-US" sz="1600" b="1" dirty="0" smtClean="0">
                <a:latin typeface="Garamond" panose="02020404030301010803" pitchFamily="18" charset="0"/>
              </a:rPr>
              <a:t>RECs</a:t>
            </a:r>
          </a:p>
          <a:p>
            <a:pPr lvl="1">
              <a:spcAft>
                <a:spcPts val="600"/>
              </a:spcAft>
              <a:buFont typeface="Arial" panose="020B0604020202020204" pitchFamily="34" charset="0"/>
              <a:buChar char="•"/>
            </a:pPr>
            <a:r>
              <a:rPr lang="en-US" sz="1400" dirty="0" smtClean="0">
                <a:latin typeface="Garamond" panose="02020404030301010803" pitchFamily="18" charset="0"/>
              </a:rPr>
              <a:t>Effective </a:t>
            </a:r>
            <a:r>
              <a:rPr lang="en-US" sz="1400" dirty="0">
                <a:latin typeface="Garamond" panose="02020404030301010803" pitchFamily="18" charset="0"/>
              </a:rPr>
              <a:t>immediately, NYSERDA shall relinquish all rights to any environmental claims, certificates, attributes or other embodiments or memorializations of those claims for energy produced by any system to which it provided financial incentives under the CST and NY-Sun programs</a:t>
            </a:r>
            <a:r>
              <a:rPr lang="en-US" sz="1400" dirty="0" smtClean="0">
                <a:latin typeface="Garamond" panose="02020404030301010803" pitchFamily="18" charset="0"/>
              </a:rPr>
              <a:t>.</a:t>
            </a:r>
            <a:endParaRPr lang="en-US" sz="1400" dirty="0">
              <a:latin typeface="Garamond" panose="02020404030301010803" pitchFamily="18" charset="0"/>
            </a:endParaRPr>
          </a:p>
          <a:p>
            <a:pPr>
              <a:buFont typeface="Wingdings" panose="05000000000000000000" pitchFamily="2" charset="2"/>
              <a:buChar char="Ø"/>
            </a:pPr>
            <a:r>
              <a:rPr lang="en-US" sz="1600" b="1" dirty="0">
                <a:latin typeface="Garamond" panose="02020404030301010803" pitchFamily="18" charset="0"/>
              </a:rPr>
              <a:t>Phase 1 NEM projects will not be eligible for Tier 1 solicitations or tradable </a:t>
            </a:r>
            <a:r>
              <a:rPr lang="en-US" sz="1600" b="1" dirty="0" smtClean="0">
                <a:latin typeface="Garamond" panose="02020404030301010803" pitchFamily="18" charset="0"/>
              </a:rPr>
              <a:t>RECs</a:t>
            </a:r>
            <a:endParaRPr lang="en-US" sz="1600" b="1" dirty="0">
              <a:latin typeface="Garamond" panose="02020404030301010803" pitchFamily="18" charset="0"/>
            </a:endParaRPr>
          </a:p>
          <a:p>
            <a:pPr lvl="1">
              <a:buFont typeface="Arial" panose="020B0604020202020204" pitchFamily="34" charset="0"/>
              <a:buChar char="•"/>
            </a:pPr>
            <a:r>
              <a:rPr lang="en-US" sz="1400" dirty="0">
                <a:latin typeface="Garamond" panose="02020404030301010803" pitchFamily="18" charset="0"/>
              </a:rPr>
              <a:t>They can receive </a:t>
            </a:r>
            <a:r>
              <a:rPr lang="en-US" sz="1400" dirty="0" smtClean="0">
                <a:latin typeface="Garamond" panose="02020404030301010803" pitchFamily="18" charset="0"/>
              </a:rPr>
              <a:t>non-transferrable </a:t>
            </a:r>
            <a:r>
              <a:rPr lang="en-US" sz="1400" dirty="0">
                <a:latin typeface="Garamond" panose="02020404030301010803" pitchFamily="18" charset="0"/>
              </a:rPr>
              <a:t>RECs</a:t>
            </a:r>
          </a:p>
          <a:p>
            <a:pPr lvl="1">
              <a:spcAft>
                <a:spcPts val="600"/>
              </a:spcAft>
              <a:buFont typeface="Arial" panose="020B0604020202020204" pitchFamily="34" charset="0"/>
              <a:buChar char="•"/>
            </a:pPr>
            <a:r>
              <a:rPr lang="en-US" sz="1400" dirty="0">
                <a:latin typeface="Garamond" panose="02020404030301010803" pitchFamily="18" charset="0"/>
              </a:rPr>
              <a:t>For CDG projects, </a:t>
            </a:r>
            <a:r>
              <a:rPr lang="en-US" sz="1400" dirty="0" smtClean="0">
                <a:latin typeface="Garamond" panose="02020404030301010803" pitchFamily="18" charset="0"/>
              </a:rPr>
              <a:t>non-transferrable </a:t>
            </a:r>
            <a:r>
              <a:rPr lang="en-US" sz="1400" dirty="0">
                <a:latin typeface="Garamond" panose="02020404030301010803" pitchFamily="18" charset="0"/>
              </a:rPr>
              <a:t>RECs will go to utility by default, but can be ascribed to customer instead</a:t>
            </a:r>
          </a:p>
          <a:p>
            <a:pPr>
              <a:buFont typeface="Wingdings" panose="05000000000000000000" pitchFamily="2" charset="2"/>
              <a:buChar char="Ø"/>
            </a:pPr>
            <a:r>
              <a:rPr lang="en-US" sz="1600" b="1" dirty="0" smtClean="0">
                <a:latin typeface="Garamond" panose="02020404030301010803" pitchFamily="18" charset="0"/>
              </a:rPr>
              <a:t>For any </a:t>
            </a:r>
            <a:r>
              <a:rPr lang="en-US" sz="1600" b="1" dirty="0">
                <a:latin typeface="Garamond" panose="02020404030301010803" pitchFamily="18" charset="0"/>
              </a:rPr>
              <a:t>VDER project receiving the value stack is ineligible for Tier 1 solicitations, or transferrable </a:t>
            </a:r>
            <a:r>
              <a:rPr lang="en-US" sz="1600" b="1" dirty="0" smtClean="0">
                <a:latin typeface="Garamond" panose="02020404030301010803" pitchFamily="18" charset="0"/>
              </a:rPr>
              <a:t>RECs, </a:t>
            </a:r>
            <a:r>
              <a:rPr lang="en-US" sz="1600" b="1" dirty="0">
                <a:latin typeface="Garamond" panose="02020404030301010803" pitchFamily="18" charset="0"/>
              </a:rPr>
              <a:t>t</a:t>
            </a:r>
            <a:r>
              <a:rPr lang="en-US" sz="1600" b="1" dirty="0" smtClean="0">
                <a:latin typeface="Garamond" panose="02020404030301010803" pitchFamily="18" charset="0"/>
              </a:rPr>
              <a:t>here </a:t>
            </a:r>
            <a:r>
              <a:rPr lang="en-US" sz="1600" b="1" dirty="0">
                <a:latin typeface="Garamond" panose="02020404030301010803" pitchFamily="18" charset="0"/>
              </a:rPr>
              <a:t>are two options:</a:t>
            </a:r>
          </a:p>
          <a:p>
            <a:pPr lvl="1">
              <a:buFont typeface="Arial" panose="020B0604020202020204" pitchFamily="34" charset="0"/>
              <a:buChar char="•"/>
            </a:pPr>
            <a:r>
              <a:rPr lang="en-US" sz="1400" dirty="0">
                <a:latin typeface="Garamond" panose="02020404030301010803" pitchFamily="18" charset="0"/>
              </a:rPr>
              <a:t>Default </a:t>
            </a:r>
            <a:r>
              <a:rPr lang="en-US" sz="1400" i="1" dirty="0">
                <a:latin typeface="Garamond" panose="02020404030301010803" pitchFamily="18" charset="0"/>
              </a:rPr>
              <a:t>Interconnecting-LSE-Option</a:t>
            </a:r>
            <a:r>
              <a:rPr lang="en-US" sz="1400" dirty="0">
                <a:latin typeface="Garamond" panose="02020404030301010803" pitchFamily="18" charset="0"/>
              </a:rPr>
              <a:t>:  Utility (LSE) receives </a:t>
            </a:r>
            <a:r>
              <a:rPr lang="en-US" sz="1400" dirty="0" smtClean="0">
                <a:latin typeface="Garamond" panose="02020404030301010803" pitchFamily="18" charset="0"/>
              </a:rPr>
              <a:t>non-transferrable </a:t>
            </a:r>
            <a:r>
              <a:rPr lang="en-US" sz="1400" dirty="0">
                <a:latin typeface="Garamond" panose="02020404030301010803" pitchFamily="18" charset="0"/>
              </a:rPr>
              <a:t>RECs, and customers receive environmental value component in value stack (“E”)</a:t>
            </a:r>
          </a:p>
          <a:p>
            <a:pPr lvl="1">
              <a:spcAft>
                <a:spcPts val="600"/>
              </a:spcAft>
              <a:buFont typeface="Arial" panose="020B0604020202020204" pitchFamily="34" charset="0"/>
              <a:buChar char="•"/>
            </a:pPr>
            <a:r>
              <a:rPr lang="en-US" sz="1400" dirty="0">
                <a:latin typeface="Garamond" panose="02020404030301010803" pitchFamily="18" charset="0"/>
              </a:rPr>
              <a:t>Customers may permanently opt into </a:t>
            </a:r>
            <a:r>
              <a:rPr lang="en-US" sz="1400" i="1" dirty="0">
                <a:latin typeface="Garamond" panose="02020404030301010803" pitchFamily="18" charset="0"/>
              </a:rPr>
              <a:t>Customer-Retention-Option </a:t>
            </a:r>
            <a:r>
              <a:rPr lang="en-US" sz="1400" dirty="0">
                <a:latin typeface="Garamond" panose="02020404030301010803" pitchFamily="18" charset="0"/>
              </a:rPr>
              <a:t>at time of interconnection.  The customers receive </a:t>
            </a:r>
            <a:r>
              <a:rPr lang="en-US" sz="1400" dirty="0" smtClean="0">
                <a:latin typeface="Garamond" panose="02020404030301010803" pitchFamily="18" charset="0"/>
              </a:rPr>
              <a:t>non-transferrable </a:t>
            </a:r>
            <a:r>
              <a:rPr lang="en-US" sz="1400" dirty="0">
                <a:latin typeface="Garamond" panose="02020404030301010803" pitchFamily="18" charset="0"/>
              </a:rPr>
              <a:t>RECs but forfeit “E” in the value </a:t>
            </a:r>
            <a:r>
              <a:rPr lang="en-US" sz="1400" dirty="0" smtClean="0">
                <a:latin typeface="Garamond" panose="02020404030301010803" pitchFamily="18" charset="0"/>
              </a:rPr>
              <a:t>stack</a:t>
            </a:r>
          </a:p>
          <a:p>
            <a:pPr>
              <a:buFont typeface="Wingdings" panose="05000000000000000000" pitchFamily="2" charset="2"/>
              <a:buChar char="Ø"/>
            </a:pPr>
            <a:r>
              <a:rPr lang="en-US" sz="1600" b="1" dirty="0">
                <a:latin typeface="Garamond" panose="02020404030301010803" pitchFamily="18" charset="0"/>
              </a:rPr>
              <a:t>Customers who register their project in NYGATS and provide generation </a:t>
            </a:r>
            <a:r>
              <a:rPr lang="en-US" sz="1600" b="1" dirty="0" smtClean="0">
                <a:latin typeface="Garamond" panose="02020404030301010803" pitchFamily="18" charset="0"/>
              </a:rPr>
              <a:t>data will </a:t>
            </a:r>
            <a:r>
              <a:rPr lang="en-US" sz="1600" b="1" dirty="0">
                <a:latin typeface="Garamond" panose="02020404030301010803" pitchFamily="18" charset="0"/>
              </a:rPr>
              <a:t>be entitled to receive one REC for each MWh of generation </a:t>
            </a:r>
            <a:r>
              <a:rPr lang="en-US" sz="1600" b="1" dirty="0" smtClean="0">
                <a:latin typeface="Garamond" panose="02020404030301010803" pitchFamily="18" charset="0"/>
              </a:rPr>
              <a:t>reported</a:t>
            </a:r>
          </a:p>
          <a:p>
            <a:pPr lvl="1">
              <a:buFont typeface="Arial" panose="020B0604020202020204" pitchFamily="34" charset="0"/>
              <a:buChar char="•"/>
            </a:pPr>
            <a:r>
              <a:rPr lang="en-US" sz="1400" dirty="0" smtClean="0">
                <a:latin typeface="Garamond" panose="02020404030301010803" pitchFamily="18" charset="0"/>
              </a:rPr>
              <a:t>NYGATS </a:t>
            </a:r>
            <a:r>
              <a:rPr lang="en-US" sz="1400" dirty="0">
                <a:latin typeface="Garamond" panose="02020404030301010803" pitchFamily="18" charset="0"/>
              </a:rPr>
              <a:t>can create RECs retroactively to January 1, 2016, but only if the system owner completes the registration process and provides the associated generation data by May 31, 2017.</a:t>
            </a:r>
          </a:p>
        </p:txBody>
      </p:sp>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Renewable Energy Certificates (RECs)</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2853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1515" y="1334327"/>
            <a:ext cx="2611714"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b="1" dirty="0">
                <a:solidFill>
                  <a:srgbClr val="000000"/>
                </a:solidFill>
                <a:latin typeface="Garamond" panose="02020404030301010803" pitchFamily="18" charset="0"/>
                <a:cs typeface="Garamond"/>
              </a:rPr>
              <a:t>Avoided </a:t>
            </a:r>
            <a:r>
              <a:rPr lang="en-US" sz="1400" b="1" dirty="0" smtClean="0">
                <a:solidFill>
                  <a:srgbClr val="000000"/>
                </a:solidFill>
                <a:latin typeface="Garamond" panose="02020404030301010803" pitchFamily="18" charset="0"/>
                <a:cs typeface="Garamond"/>
              </a:rPr>
              <a:t>D </a:t>
            </a:r>
            <a:r>
              <a:rPr lang="en-US" sz="1400" dirty="0" smtClean="0">
                <a:solidFill>
                  <a:srgbClr val="000000"/>
                </a:solidFill>
                <a:latin typeface="Garamond" panose="02020404030301010803" pitchFamily="18" charset="0"/>
                <a:cs typeface="Garamond"/>
              </a:rPr>
              <a:t>–</a:t>
            </a:r>
            <a:r>
              <a:rPr lang="en-US" sz="1400" b="1" dirty="0" smtClean="0">
                <a:solidFill>
                  <a:srgbClr val="000000"/>
                </a:solidFill>
                <a:latin typeface="Garamond" panose="02020404030301010803" pitchFamily="18" charset="0"/>
                <a:cs typeface="Garamond"/>
              </a:rPr>
              <a:t> </a:t>
            </a:r>
            <a:r>
              <a:rPr lang="en-US" sz="1200" dirty="0" smtClean="0">
                <a:solidFill>
                  <a:srgbClr val="000000"/>
                </a:solidFill>
                <a:latin typeface="Garamond" panose="02020404030301010803" pitchFamily="18" charset="0"/>
                <a:cs typeface="Garamond"/>
              </a:rPr>
              <a:t>Includes demand reduction value (DRV) &amp; locational system relief value (LSRV)</a:t>
            </a:r>
            <a:endParaRPr lang="en-US" sz="1200" dirty="0">
              <a:solidFill>
                <a:srgbClr val="000000"/>
              </a:solidFill>
              <a:latin typeface="Garamond" panose="02020404030301010803" pitchFamily="18" charset="0"/>
              <a:cs typeface="Garamond"/>
            </a:endParaRPr>
          </a:p>
          <a:p>
            <a:pPr marL="285750" indent="-285750">
              <a:spcAft>
                <a:spcPts val="1200"/>
              </a:spcAft>
              <a:buFont typeface="Arial" panose="020B0604020202020204" pitchFamily="34" charset="0"/>
              <a:buChar char="•"/>
            </a:pPr>
            <a:r>
              <a:rPr lang="en-US" sz="1400" b="1" dirty="0">
                <a:solidFill>
                  <a:srgbClr val="000000"/>
                </a:solidFill>
                <a:latin typeface="Garamond" panose="02020404030301010803" pitchFamily="18" charset="0"/>
                <a:cs typeface="Garamond"/>
              </a:rPr>
              <a:t>E</a:t>
            </a:r>
            <a:r>
              <a:rPr lang="en-US" sz="1400" dirty="0">
                <a:solidFill>
                  <a:srgbClr val="000000"/>
                </a:solidFill>
                <a:latin typeface="Garamond" panose="02020404030301010803" pitchFamily="18" charset="0"/>
                <a:cs typeface="Garamond"/>
              </a:rPr>
              <a:t> – </a:t>
            </a:r>
            <a:r>
              <a:rPr lang="en-US" sz="1200" dirty="0">
                <a:solidFill>
                  <a:srgbClr val="000000"/>
                </a:solidFill>
                <a:latin typeface="Garamond" panose="02020404030301010803" pitchFamily="18" charset="0"/>
                <a:cs typeface="Garamond"/>
              </a:rPr>
              <a:t>environmental benefit</a:t>
            </a:r>
          </a:p>
          <a:p>
            <a:pPr marL="285750" indent="-285750">
              <a:spcAft>
                <a:spcPts val="1200"/>
              </a:spcAft>
              <a:buFont typeface="Arial" panose="020B0604020202020204" pitchFamily="34" charset="0"/>
              <a:buChar char="•"/>
            </a:pPr>
            <a:r>
              <a:rPr lang="en-US" sz="1400" b="1" dirty="0">
                <a:solidFill>
                  <a:srgbClr val="000000"/>
                </a:solidFill>
                <a:latin typeface="Garamond" panose="02020404030301010803" pitchFamily="18" charset="0"/>
                <a:cs typeface="Garamond"/>
              </a:rPr>
              <a:t>Capacity</a:t>
            </a:r>
            <a:r>
              <a:rPr lang="en-US" sz="1400" dirty="0">
                <a:solidFill>
                  <a:srgbClr val="000000"/>
                </a:solidFill>
                <a:latin typeface="Garamond" panose="02020404030301010803" pitchFamily="18" charset="0"/>
                <a:cs typeface="Garamond"/>
              </a:rPr>
              <a:t> – </a:t>
            </a:r>
            <a:r>
              <a:rPr lang="en-US" sz="1200" dirty="0">
                <a:solidFill>
                  <a:srgbClr val="000000"/>
                </a:solidFill>
                <a:latin typeface="Garamond" panose="02020404030301010803" pitchFamily="18" charset="0"/>
                <a:cs typeface="Garamond"/>
              </a:rPr>
              <a:t>ICAP</a:t>
            </a:r>
          </a:p>
          <a:p>
            <a:pPr marL="285750" indent="-285750">
              <a:spcAft>
                <a:spcPts val="1200"/>
              </a:spcAft>
              <a:buFont typeface="Arial" panose="020B0604020202020204" pitchFamily="34" charset="0"/>
              <a:buChar char="•"/>
            </a:pPr>
            <a:r>
              <a:rPr lang="en-US" sz="1400" b="1" dirty="0">
                <a:solidFill>
                  <a:srgbClr val="000000"/>
                </a:solidFill>
                <a:latin typeface="Garamond" panose="02020404030301010803" pitchFamily="18" charset="0"/>
                <a:cs typeface="Garamond"/>
              </a:rPr>
              <a:t>LBMP</a:t>
            </a:r>
            <a:r>
              <a:rPr lang="en-US" sz="1400" dirty="0">
                <a:solidFill>
                  <a:srgbClr val="000000"/>
                </a:solidFill>
                <a:latin typeface="Garamond" panose="02020404030301010803" pitchFamily="18" charset="0"/>
                <a:cs typeface="Garamond"/>
              </a:rPr>
              <a:t> – </a:t>
            </a:r>
            <a:r>
              <a:rPr lang="en-US" sz="1200" dirty="0">
                <a:solidFill>
                  <a:srgbClr val="000000"/>
                </a:solidFill>
                <a:latin typeface="Garamond" panose="02020404030301010803" pitchFamily="18" charset="0"/>
                <a:cs typeface="Garamond"/>
              </a:rPr>
              <a:t>energy commodity</a:t>
            </a:r>
          </a:p>
          <a:p>
            <a:pPr marL="285750" indent="-285750">
              <a:spcAft>
                <a:spcPts val="1200"/>
              </a:spcAft>
              <a:buFont typeface="Arial" panose="020B0604020202020204" pitchFamily="34" charset="0"/>
              <a:buChar char="•"/>
            </a:pPr>
            <a:r>
              <a:rPr lang="en-US" sz="1400" b="1" dirty="0">
                <a:solidFill>
                  <a:srgbClr val="000000"/>
                </a:solidFill>
                <a:latin typeface="Garamond" panose="02020404030301010803" pitchFamily="18" charset="0"/>
                <a:cs typeface="Garamond"/>
              </a:rPr>
              <a:t>MTC</a:t>
            </a:r>
            <a:r>
              <a:rPr lang="en-US" sz="1400" dirty="0">
                <a:solidFill>
                  <a:srgbClr val="000000"/>
                </a:solidFill>
                <a:latin typeface="Garamond" panose="02020404030301010803" pitchFamily="18" charset="0"/>
                <a:cs typeface="Garamond"/>
              </a:rPr>
              <a:t> – </a:t>
            </a:r>
            <a:r>
              <a:rPr lang="en-US" sz="1200" dirty="0">
                <a:solidFill>
                  <a:srgbClr val="000000"/>
                </a:solidFill>
                <a:latin typeface="Garamond" panose="02020404030301010803" pitchFamily="18" charset="0"/>
                <a:cs typeface="Garamond"/>
              </a:rPr>
              <a:t>market transition credit for </a:t>
            </a:r>
            <a:r>
              <a:rPr lang="en-US" sz="1200" dirty="0" smtClean="0">
                <a:solidFill>
                  <a:srgbClr val="000000"/>
                </a:solidFill>
                <a:latin typeface="Garamond" panose="02020404030301010803" pitchFamily="18" charset="0"/>
                <a:cs typeface="Garamond"/>
              </a:rPr>
              <a:t>mass market portion of CDG projects, non-mass market portion receives DRV</a:t>
            </a:r>
            <a:endParaRPr lang="en-US" sz="1200" dirty="0">
              <a:solidFill>
                <a:srgbClr val="000000"/>
              </a:solidFill>
              <a:latin typeface="Garamond" panose="02020404030301010803" pitchFamily="18" charset="0"/>
              <a:cs typeface="Garamond"/>
            </a:endParaRPr>
          </a:p>
        </p:txBody>
      </p:sp>
      <p:sp>
        <p:nvSpPr>
          <p:cNvPr id="2" name="TextBox 1"/>
          <p:cNvSpPr txBox="1"/>
          <p:nvPr/>
        </p:nvSpPr>
        <p:spPr>
          <a:xfrm>
            <a:off x="1052557" y="3764950"/>
            <a:ext cx="1291371" cy="523220"/>
          </a:xfrm>
          <a:prstGeom prst="rect">
            <a:avLst/>
          </a:prstGeom>
          <a:noFill/>
        </p:spPr>
        <p:txBody>
          <a:bodyPr wrap="square" rtlCol="0">
            <a:spAutoFit/>
          </a:bodyPr>
          <a:lstStyle/>
          <a:p>
            <a:r>
              <a:rPr lang="en-US" sz="1400" b="1" dirty="0" smtClean="0">
                <a:latin typeface="Garamond" panose="02020404030301010803" pitchFamily="18" charset="0"/>
              </a:rPr>
              <a:t>Base Retail Rate (NEM)</a:t>
            </a:r>
            <a:endParaRPr lang="en-US" sz="1400" b="1" dirty="0">
              <a:latin typeface="Garamond" panose="02020404030301010803" pitchFamily="18" charset="0"/>
            </a:endParaRPr>
          </a:p>
        </p:txBody>
      </p:sp>
      <p:sp>
        <p:nvSpPr>
          <p:cNvPr id="12" name="TextBox 11"/>
          <p:cNvSpPr txBox="1"/>
          <p:nvPr/>
        </p:nvSpPr>
        <p:spPr>
          <a:xfrm>
            <a:off x="2801128" y="3872671"/>
            <a:ext cx="1291371" cy="307777"/>
          </a:xfrm>
          <a:prstGeom prst="rect">
            <a:avLst/>
          </a:prstGeom>
          <a:noFill/>
        </p:spPr>
        <p:txBody>
          <a:bodyPr wrap="square" rtlCol="0">
            <a:spAutoFit/>
          </a:bodyPr>
          <a:lstStyle/>
          <a:p>
            <a:r>
              <a:rPr lang="en-US" sz="1400" b="1" dirty="0" smtClean="0">
                <a:latin typeface="Garamond" panose="02020404030301010803" pitchFamily="18" charset="0"/>
              </a:rPr>
              <a:t>Value Stack</a:t>
            </a:r>
            <a:endParaRPr lang="en-US" sz="1400" b="1" dirty="0">
              <a:latin typeface="Garamond" panose="02020404030301010803" pitchFamily="18" charset="0"/>
            </a:endParaRPr>
          </a:p>
        </p:txBody>
      </p:sp>
      <p:sp>
        <p:nvSpPr>
          <p:cNvPr id="13" name="TextBox 12"/>
          <p:cNvSpPr txBox="1"/>
          <p:nvPr/>
        </p:nvSpPr>
        <p:spPr>
          <a:xfrm>
            <a:off x="4549700" y="3764949"/>
            <a:ext cx="1447800" cy="707886"/>
          </a:xfrm>
          <a:prstGeom prst="rect">
            <a:avLst/>
          </a:prstGeom>
          <a:noFill/>
        </p:spPr>
        <p:txBody>
          <a:bodyPr wrap="square" rtlCol="0">
            <a:spAutoFit/>
          </a:bodyPr>
          <a:lstStyle/>
          <a:p>
            <a:r>
              <a:rPr lang="en-US" sz="1400" b="1" dirty="0" smtClean="0">
                <a:latin typeface="Garamond" panose="02020404030301010803" pitchFamily="18" charset="0"/>
              </a:rPr>
              <a:t>Value Stack + </a:t>
            </a:r>
            <a:r>
              <a:rPr lang="en-US" sz="1400" b="1" dirty="0" smtClean="0">
                <a:latin typeface="Garamond" panose="02020404030301010803" pitchFamily="18" charset="0"/>
              </a:rPr>
              <a:t>MTC </a:t>
            </a:r>
            <a:r>
              <a:rPr lang="en-US" sz="1200" dirty="0" smtClean="0">
                <a:latin typeface="Garamond" panose="02020404030301010803" pitchFamily="18" charset="0"/>
              </a:rPr>
              <a:t>(also eligible for LSRV)</a:t>
            </a:r>
            <a:endParaRPr lang="en-US" sz="1200" b="1" dirty="0">
              <a:latin typeface="Garamond" panose="02020404030301010803" pitchFamily="18" charset="0"/>
            </a:endParaRPr>
          </a:p>
        </p:txBody>
      </p:sp>
      <p:sp>
        <p:nvSpPr>
          <p:cNvPr id="15" name="TextBox 14"/>
          <p:cNvSpPr txBox="1"/>
          <p:nvPr/>
        </p:nvSpPr>
        <p:spPr>
          <a:xfrm>
            <a:off x="-22860" y="0"/>
            <a:ext cx="8686800" cy="707886"/>
          </a:xfrm>
          <a:prstGeom prst="rect">
            <a:avLst/>
          </a:prstGeom>
          <a:noFill/>
          <a:ln>
            <a:noFill/>
          </a:ln>
        </p:spPr>
        <p:txBody>
          <a:bodyPr wrap="square" rtlCol="0">
            <a:spAutoFit/>
          </a:bodyPr>
          <a:lstStyle/>
          <a:p>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17" name="TextBox 1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29" y="716949"/>
            <a:ext cx="5982586" cy="3080404"/>
          </a:xfrm>
          <a:prstGeom prst="rect">
            <a:avLst/>
          </a:prstGeom>
        </p:spPr>
      </p:pic>
      <p:sp>
        <p:nvSpPr>
          <p:cNvPr id="19" name="TextBox 18"/>
          <p:cNvSpPr txBox="1"/>
          <p:nvPr/>
        </p:nvSpPr>
        <p:spPr>
          <a:xfrm>
            <a:off x="57929" y="1021749"/>
            <a:ext cx="430887" cy="2438400"/>
          </a:xfrm>
          <a:prstGeom prst="rect">
            <a:avLst/>
          </a:prstGeom>
          <a:noFill/>
        </p:spPr>
        <p:txBody>
          <a:bodyPr vert="vert270" wrap="square" rtlCol="0">
            <a:spAutoFit/>
          </a:bodyPr>
          <a:lstStyle/>
          <a:p>
            <a:r>
              <a:rPr lang="en-US" sz="1600" b="1" dirty="0" smtClean="0">
                <a:latin typeface="Garamond" panose="02020404030301010803" pitchFamily="18" charset="0"/>
              </a:rPr>
              <a:t>Cents/kWh (illustrative)</a:t>
            </a:r>
            <a:endParaRPr lang="en-US" sz="1600" b="1" dirty="0">
              <a:latin typeface="Garamond" panose="02020404030301010803" pitchFamily="18" charset="0"/>
            </a:endParaRPr>
          </a:p>
        </p:txBody>
      </p:sp>
    </p:spTree>
    <p:extLst>
      <p:ext uri="{BB962C8B-B14F-4D97-AF65-F5344CB8AC3E}">
        <p14:creationId xmlns:p14="http://schemas.microsoft.com/office/powerpoint/2010/main" val="2697049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504950"/>
            <a:ext cx="5410200" cy="1938992"/>
          </a:xfrm>
          <a:prstGeom prst="rect">
            <a:avLst/>
          </a:prstGeom>
          <a:noFill/>
          <a:ln>
            <a:noFill/>
          </a:ln>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Garamond"/>
                <a:cs typeface="Garamond"/>
              </a:rPr>
              <a:t>Actual day-ahead NYISO hourly </a:t>
            </a:r>
            <a:r>
              <a:rPr lang="en-US" sz="2400" b="1" dirty="0">
                <a:solidFill>
                  <a:srgbClr val="000000"/>
                </a:solidFill>
                <a:latin typeface="Garamond"/>
                <a:cs typeface="Garamond"/>
              </a:rPr>
              <a:t>locational based marginal pricing (LBMP) </a:t>
            </a:r>
            <a:r>
              <a:rPr lang="en-US" sz="2400" dirty="0">
                <a:solidFill>
                  <a:srgbClr val="000000"/>
                </a:solidFill>
                <a:latin typeface="Garamond"/>
                <a:cs typeface="Garamond"/>
              </a:rPr>
              <a:t>energy price in effect at the time of </a:t>
            </a:r>
            <a:r>
              <a:rPr lang="en-US" sz="2400" dirty="0" smtClean="0">
                <a:solidFill>
                  <a:srgbClr val="000000"/>
                </a:solidFill>
                <a:latin typeface="Garamond"/>
                <a:cs typeface="Garamond"/>
              </a:rPr>
              <a:t>generation, grossed up for avoided distribution losses</a:t>
            </a:r>
            <a:endParaRPr lang="en-US" sz="2400" dirty="0">
              <a:solidFill>
                <a:srgbClr val="000000"/>
              </a:solidFill>
              <a:latin typeface="Garamond"/>
              <a:cs typeface="Garamond"/>
            </a:endParaRPr>
          </a:p>
        </p:txBody>
      </p:sp>
      <p:sp>
        <p:nvSpPr>
          <p:cNvPr id="6" name="TextBox 5"/>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energy value (LBMP)</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172" y="1099566"/>
            <a:ext cx="2334768" cy="3072384"/>
          </a:xfrm>
          <a:prstGeom prst="rect">
            <a:avLst/>
          </a:prstGeom>
        </p:spPr>
      </p:pic>
    </p:spTree>
    <p:extLst>
      <p:ext uri="{BB962C8B-B14F-4D97-AF65-F5344CB8AC3E}">
        <p14:creationId xmlns:p14="http://schemas.microsoft.com/office/powerpoint/2010/main" val="32593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707886"/>
            <a:ext cx="5943600" cy="3908762"/>
          </a:xfrm>
          <a:prstGeom prst="rect">
            <a:avLst/>
          </a:prstGeom>
          <a:noFill/>
          <a:ln>
            <a:noFill/>
          </a:ln>
        </p:spPr>
        <p:txBody>
          <a:bodyPr wrap="square" rtlCol="0">
            <a:spAutoFit/>
          </a:bodyPr>
          <a:lstStyle/>
          <a:p>
            <a:pPr marL="342900" indent="-342900">
              <a:spcAft>
                <a:spcPts val="600"/>
              </a:spcAft>
              <a:buFont typeface="Wingdings" panose="05000000000000000000" pitchFamily="2" charset="2"/>
              <a:buChar char="Ø"/>
            </a:pPr>
            <a:r>
              <a:rPr lang="en-US" sz="2000" b="1" dirty="0">
                <a:solidFill>
                  <a:srgbClr val="000000"/>
                </a:solidFill>
                <a:latin typeface="Garamond"/>
                <a:cs typeface="Garamond"/>
              </a:rPr>
              <a:t>PV and other non-</a:t>
            </a:r>
            <a:r>
              <a:rPr lang="en-US" sz="2000" b="1" dirty="0" err="1">
                <a:solidFill>
                  <a:srgbClr val="000000"/>
                </a:solidFill>
                <a:latin typeface="Garamond"/>
                <a:cs typeface="Garamond"/>
              </a:rPr>
              <a:t>dispatchable</a:t>
            </a:r>
            <a:r>
              <a:rPr lang="en-US" sz="2000" b="1" dirty="0">
                <a:solidFill>
                  <a:srgbClr val="000000"/>
                </a:solidFill>
                <a:latin typeface="Garamond"/>
                <a:cs typeface="Garamond"/>
              </a:rPr>
              <a:t> technologies </a:t>
            </a:r>
          </a:p>
          <a:p>
            <a:pPr marL="800100" lvl="1" indent="-342900">
              <a:spcAft>
                <a:spcPts val="600"/>
              </a:spcAft>
              <a:buFont typeface="Courier New"/>
              <a:buChar char="o"/>
            </a:pPr>
            <a:r>
              <a:rPr lang="en-US" sz="1600" dirty="0">
                <a:solidFill>
                  <a:srgbClr val="000000"/>
                </a:solidFill>
                <a:latin typeface="Garamond"/>
                <a:cs typeface="Garamond"/>
              </a:rPr>
              <a:t>Compensation </a:t>
            </a:r>
            <a:r>
              <a:rPr lang="en-US" sz="1600" dirty="0" smtClean="0">
                <a:solidFill>
                  <a:srgbClr val="000000"/>
                </a:solidFill>
                <a:latin typeface="Garamond"/>
                <a:cs typeface="Garamond"/>
              </a:rPr>
              <a:t>on </a:t>
            </a:r>
            <a:r>
              <a:rPr lang="en-US" sz="1600" dirty="0">
                <a:solidFill>
                  <a:srgbClr val="000000"/>
                </a:solidFill>
                <a:latin typeface="Garamond"/>
                <a:cs typeface="Garamond"/>
              </a:rPr>
              <a:t>a per kWh basis, based on the capacity portion of the utility’s full service market supply charges (in effect, same value as NEM</a:t>
            </a:r>
            <a:r>
              <a:rPr lang="en-US" sz="1600" dirty="0" smtClean="0">
                <a:solidFill>
                  <a:srgbClr val="000000"/>
                </a:solidFill>
                <a:latin typeface="Garamond"/>
                <a:cs typeface="Garamond"/>
              </a:rPr>
              <a:t>)</a:t>
            </a:r>
          </a:p>
          <a:p>
            <a:pPr marL="800100" lvl="1" indent="-342900">
              <a:spcAft>
                <a:spcPts val="600"/>
              </a:spcAft>
              <a:buFont typeface="Courier New"/>
              <a:buChar char="o"/>
            </a:pPr>
            <a:r>
              <a:rPr lang="en-US" sz="1600" dirty="0" smtClean="0">
                <a:solidFill>
                  <a:srgbClr val="000000"/>
                </a:solidFill>
                <a:latin typeface="Garamond"/>
                <a:cs typeface="Garamond"/>
              </a:rPr>
              <a:t>Option 1 – spread over all hours of the year</a:t>
            </a:r>
          </a:p>
          <a:p>
            <a:pPr marL="800100" lvl="1" indent="-342900">
              <a:spcAft>
                <a:spcPts val="1800"/>
              </a:spcAft>
              <a:buFont typeface="Courier New"/>
              <a:buChar char="o"/>
            </a:pPr>
            <a:r>
              <a:rPr lang="en-US" sz="1600" dirty="0" smtClean="0">
                <a:solidFill>
                  <a:srgbClr val="000000"/>
                </a:solidFill>
                <a:latin typeface="Garamond"/>
                <a:cs typeface="Garamond"/>
              </a:rPr>
              <a:t>Option 2 – spread over 460 summer hours </a:t>
            </a:r>
            <a:endParaRPr lang="en-US" sz="2000" dirty="0">
              <a:solidFill>
                <a:srgbClr val="FF0000"/>
              </a:solidFill>
              <a:latin typeface="Garamond"/>
              <a:cs typeface="Garamond"/>
            </a:endParaRPr>
          </a:p>
          <a:p>
            <a:pPr marL="342900" indent="-342900">
              <a:spcAft>
                <a:spcPts val="600"/>
              </a:spcAft>
              <a:buFont typeface="Wingdings" panose="05000000000000000000" pitchFamily="2" charset="2"/>
              <a:buChar char="Ø"/>
            </a:pPr>
            <a:r>
              <a:rPr lang="en-US" sz="2000" b="1" dirty="0" err="1">
                <a:solidFill>
                  <a:srgbClr val="000000"/>
                </a:solidFill>
                <a:latin typeface="Garamond"/>
                <a:cs typeface="Garamond"/>
              </a:rPr>
              <a:t>Dispatchable</a:t>
            </a:r>
            <a:r>
              <a:rPr lang="en-US" sz="2000" b="1" dirty="0">
                <a:solidFill>
                  <a:srgbClr val="000000"/>
                </a:solidFill>
                <a:latin typeface="Garamond"/>
                <a:cs typeface="Garamond"/>
              </a:rPr>
              <a:t> technologies (ADG, fuel cells, CHP)</a:t>
            </a:r>
          </a:p>
          <a:p>
            <a:pPr marL="800100" lvl="1" indent="-342900">
              <a:spcAft>
                <a:spcPts val="600"/>
              </a:spcAft>
              <a:buFont typeface="Courier New"/>
              <a:buChar char="o"/>
            </a:pPr>
            <a:r>
              <a:rPr lang="en-US" sz="1600" dirty="0">
                <a:solidFill>
                  <a:srgbClr val="000000"/>
                </a:solidFill>
                <a:latin typeface="Garamond"/>
                <a:cs typeface="Garamond"/>
              </a:rPr>
              <a:t>Monthly compensation based on NYISO market price for MW performance that was aligned with the peak hour in the prior </a:t>
            </a:r>
            <a:r>
              <a:rPr lang="en-US" sz="1600" dirty="0" smtClean="0">
                <a:solidFill>
                  <a:srgbClr val="000000"/>
                </a:solidFill>
                <a:latin typeface="Garamond"/>
                <a:cs typeface="Garamond"/>
              </a:rPr>
              <a:t>year, grossed up for avoided reserves and distribution losses</a:t>
            </a:r>
            <a:endParaRPr lang="en-US" sz="1600" dirty="0">
              <a:solidFill>
                <a:srgbClr val="000000"/>
              </a:solidFill>
              <a:latin typeface="Garamond"/>
              <a:cs typeface="Garamond"/>
            </a:endParaRPr>
          </a:p>
          <a:p>
            <a:pPr>
              <a:spcAft>
                <a:spcPts val="600"/>
              </a:spcAft>
            </a:pPr>
            <a:endParaRPr lang="en-US" sz="2400" dirty="0">
              <a:solidFill>
                <a:srgbClr val="000000"/>
              </a:solidFill>
              <a:latin typeface="Garamond"/>
              <a:cs typeface="Garamond"/>
            </a:endParaRPr>
          </a:p>
        </p:txBody>
      </p:sp>
      <p:sp>
        <p:nvSpPr>
          <p:cNvPr id="6" name="TextBox 5"/>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installed capacity (ICAP)</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066" y="1123950"/>
            <a:ext cx="2334768" cy="3072384"/>
          </a:xfrm>
          <a:prstGeom prst="rect">
            <a:avLst/>
          </a:prstGeom>
        </p:spPr>
      </p:pic>
    </p:spTree>
    <p:extLst>
      <p:ext uri="{BB962C8B-B14F-4D97-AF65-F5344CB8AC3E}">
        <p14:creationId xmlns:p14="http://schemas.microsoft.com/office/powerpoint/2010/main" val="3036608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438150"/>
            <a:ext cx="6176772" cy="5109091"/>
          </a:xfrm>
          <a:prstGeom prst="rect">
            <a:avLst/>
          </a:prstGeom>
          <a:noFill/>
          <a:ln>
            <a:noFill/>
          </a:ln>
        </p:spPr>
        <p:txBody>
          <a:bodyPr wrap="square" rtlCol="0" anchor="t">
            <a:spAutoFit/>
          </a:bodyPr>
          <a:lstStyle/>
          <a:p>
            <a:pPr marL="285750" indent="-285750">
              <a:spcAft>
                <a:spcPts val="1000"/>
              </a:spcAft>
              <a:buFont typeface="Wingdings" panose="05000000000000000000" pitchFamily="2" charset="2"/>
              <a:buChar char="Ø"/>
            </a:pPr>
            <a:r>
              <a:rPr lang="en-US" sz="1600" b="1" dirty="0">
                <a:solidFill>
                  <a:srgbClr val="000000"/>
                </a:solidFill>
                <a:latin typeface="Garamond" panose="02020404030301010803" pitchFamily="18" charset="0"/>
                <a:cs typeface="Arial" panose="020B0604020202020204" pitchFamily="34" charset="0"/>
              </a:rPr>
              <a:t>By default</a:t>
            </a:r>
            <a:r>
              <a:rPr lang="en-US" sz="1600" dirty="0">
                <a:solidFill>
                  <a:srgbClr val="000000"/>
                </a:solidFill>
                <a:latin typeface="Garamond" panose="02020404030301010803" pitchFamily="18" charset="0"/>
                <a:cs typeface="Arial" panose="020B0604020202020204" pitchFamily="34" charset="0"/>
              </a:rPr>
              <a:t>, environmental value for VDER projects is calculated as </a:t>
            </a:r>
            <a:r>
              <a:rPr lang="en-US" sz="1600" dirty="0" smtClean="0">
                <a:solidFill>
                  <a:srgbClr val="000000"/>
                </a:solidFill>
                <a:latin typeface="Garamond" panose="02020404030301010803" pitchFamily="18" charset="0"/>
                <a:cs typeface="Arial" panose="020B0604020202020204" pitchFamily="34" charset="0"/>
              </a:rPr>
              <a:t>follows</a:t>
            </a:r>
          </a:p>
          <a:p>
            <a:pPr marL="285750" indent="-285750">
              <a:spcAft>
                <a:spcPts val="1000"/>
              </a:spcAft>
              <a:buFont typeface="Wingdings" panose="05000000000000000000" pitchFamily="2" charset="2"/>
              <a:buChar char="Ø"/>
            </a:pPr>
            <a:r>
              <a:rPr lang="en-US" sz="1600" dirty="0" smtClean="0">
                <a:solidFill>
                  <a:srgbClr val="000000"/>
                </a:solidFill>
                <a:latin typeface="Garamond" panose="02020404030301010803" pitchFamily="18" charset="0"/>
                <a:cs typeface="Arial" panose="020B0604020202020204" pitchFamily="34" charset="0"/>
              </a:rPr>
              <a:t>For </a:t>
            </a:r>
            <a:r>
              <a:rPr lang="en-US" sz="1600" dirty="0">
                <a:solidFill>
                  <a:srgbClr val="000000"/>
                </a:solidFill>
                <a:latin typeface="Garamond" panose="02020404030301010803" pitchFamily="18" charset="0"/>
                <a:cs typeface="Arial" panose="020B0604020202020204" pitchFamily="34" charset="0"/>
              </a:rPr>
              <a:t>technologies (such as PV) that would be eligible for </a:t>
            </a:r>
            <a:r>
              <a:rPr lang="en-US" sz="1600" dirty="0" smtClean="0">
                <a:solidFill>
                  <a:srgbClr val="000000"/>
                </a:solidFill>
                <a:latin typeface="Garamond" panose="02020404030301010803" pitchFamily="18" charset="0"/>
                <a:cs typeface="Arial" panose="020B0604020202020204" pitchFamily="34" charset="0"/>
              </a:rPr>
              <a:t>Renewable </a:t>
            </a:r>
            <a:r>
              <a:rPr lang="en-US" sz="1600" dirty="0">
                <a:solidFill>
                  <a:srgbClr val="000000"/>
                </a:solidFill>
                <a:latin typeface="Garamond" panose="02020404030301010803" pitchFamily="18" charset="0"/>
                <a:cs typeface="Arial" panose="020B0604020202020204" pitchFamily="34" charset="0"/>
              </a:rPr>
              <a:t>Energy Standard Tier 1 Renewable Energy Credits (RECs), </a:t>
            </a:r>
            <a:r>
              <a:rPr lang="en-US" sz="1600" b="1" dirty="0">
                <a:solidFill>
                  <a:srgbClr val="000000"/>
                </a:solidFill>
                <a:latin typeface="Garamond" panose="02020404030301010803" pitchFamily="18" charset="0"/>
                <a:cs typeface="Arial" panose="020B0604020202020204" pitchFamily="34" charset="0"/>
              </a:rPr>
              <a:t>environmental compensation is the higher </a:t>
            </a:r>
            <a:r>
              <a:rPr lang="en-US" sz="1600" b="1" dirty="0" smtClean="0">
                <a:solidFill>
                  <a:srgbClr val="000000"/>
                </a:solidFill>
                <a:latin typeface="Garamond" panose="02020404030301010803" pitchFamily="18" charset="0"/>
                <a:cs typeface="Arial" panose="020B0604020202020204" pitchFamily="34" charset="0"/>
              </a:rPr>
              <a:t>of:</a:t>
            </a:r>
          </a:p>
          <a:p>
            <a:pPr marL="742950" lvl="1" indent="-285750">
              <a:spcAft>
                <a:spcPts val="1000"/>
              </a:spcAft>
              <a:buFont typeface="Arial" panose="020B0604020202020204" pitchFamily="34" charset="0"/>
              <a:buChar char="•"/>
            </a:pPr>
            <a:r>
              <a:rPr lang="en-US" sz="1600" dirty="0" smtClean="0">
                <a:solidFill>
                  <a:srgbClr val="000000"/>
                </a:solidFill>
                <a:latin typeface="Garamond" panose="02020404030301010803" pitchFamily="18" charset="0"/>
                <a:cs typeface="Arial" panose="020B0604020202020204" pitchFamily="34" charset="0"/>
              </a:rPr>
              <a:t>the </a:t>
            </a:r>
            <a:r>
              <a:rPr lang="en-US" sz="1600" dirty="0">
                <a:solidFill>
                  <a:srgbClr val="000000"/>
                </a:solidFill>
                <a:latin typeface="Garamond" panose="02020404030301010803" pitchFamily="18" charset="0"/>
                <a:cs typeface="Arial" panose="020B0604020202020204" pitchFamily="34" charset="0"/>
              </a:rPr>
              <a:t>applicable Tier 1 REC price per kWh </a:t>
            </a:r>
            <a:r>
              <a:rPr lang="en-US" sz="1600" dirty="0" smtClean="0">
                <a:solidFill>
                  <a:srgbClr val="000000"/>
                </a:solidFill>
                <a:latin typeface="Garamond" panose="02020404030301010803" pitchFamily="18" charset="0"/>
                <a:cs typeface="Arial" panose="020B0604020202020204" pitchFamily="34" charset="0"/>
              </a:rPr>
              <a:t>generated injected (currently $0.02424 per kWh), </a:t>
            </a:r>
            <a:r>
              <a:rPr lang="en-US" sz="1600" dirty="0">
                <a:solidFill>
                  <a:srgbClr val="000000"/>
                </a:solidFill>
                <a:latin typeface="Garamond" panose="02020404030301010803" pitchFamily="18" charset="0"/>
                <a:cs typeface="Arial" panose="020B0604020202020204" pitchFamily="34" charset="0"/>
              </a:rPr>
              <a:t>or </a:t>
            </a:r>
            <a:endParaRPr lang="en-US" sz="1600" dirty="0" smtClean="0">
              <a:solidFill>
                <a:srgbClr val="000000"/>
              </a:solidFill>
              <a:latin typeface="Garamond" panose="02020404030301010803" pitchFamily="18" charset="0"/>
              <a:cs typeface="Arial" panose="020B0604020202020204" pitchFamily="34" charset="0"/>
            </a:endParaRPr>
          </a:p>
          <a:p>
            <a:pPr marL="742950" lvl="1" indent="-285750">
              <a:spcAft>
                <a:spcPts val="1000"/>
              </a:spcAft>
              <a:buFont typeface="Arial" panose="020B0604020202020204" pitchFamily="34" charset="0"/>
              <a:buChar char="•"/>
            </a:pPr>
            <a:r>
              <a:rPr lang="en-US" sz="1600" dirty="0" smtClean="0">
                <a:solidFill>
                  <a:srgbClr val="000000"/>
                </a:solidFill>
                <a:latin typeface="Garamond" panose="02020404030301010803" pitchFamily="18" charset="0"/>
                <a:cs typeface="Arial" panose="020B0604020202020204" pitchFamily="34" charset="0"/>
              </a:rPr>
              <a:t>the </a:t>
            </a:r>
            <a:r>
              <a:rPr lang="en-US" sz="1600" dirty="0">
                <a:solidFill>
                  <a:srgbClr val="000000"/>
                </a:solidFill>
                <a:latin typeface="Garamond" panose="02020404030301010803" pitchFamily="18" charset="0"/>
                <a:cs typeface="Arial" panose="020B0604020202020204" pitchFamily="34" charset="0"/>
              </a:rPr>
              <a:t>Social Cost of Carbon (SCC) per kWh </a:t>
            </a:r>
            <a:r>
              <a:rPr lang="en-US" sz="1600" dirty="0" smtClean="0">
                <a:solidFill>
                  <a:srgbClr val="000000"/>
                </a:solidFill>
                <a:latin typeface="Garamond" panose="02020404030301010803" pitchFamily="18" charset="0"/>
                <a:cs typeface="Arial" panose="020B0604020202020204" pitchFamily="34" charset="0"/>
              </a:rPr>
              <a:t>value minus RGGI</a:t>
            </a:r>
            <a:endParaRPr lang="en-US" sz="1600" dirty="0">
              <a:solidFill>
                <a:srgbClr val="000000"/>
              </a:solidFill>
              <a:latin typeface="Garamond" panose="02020404030301010803" pitchFamily="18" charset="0"/>
              <a:cs typeface="Arial" panose="020B0604020202020204" pitchFamily="34" charset="0"/>
            </a:endParaRPr>
          </a:p>
          <a:p>
            <a:pPr marL="285750" indent="-285750">
              <a:spcAft>
                <a:spcPts val="10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This value will be </a:t>
            </a:r>
            <a:r>
              <a:rPr lang="en-US" sz="1600" b="1" dirty="0">
                <a:solidFill>
                  <a:srgbClr val="000000"/>
                </a:solidFill>
                <a:latin typeface="Garamond" panose="02020404030301010803" pitchFamily="18" charset="0"/>
                <a:cs typeface="Arial" panose="020B0604020202020204" pitchFamily="34" charset="0"/>
              </a:rPr>
              <a:t>fixed for the Value Stack term </a:t>
            </a:r>
            <a:r>
              <a:rPr lang="en-US" sz="1600" dirty="0">
                <a:solidFill>
                  <a:srgbClr val="000000"/>
                </a:solidFill>
                <a:latin typeface="Garamond" panose="02020404030301010803" pitchFamily="18" charset="0"/>
                <a:cs typeface="Arial" panose="020B0604020202020204" pitchFamily="34" charset="0"/>
              </a:rPr>
              <a:t>and is locked in at </a:t>
            </a:r>
            <a:r>
              <a:rPr lang="en-US" sz="1600" dirty="0" smtClean="0">
                <a:solidFill>
                  <a:srgbClr val="000000"/>
                </a:solidFill>
                <a:latin typeface="Garamond" panose="02020404030301010803" pitchFamily="18" charset="0"/>
                <a:cs typeface="Arial" panose="020B0604020202020204" pitchFamily="34" charset="0"/>
              </a:rPr>
              <a:t>interconnection</a:t>
            </a:r>
          </a:p>
          <a:p>
            <a:pPr marL="285750" indent="-285750">
              <a:spcAft>
                <a:spcPts val="1000"/>
              </a:spcAft>
              <a:buFont typeface="Wingdings" panose="05000000000000000000" pitchFamily="2" charset="2"/>
              <a:buChar char="Ø"/>
            </a:pPr>
            <a:r>
              <a:rPr lang="en-US" sz="1600" dirty="0" smtClean="0">
                <a:solidFill>
                  <a:srgbClr val="000000"/>
                </a:solidFill>
                <a:latin typeface="Garamond" panose="02020404030301010803" pitchFamily="18" charset="0"/>
                <a:cs typeface="Arial" panose="020B0604020202020204" pitchFamily="34" charset="0"/>
              </a:rPr>
              <a:t>Projects </a:t>
            </a:r>
            <a:r>
              <a:rPr lang="en-US" sz="1600" dirty="0">
                <a:solidFill>
                  <a:srgbClr val="000000"/>
                </a:solidFill>
                <a:latin typeface="Garamond" panose="02020404030301010803" pitchFamily="18" charset="0"/>
                <a:cs typeface="Arial" panose="020B0604020202020204" pitchFamily="34" charset="0"/>
              </a:rPr>
              <a:t>receiving “E” will be </a:t>
            </a:r>
            <a:r>
              <a:rPr lang="en-US" sz="1600" b="1" dirty="0">
                <a:solidFill>
                  <a:srgbClr val="000000"/>
                </a:solidFill>
                <a:latin typeface="Garamond" panose="02020404030301010803" pitchFamily="18" charset="0"/>
                <a:cs typeface="Arial" panose="020B0604020202020204" pitchFamily="34" charset="0"/>
              </a:rPr>
              <a:t>ineligible to bid in RES Tier 1 solicitations </a:t>
            </a:r>
            <a:r>
              <a:rPr lang="en-US" sz="1600" dirty="0">
                <a:solidFill>
                  <a:srgbClr val="000000"/>
                </a:solidFill>
                <a:latin typeface="Garamond" panose="02020404030301010803" pitchFamily="18" charset="0"/>
                <a:cs typeface="Arial" panose="020B0604020202020204" pitchFamily="34" charset="0"/>
              </a:rPr>
              <a:t>conducted by NYSERDA</a:t>
            </a:r>
            <a:r>
              <a:rPr lang="en-US" sz="1600" dirty="0" smtClean="0">
                <a:solidFill>
                  <a:srgbClr val="000000"/>
                </a:solidFill>
                <a:latin typeface="Garamond" panose="02020404030301010803" pitchFamily="18" charset="0"/>
                <a:cs typeface="Arial" panose="020B0604020202020204" pitchFamily="34" charset="0"/>
              </a:rPr>
              <a:t>, and the interconnecting utility will receive all the Certificates in NYGATS</a:t>
            </a:r>
          </a:p>
          <a:p>
            <a:pPr marL="285750" indent="-285750">
              <a:spcAft>
                <a:spcPts val="1000"/>
              </a:spcAft>
              <a:buFont typeface="Wingdings" panose="05000000000000000000" pitchFamily="2" charset="2"/>
              <a:buChar char="Ø"/>
            </a:pPr>
            <a:r>
              <a:rPr lang="en-US" sz="1600" dirty="0" smtClean="0">
                <a:solidFill>
                  <a:srgbClr val="000000"/>
                </a:solidFill>
                <a:latin typeface="Garamond" panose="02020404030301010803" pitchFamily="18" charset="0"/>
                <a:cs typeface="Arial" panose="020B0604020202020204" pitchFamily="34" charset="0"/>
              </a:rPr>
              <a:t>These Certificates </a:t>
            </a:r>
            <a:r>
              <a:rPr lang="en-US" sz="1600" b="1" dirty="0" smtClean="0">
                <a:solidFill>
                  <a:srgbClr val="000000"/>
                </a:solidFill>
                <a:latin typeface="Garamond" panose="02020404030301010803" pitchFamily="18" charset="0"/>
                <a:cs typeface="Arial" panose="020B0604020202020204" pitchFamily="34" charset="0"/>
              </a:rPr>
              <a:t>may be Tier 1 eligible but will not be transferrable </a:t>
            </a:r>
            <a:r>
              <a:rPr lang="en-US" sz="1600" dirty="0" smtClean="0">
                <a:solidFill>
                  <a:srgbClr val="000000"/>
                </a:solidFill>
                <a:latin typeface="Garamond" panose="02020404030301010803" pitchFamily="18" charset="0"/>
                <a:cs typeface="Arial" panose="020B0604020202020204" pitchFamily="34" charset="0"/>
              </a:rPr>
              <a:t>(i.e., un-tradable, unsellable, non-</a:t>
            </a:r>
            <a:r>
              <a:rPr lang="en-US" sz="1600" dirty="0" err="1" smtClean="0">
                <a:solidFill>
                  <a:srgbClr val="000000"/>
                </a:solidFill>
                <a:latin typeface="Garamond" panose="02020404030301010803" pitchFamily="18" charset="0"/>
                <a:cs typeface="Arial" panose="020B0604020202020204" pitchFamily="34" charset="0"/>
              </a:rPr>
              <a:t>monetizable</a:t>
            </a:r>
            <a:r>
              <a:rPr lang="en-US" sz="1600" dirty="0">
                <a:solidFill>
                  <a:srgbClr val="000000"/>
                </a:solidFill>
                <a:latin typeface="Garamond" panose="02020404030301010803" pitchFamily="18" charset="0"/>
                <a:cs typeface="Arial" panose="020B0604020202020204" pitchFamily="34" charset="0"/>
              </a:rPr>
              <a:t>)</a:t>
            </a:r>
          </a:p>
          <a:p>
            <a:pPr>
              <a:spcAft>
                <a:spcPts val="1000"/>
              </a:spcAft>
            </a:pPr>
            <a:endParaRPr lang="en-US" sz="1600" dirty="0">
              <a:solidFill>
                <a:srgbClr val="000000"/>
              </a:solidFill>
              <a:latin typeface="Garamond" panose="02020404030301010803" pitchFamily="18" charset="0"/>
              <a:cs typeface="Arial" panose="020B0604020202020204" pitchFamily="34" charset="0"/>
            </a:endParaRP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environmental value </a:t>
            </a:r>
            <a:r>
              <a:rPr lang="en-US" b="1" dirty="0" smtClean="0">
                <a:solidFill>
                  <a:schemeClr val="bg1"/>
                </a:solidFill>
                <a:latin typeface="Garamond" panose="02020404030301010803" pitchFamily="18" charset="0"/>
                <a:cs typeface="Arial" panose="020B0604020202020204" pitchFamily="34" charset="0"/>
              </a:rPr>
              <a:t>(interconnecting-LSE option)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172" y="1123950"/>
            <a:ext cx="2334768" cy="3072384"/>
          </a:xfrm>
          <a:prstGeom prst="rect">
            <a:avLst/>
          </a:prstGeom>
        </p:spPr>
      </p:pic>
    </p:spTree>
    <p:extLst>
      <p:ext uri="{BB962C8B-B14F-4D97-AF65-F5344CB8AC3E}">
        <p14:creationId xmlns:p14="http://schemas.microsoft.com/office/powerpoint/2010/main" val="3325636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438150"/>
            <a:ext cx="5887015" cy="4647427"/>
          </a:xfrm>
          <a:prstGeom prst="rect">
            <a:avLst/>
          </a:prstGeom>
          <a:noFill/>
          <a:ln>
            <a:noFill/>
          </a:ln>
        </p:spPr>
        <p:txBody>
          <a:bodyPr wrap="square" rtlCol="0" anchor="t">
            <a:spAutoFit/>
          </a:bodyPr>
          <a:lstStyle/>
          <a:p>
            <a:pPr marL="285750" indent="-285750">
              <a:spcAft>
                <a:spcPts val="12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Customers can make a </a:t>
            </a:r>
            <a:r>
              <a:rPr lang="en-US" sz="1600" b="1" dirty="0" smtClean="0">
                <a:solidFill>
                  <a:srgbClr val="000000"/>
                </a:solidFill>
                <a:latin typeface="Garamond" panose="02020404030301010803" pitchFamily="18" charset="0"/>
                <a:cs typeface="Arial" panose="020B0604020202020204" pitchFamily="34" charset="0"/>
              </a:rPr>
              <a:t>one-time, </a:t>
            </a:r>
            <a:r>
              <a:rPr lang="en-US" sz="1600" b="1" dirty="0">
                <a:solidFill>
                  <a:srgbClr val="000000"/>
                </a:solidFill>
                <a:latin typeface="Garamond" panose="02020404030301010803" pitchFamily="18" charset="0"/>
                <a:cs typeface="Arial" panose="020B0604020202020204" pitchFamily="34" charset="0"/>
              </a:rPr>
              <a:t>irreversible decision to opt out of the Interconnection-LSE-Option</a:t>
            </a:r>
            <a:r>
              <a:rPr lang="en-US" sz="1600" dirty="0">
                <a:solidFill>
                  <a:srgbClr val="000000"/>
                </a:solidFill>
                <a:latin typeface="Garamond" panose="02020404030301010803" pitchFamily="18" charset="0"/>
                <a:cs typeface="Arial" panose="020B0604020202020204" pitchFamily="34" charset="0"/>
              </a:rPr>
              <a:t>, and not accept compensation for the Environmental Value component of the Value Stack</a:t>
            </a:r>
            <a:r>
              <a:rPr lang="en-US" sz="1600" dirty="0" smtClean="0">
                <a:solidFill>
                  <a:srgbClr val="000000"/>
                </a:solidFill>
                <a:latin typeface="Garamond" panose="02020404030301010803" pitchFamily="18" charset="0"/>
                <a:cs typeface="Arial" panose="020B0604020202020204" pitchFamily="34" charset="0"/>
              </a:rPr>
              <a:t>.</a:t>
            </a:r>
            <a:endParaRPr lang="en-US" sz="1600" dirty="0">
              <a:solidFill>
                <a:srgbClr val="000000"/>
              </a:solidFill>
              <a:latin typeface="Garamond" panose="02020404030301010803" pitchFamily="18" charset="0"/>
              <a:cs typeface="Arial" panose="020B0604020202020204" pitchFamily="34" charset="0"/>
            </a:endParaRPr>
          </a:p>
          <a:p>
            <a:pPr marL="285750" indent="-285750">
              <a:spcAft>
                <a:spcPts val="12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For the Customer-Retention-Option, the customers will be required to return that Environmental Value compensation to the utility in order to </a:t>
            </a:r>
            <a:r>
              <a:rPr lang="en-US" sz="1600" b="1" dirty="0">
                <a:solidFill>
                  <a:srgbClr val="000000"/>
                </a:solidFill>
                <a:latin typeface="Garamond" panose="02020404030301010803" pitchFamily="18" charset="0"/>
                <a:cs typeface="Arial" panose="020B0604020202020204" pitchFamily="34" charset="0"/>
              </a:rPr>
              <a:t>gain an opportunity to participate in voluntary market </a:t>
            </a:r>
            <a:r>
              <a:rPr lang="en-US" sz="1600" dirty="0">
                <a:solidFill>
                  <a:srgbClr val="000000"/>
                </a:solidFill>
                <a:latin typeface="Garamond" panose="02020404030301010803" pitchFamily="18" charset="0"/>
                <a:cs typeface="Arial" panose="020B0604020202020204" pitchFamily="34" charset="0"/>
              </a:rPr>
              <a:t>including environmental and sustainability certification programs</a:t>
            </a:r>
            <a:r>
              <a:rPr lang="en-US" sz="1600" dirty="0" smtClean="0">
                <a:solidFill>
                  <a:srgbClr val="000000"/>
                </a:solidFill>
                <a:latin typeface="Garamond" panose="02020404030301010803" pitchFamily="18" charset="0"/>
                <a:cs typeface="Arial" panose="020B0604020202020204" pitchFamily="34" charset="0"/>
              </a:rPr>
              <a:t>.</a:t>
            </a:r>
            <a:r>
              <a:rPr lang="en-US" sz="1600" dirty="0">
                <a:solidFill>
                  <a:srgbClr val="000000"/>
                </a:solidFill>
                <a:latin typeface="Garamond" panose="02020404030301010803" pitchFamily="18" charset="0"/>
                <a:cs typeface="Arial" panose="020B0604020202020204" pitchFamily="34" charset="0"/>
              </a:rPr>
              <a:t>  </a:t>
            </a:r>
          </a:p>
          <a:p>
            <a:pPr marL="285750" indent="-285750">
              <a:spcAft>
                <a:spcPts val="12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These </a:t>
            </a:r>
            <a:r>
              <a:rPr lang="en-US" sz="1600" b="1" dirty="0">
                <a:solidFill>
                  <a:srgbClr val="000000"/>
                </a:solidFill>
                <a:latin typeface="Garamond" panose="02020404030301010803" pitchFamily="18" charset="0"/>
                <a:cs typeface="Arial" panose="020B0604020202020204" pitchFamily="34" charset="0"/>
              </a:rPr>
              <a:t>transactions would be conducted seamlessly by the utility’s billing system </a:t>
            </a:r>
            <a:r>
              <a:rPr lang="en-US" sz="1600" dirty="0">
                <a:solidFill>
                  <a:srgbClr val="000000"/>
                </a:solidFill>
                <a:latin typeface="Garamond" panose="02020404030301010803" pitchFamily="18" charset="0"/>
                <a:cs typeface="Arial" panose="020B0604020202020204" pitchFamily="34" charset="0"/>
              </a:rPr>
              <a:t>and the customer bills need only reflect the net result</a:t>
            </a:r>
            <a:r>
              <a:rPr lang="en-US" sz="1600" dirty="0" smtClean="0">
                <a:solidFill>
                  <a:srgbClr val="000000"/>
                </a:solidFill>
                <a:latin typeface="Garamond" panose="02020404030301010803" pitchFamily="18" charset="0"/>
                <a:cs typeface="Arial" panose="020B0604020202020204" pitchFamily="34" charset="0"/>
              </a:rPr>
              <a:t>.</a:t>
            </a:r>
            <a:endParaRPr lang="en-US" sz="1600" dirty="0">
              <a:solidFill>
                <a:srgbClr val="000000"/>
              </a:solidFill>
              <a:latin typeface="Garamond" panose="02020404030301010803" pitchFamily="18" charset="0"/>
              <a:cs typeface="Arial" panose="020B0604020202020204" pitchFamily="34" charset="0"/>
            </a:endParaRPr>
          </a:p>
          <a:p>
            <a:pPr marL="285750" indent="-285750">
              <a:spcAft>
                <a:spcPts val="1200"/>
              </a:spcAft>
              <a:buFont typeface="Wingdings" panose="05000000000000000000" pitchFamily="2" charset="2"/>
              <a:buChar char="Ø"/>
            </a:pPr>
            <a:r>
              <a:rPr lang="en-US" sz="1600" dirty="0" smtClean="0">
                <a:solidFill>
                  <a:srgbClr val="000000"/>
                </a:solidFill>
                <a:latin typeface="Garamond" panose="02020404030301010803" pitchFamily="18" charset="0"/>
                <a:cs typeface="Arial" panose="020B0604020202020204" pitchFamily="34" charset="0"/>
              </a:rPr>
              <a:t>Projects that decline “E” will be </a:t>
            </a:r>
            <a:r>
              <a:rPr lang="en-US" sz="1600" b="1" dirty="0" smtClean="0">
                <a:solidFill>
                  <a:srgbClr val="000000"/>
                </a:solidFill>
                <a:latin typeface="Garamond" panose="02020404030301010803" pitchFamily="18" charset="0"/>
                <a:cs typeface="Arial" panose="020B0604020202020204" pitchFamily="34" charset="0"/>
              </a:rPr>
              <a:t>ineligible to bid in RES Tier 1 solicitations</a:t>
            </a:r>
            <a:r>
              <a:rPr lang="en-US" sz="1600" dirty="0" smtClean="0">
                <a:solidFill>
                  <a:srgbClr val="000000"/>
                </a:solidFill>
                <a:latin typeface="Garamond" panose="02020404030301010803" pitchFamily="18" charset="0"/>
                <a:cs typeface="Arial" panose="020B0604020202020204" pitchFamily="34" charset="0"/>
              </a:rPr>
              <a:t> conducted by NYSERDA and the project owner will receive all the Certificates in NYGATS.</a:t>
            </a:r>
          </a:p>
          <a:p>
            <a:pPr marL="285750" indent="-285750">
              <a:spcAft>
                <a:spcPts val="1200"/>
              </a:spcAft>
              <a:buFont typeface="Wingdings" panose="05000000000000000000" pitchFamily="2" charset="2"/>
              <a:buChar char="Ø"/>
            </a:pPr>
            <a:r>
              <a:rPr lang="en-US" sz="1600" dirty="0" smtClean="0">
                <a:solidFill>
                  <a:srgbClr val="000000"/>
                </a:solidFill>
                <a:latin typeface="Garamond" panose="02020404030301010803" pitchFamily="18" charset="0"/>
                <a:cs typeface="Arial" panose="020B0604020202020204" pitchFamily="34" charset="0"/>
              </a:rPr>
              <a:t>These Certificates will not be Tier 1 eligible and will not be transferrable, but can be retired</a:t>
            </a:r>
            <a:endParaRPr lang="en-US" sz="1600" dirty="0">
              <a:solidFill>
                <a:srgbClr val="000000"/>
              </a:solidFill>
              <a:latin typeface="Garamond" panose="02020404030301010803" pitchFamily="18" charset="0"/>
              <a:cs typeface="Arial" panose="020B0604020202020204" pitchFamily="34" charset="0"/>
            </a:endParaRPr>
          </a:p>
        </p:txBody>
      </p:sp>
      <p:sp>
        <p:nvSpPr>
          <p:cNvPr id="9" name="TextBox 8"/>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environmental value </a:t>
            </a:r>
            <a:r>
              <a:rPr lang="en-US" b="1" dirty="0" smtClean="0">
                <a:solidFill>
                  <a:schemeClr val="bg1"/>
                </a:solidFill>
                <a:latin typeface="Garamond" panose="02020404030301010803" pitchFamily="18" charset="0"/>
                <a:cs typeface="Arial" panose="020B0604020202020204" pitchFamily="34" charset="0"/>
              </a:rPr>
              <a:t>(customer-retention option)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172" y="588674"/>
            <a:ext cx="2334768" cy="3849624"/>
          </a:xfrm>
          <a:prstGeom prst="rect">
            <a:avLst/>
          </a:prstGeom>
        </p:spPr>
      </p:pic>
    </p:spTree>
    <p:extLst>
      <p:ext uri="{BB962C8B-B14F-4D97-AF65-F5344CB8AC3E}">
        <p14:creationId xmlns:p14="http://schemas.microsoft.com/office/powerpoint/2010/main" val="579266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14350"/>
            <a:ext cx="5715000" cy="4770537"/>
          </a:xfrm>
          <a:prstGeom prst="rect">
            <a:avLst/>
          </a:prstGeom>
          <a:noFill/>
          <a:ln>
            <a:noFill/>
          </a:ln>
        </p:spPr>
        <p:txBody>
          <a:bodyPr wrap="square" rtlCol="0">
            <a:spAutoFit/>
          </a:bodyPr>
          <a:lstStyle/>
          <a:p>
            <a:pPr marL="285750" indent="-285750">
              <a:spcAft>
                <a:spcPts val="600"/>
              </a:spcAft>
              <a:buFont typeface="Wingdings" panose="05000000000000000000" pitchFamily="2" charset="2"/>
              <a:buChar char="Ø"/>
            </a:pPr>
            <a:r>
              <a:rPr lang="en-US" sz="1600" b="1" dirty="0">
                <a:solidFill>
                  <a:srgbClr val="000000"/>
                </a:solidFill>
                <a:latin typeface="Garamond" panose="02020404030301010803" pitchFamily="18" charset="0"/>
                <a:cs typeface="Arial" panose="020B0604020202020204" pitchFamily="34" charset="0"/>
              </a:rPr>
              <a:t>Only for projects that do not receive MTC </a:t>
            </a:r>
            <a:r>
              <a:rPr lang="en-US" sz="1600" dirty="0">
                <a:solidFill>
                  <a:srgbClr val="000000"/>
                </a:solidFill>
                <a:latin typeface="Garamond" panose="02020404030301010803" pitchFamily="18" charset="0"/>
                <a:cs typeface="Arial" panose="020B0604020202020204" pitchFamily="34" charset="0"/>
              </a:rPr>
              <a:t>(projects that are not CDG or Mass Market Opt-in)</a:t>
            </a:r>
          </a:p>
          <a:p>
            <a:pPr marL="742950" lvl="1" indent="-285750">
              <a:spcAft>
                <a:spcPts val="600"/>
              </a:spcAft>
              <a:buFont typeface="Arial" panose="020B0604020202020204" pitchFamily="34" charset="0"/>
              <a:buChar char="•"/>
            </a:pPr>
            <a:r>
              <a:rPr lang="en-US" sz="1600" dirty="0">
                <a:solidFill>
                  <a:srgbClr val="000000"/>
                </a:solidFill>
                <a:latin typeface="Garamond" panose="02020404030301010803" pitchFamily="18" charset="0"/>
                <a:cs typeface="Arial" panose="020B0604020202020204" pitchFamily="34" charset="0"/>
              </a:rPr>
              <a:t>For any portion of a CDG project that does not receive the MTC (i.e. large customers), that portion will receive the DRV</a:t>
            </a:r>
          </a:p>
          <a:p>
            <a:pPr marL="285750" indent="-285750">
              <a:spcAft>
                <a:spcPts val="6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Utilities will calculate the </a:t>
            </a:r>
            <a:r>
              <a:rPr lang="en-US" sz="1600" b="1" dirty="0">
                <a:solidFill>
                  <a:srgbClr val="000000"/>
                </a:solidFill>
                <a:latin typeface="Garamond" panose="02020404030301010803" pitchFamily="18" charset="0"/>
                <a:cs typeface="Arial" panose="020B0604020202020204" pitchFamily="34" charset="0"/>
              </a:rPr>
              <a:t>$ per kW-year value of demand reduction</a:t>
            </a:r>
            <a:r>
              <a:rPr lang="en-US" sz="1600" dirty="0">
                <a:solidFill>
                  <a:srgbClr val="000000"/>
                </a:solidFill>
                <a:latin typeface="Garamond" panose="02020404030301010803" pitchFamily="18" charset="0"/>
                <a:cs typeface="Arial" panose="020B0604020202020204" pitchFamily="34" charset="0"/>
              </a:rPr>
              <a:t> to the grid</a:t>
            </a:r>
          </a:p>
          <a:p>
            <a:pPr marL="285750" indent="-285750">
              <a:spcAft>
                <a:spcPts val="600"/>
              </a:spcAft>
              <a:buFont typeface="Wingdings" panose="05000000000000000000" pitchFamily="2" charset="2"/>
              <a:buChar char="Ø"/>
            </a:pPr>
            <a:r>
              <a:rPr lang="en-US" sz="1600" dirty="0">
                <a:solidFill>
                  <a:srgbClr val="000000"/>
                </a:solidFill>
                <a:latin typeface="Garamond" panose="02020404030301010803" pitchFamily="18" charset="0"/>
                <a:cs typeface="Arial" panose="020B0604020202020204" pitchFamily="34" charset="0"/>
              </a:rPr>
              <a:t>The resulting </a:t>
            </a:r>
            <a:r>
              <a:rPr lang="en-US" sz="1600" dirty="0" smtClean="0">
                <a:solidFill>
                  <a:srgbClr val="000000"/>
                </a:solidFill>
                <a:latin typeface="Garamond" panose="02020404030301010803" pitchFamily="18" charset="0"/>
                <a:cs typeface="Arial" panose="020B0604020202020204" pitchFamily="34" charset="0"/>
              </a:rPr>
              <a:t>$ </a:t>
            </a:r>
            <a:r>
              <a:rPr lang="en-US" sz="1600" dirty="0">
                <a:solidFill>
                  <a:srgbClr val="000000"/>
                </a:solidFill>
                <a:latin typeface="Garamond" panose="02020404030301010803" pitchFamily="18" charset="0"/>
                <a:cs typeface="Arial" panose="020B0604020202020204" pitchFamily="34" charset="0"/>
              </a:rPr>
              <a:t>per kW-year value will be </a:t>
            </a:r>
            <a:r>
              <a:rPr lang="en-US" sz="1600" b="1" dirty="0">
                <a:solidFill>
                  <a:srgbClr val="000000"/>
                </a:solidFill>
                <a:latin typeface="Garamond" panose="02020404030301010803" pitchFamily="18" charset="0"/>
                <a:cs typeface="Arial" panose="020B0604020202020204" pitchFamily="34" charset="0"/>
              </a:rPr>
              <a:t>distributed across the 10 highest usage hours</a:t>
            </a:r>
            <a:r>
              <a:rPr lang="en-US" sz="1600" dirty="0">
                <a:solidFill>
                  <a:srgbClr val="000000"/>
                </a:solidFill>
                <a:latin typeface="Garamond" panose="02020404030301010803" pitchFamily="18" charset="0"/>
                <a:cs typeface="Arial" panose="020B0604020202020204" pitchFamily="34" charset="0"/>
              </a:rPr>
              <a:t> in a utility’s territory and projects will be compensated </a:t>
            </a:r>
            <a:r>
              <a:rPr lang="en-US" sz="1600" b="1" dirty="0">
                <a:solidFill>
                  <a:srgbClr val="000000"/>
                </a:solidFill>
                <a:latin typeface="Garamond" panose="02020404030301010803" pitchFamily="18" charset="0"/>
                <a:cs typeface="Arial" panose="020B0604020202020204" pitchFamily="34" charset="0"/>
              </a:rPr>
              <a:t>based on </a:t>
            </a:r>
            <a:r>
              <a:rPr lang="en-US" sz="1600" b="1" dirty="0" smtClean="0">
                <a:solidFill>
                  <a:srgbClr val="000000"/>
                </a:solidFill>
                <a:latin typeface="Garamond" panose="02020404030301010803" pitchFamily="18" charset="0"/>
                <a:cs typeface="Arial" panose="020B0604020202020204" pitchFamily="34" charset="0"/>
              </a:rPr>
              <a:t>eligible DG </a:t>
            </a:r>
            <a:r>
              <a:rPr lang="en-US" sz="1600" b="1" dirty="0">
                <a:solidFill>
                  <a:srgbClr val="000000"/>
                </a:solidFill>
                <a:latin typeface="Garamond" panose="02020404030301010803" pitchFamily="18" charset="0"/>
                <a:cs typeface="Arial" panose="020B0604020202020204" pitchFamily="34" charset="0"/>
              </a:rPr>
              <a:t>performance </a:t>
            </a:r>
            <a:r>
              <a:rPr lang="en-US" sz="1600" dirty="0">
                <a:solidFill>
                  <a:srgbClr val="000000"/>
                </a:solidFill>
                <a:latin typeface="Garamond" panose="02020404030301010803" pitchFamily="18" charset="0"/>
                <a:cs typeface="Arial" panose="020B0604020202020204" pitchFamily="34" charset="0"/>
              </a:rPr>
              <a:t>during those hours</a:t>
            </a:r>
          </a:p>
          <a:p>
            <a:pPr marL="285750" indent="-285750">
              <a:spcAft>
                <a:spcPts val="600"/>
              </a:spcAft>
              <a:buFont typeface="Wingdings" panose="05000000000000000000" pitchFamily="2" charset="2"/>
              <a:buChar char="Ø"/>
            </a:pPr>
            <a:r>
              <a:rPr lang="en-US" sz="1600" b="1" dirty="0">
                <a:solidFill>
                  <a:srgbClr val="000000"/>
                </a:solidFill>
                <a:latin typeface="Garamond" panose="02020404030301010803" pitchFamily="18" charset="0"/>
                <a:cs typeface="Arial" panose="020B0604020202020204" pitchFamily="34" charset="0"/>
              </a:rPr>
              <a:t>Utilities will develop </a:t>
            </a:r>
            <a:r>
              <a:rPr lang="en-US" sz="1600" b="1" dirty="0" smtClean="0">
                <a:solidFill>
                  <a:srgbClr val="000000"/>
                </a:solidFill>
                <a:latin typeface="Garamond" panose="02020404030301010803" pitchFamily="18" charset="0"/>
                <a:cs typeface="Arial" panose="020B0604020202020204" pitchFamily="34" charset="0"/>
              </a:rPr>
              <a:t>an optional </a:t>
            </a:r>
            <a:r>
              <a:rPr lang="en-US" sz="1600" b="1" dirty="0">
                <a:solidFill>
                  <a:srgbClr val="000000"/>
                </a:solidFill>
                <a:latin typeface="Garamond" panose="02020404030301010803" pitchFamily="18" charset="0"/>
                <a:cs typeface="Arial" panose="020B0604020202020204" pitchFamily="34" charset="0"/>
              </a:rPr>
              <a:t>portfolio based approach </a:t>
            </a:r>
            <a:r>
              <a:rPr lang="en-US" sz="1600" dirty="0">
                <a:solidFill>
                  <a:srgbClr val="000000"/>
                </a:solidFill>
                <a:latin typeface="Garamond" panose="02020404030301010803" pitchFamily="18" charset="0"/>
                <a:cs typeface="Arial" panose="020B0604020202020204" pitchFamily="34" charset="0"/>
              </a:rPr>
              <a:t>where </a:t>
            </a:r>
            <a:r>
              <a:rPr lang="en-US" sz="1600" dirty="0" smtClean="0">
                <a:solidFill>
                  <a:srgbClr val="000000"/>
                </a:solidFill>
                <a:latin typeface="Garamond" panose="02020404030301010803" pitchFamily="18" charset="0"/>
                <a:cs typeface="Arial" panose="020B0604020202020204" pitchFamily="34" charset="0"/>
              </a:rPr>
              <a:t>participating DERs </a:t>
            </a:r>
            <a:r>
              <a:rPr lang="en-US" sz="1600" dirty="0">
                <a:solidFill>
                  <a:srgbClr val="000000"/>
                </a:solidFill>
                <a:latin typeface="Garamond" panose="02020404030301010803" pitchFamily="18" charset="0"/>
                <a:cs typeface="Arial" panose="020B0604020202020204" pitchFamily="34" charset="0"/>
              </a:rPr>
              <a:t>are aggregated into one virtual generation resource with an average nameplate capacity and value and compensate the participants based on that value</a:t>
            </a:r>
          </a:p>
          <a:p>
            <a:pPr marL="285750" indent="-285750">
              <a:spcAft>
                <a:spcPts val="600"/>
              </a:spcAft>
              <a:buFont typeface="Wingdings" panose="05000000000000000000" pitchFamily="2" charset="2"/>
              <a:buChar char="Ø"/>
            </a:pPr>
            <a:r>
              <a:rPr lang="en-US" sz="1600" b="1" dirty="0">
                <a:solidFill>
                  <a:srgbClr val="000000"/>
                </a:solidFill>
                <a:latin typeface="Garamond" panose="02020404030301010803" pitchFamily="18" charset="0"/>
                <a:cs typeface="Arial" panose="020B0604020202020204" pitchFamily="34" charset="0"/>
              </a:rPr>
              <a:t>Utilities will recalculate DRV every 3 years</a:t>
            </a:r>
          </a:p>
          <a:p>
            <a:pPr marL="285750" indent="-285750">
              <a:spcAft>
                <a:spcPts val="600"/>
              </a:spcAft>
              <a:buFont typeface="Wingdings" panose="05000000000000000000" pitchFamily="2" charset="2"/>
              <a:buChar char="Ø"/>
            </a:pPr>
            <a:endParaRPr lang="en-US" dirty="0">
              <a:solidFill>
                <a:srgbClr val="000000"/>
              </a:solidFill>
              <a:latin typeface="Garamond" panose="02020404030301010803" pitchFamily="18" charset="0"/>
              <a:cs typeface="Arial" panose="020B0604020202020204" pitchFamily="34" charset="0"/>
            </a:endParaRP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value of “D” - demand reduction value</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172" y="1123950"/>
            <a:ext cx="2334768" cy="3072384"/>
          </a:xfrm>
          <a:prstGeom prst="rect">
            <a:avLst/>
          </a:prstGeom>
        </p:spPr>
      </p:pic>
    </p:spTree>
    <p:extLst>
      <p:ext uri="{BB962C8B-B14F-4D97-AF65-F5344CB8AC3E}">
        <p14:creationId xmlns:p14="http://schemas.microsoft.com/office/powerpoint/2010/main" val="3245423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895350"/>
            <a:ext cx="5562600" cy="3785652"/>
          </a:xfrm>
          <a:prstGeom prst="rect">
            <a:avLst/>
          </a:prstGeom>
          <a:noFill/>
          <a:ln>
            <a:noFill/>
          </a:ln>
        </p:spPr>
        <p:txBody>
          <a:bodyPr wrap="square" rtlCol="0">
            <a:spAutoFit/>
          </a:bodyPr>
          <a:lstStyle/>
          <a:p>
            <a:pPr marL="342900" indent="-342900">
              <a:spcAft>
                <a:spcPts val="1200"/>
              </a:spcAft>
              <a:buFont typeface="Wingdings" panose="05000000000000000000" pitchFamily="2" charset="2"/>
              <a:buChar char="Ø"/>
            </a:pPr>
            <a:r>
              <a:rPr lang="en-US" sz="2000" b="1" dirty="0">
                <a:solidFill>
                  <a:srgbClr val="000000"/>
                </a:solidFill>
                <a:latin typeface="Garamond" panose="02020404030301010803" pitchFamily="18" charset="0"/>
                <a:cs typeface="Arial" panose="020B0604020202020204" pitchFamily="34" charset="0"/>
              </a:rPr>
              <a:t>Utilities are required to identify high-value locations</a:t>
            </a:r>
            <a:r>
              <a:rPr lang="en-US" sz="2000" dirty="0">
                <a:solidFill>
                  <a:srgbClr val="000000"/>
                </a:solidFill>
                <a:latin typeface="Garamond" panose="02020404030301010803" pitchFamily="18" charset="0"/>
                <a:cs typeface="Arial" panose="020B0604020202020204" pitchFamily="34" charset="0"/>
              </a:rPr>
              <a:t> and any limits on the MW needed in those areas</a:t>
            </a:r>
          </a:p>
          <a:p>
            <a:pPr marL="800100" lvl="1" indent="-342900">
              <a:spcAft>
                <a:spcPts val="2400"/>
              </a:spcAft>
              <a:buFont typeface="Arial" panose="020B0604020202020204" pitchFamily="34" charset="0"/>
              <a:buChar char="•"/>
            </a:pPr>
            <a:r>
              <a:rPr lang="en-US" sz="2000" dirty="0">
                <a:solidFill>
                  <a:srgbClr val="000000"/>
                </a:solidFill>
                <a:latin typeface="Garamond" panose="02020404030301010803" pitchFamily="18" charset="0"/>
                <a:cs typeface="Arial" panose="020B0604020202020204" pitchFamily="34" charset="0"/>
              </a:rPr>
              <a:t>LSRV will not apply to all projects</a:t>
            </a:r>
          </a:p>
          <a:p>
            <a:pPr marL="342900" indent="-342900">
              <a:spcAft>
                <a:spcPts val="2400"/>
              </a:spcAft>
              <a:buFont typeface="Wingdings" panose="05000000000000000000" pitchFamily="2" charset="2"/>
              <a:buChar char="Ø"/>
            </a:pPr>
            <a:r>
              <a:rPr lang="en-US" sz="2000" b="1" dirty="0">
                <a:solidFill>
                  <a:srgbClr val="000000"/>
                </a:solidFill>
                <a:latin typeface="Garamond" panose="02020404030301010803" pitchFamily="18" charset="0"/>
                <a:cs typeface="Arial" panose="020B0604020202020204" pitchFamily="34" charset="0"/>
              </a:rPr>
              <a:t>$ per kW-year value </a:t>
            </a:r>
            <a:r>
              <a:rPr lang="en-US" sz="2000" dirty="0">
                <a:solidFill>
                  <a:srgbClr val="000000"/>
                </a:solidFill>
                <a:latin typeface="Garamond" panose="02020404030301010803" pitchFamily="18" charset="0"/>
                <a:cs typeface="Arial" panose="020B0604020202020204" pitchFamily="34" charset="0"/>
              </a:rPr>
              <a:t>identified by utility, locked in and </a:t>
            </a:r>
            <a:r>
              <a:rPr lang="en-US" sz="2000" b="1" dirty="0">
                <a:solidFill>
                  <a:srgbClr val="000000"/>
                </a:solidFill>
                <a:latin typeface="Garamond" panose="02020404030301010803" pitchFamily="18" charset="0"/>
                <a:cs typeface="Arial" panose="020B0604020202020204" pitchFamily="34" charset="0"/>
              </a:rPr>
              <a:t>paid for first 10 years </a:t>
            </a:r>
            <a:r>
              <a:rPr lang="en-US" sz="2000" dirty="0">
                <a:solidFill>
                  <a:srgbClr val="000000"/>
                </a:solidFill>
                <a:latin typeface="Garamond" panose="02020404030301010803" pitchFamily="18" charset="0"/>
                <a:cs typeface="Arial" panose="020B0604020202020204" pitchFamily="34" charset="0"/>
              </a:rPr>
              <a:t>of the project</a:t>
            </a:r>
          </a:p>
          <a:p>
            <a:pPr marL="342900" indent="-342900">
              <a:spcAft>
                <a:spcPts val="1200"/>
              </a:spcAft>
              <a:buFont typeface="Wingdings" panose="05000000000000000000" pitchFamily="2" charset="2"/>
              <a:buChar char="Ø"/>
            </a:pPr>
            <a:r>
              <a:rPr lang="en-US" sz="2000" b="1" dirty="0">
                <a:solidFill>
                  <a:srgbClr val="000000"/>
                </a:solidFill>
                <a:latin typeface="Garamond" panose="02020404030301010803" pitchFamily="18" charset="0"/>
                <a:cs typeface="Arial" panose="020B0604020202020204" pitchFamily="34" charset="0"/>
              </a:rPr>
              <a:t>LSRV can be received in </a:t>
            </a:r>
            <a:r>
              <a:rPr lang="en-US" sz="2000" b="1" dirty="0" smtClean="0">
                <a:solidFill>
                  <a:srgbClr val="000000"/>
                </a:solidFill>
                <a:latin typeface="Garamond" panose="02020404030301010803" pitchFamily="18" charset="0"/>
                <a:cs typeface="Arial" panose="020B0604020202020204" pitchFamily="34" charset="0"/>
              </a:rPr>
              <a:t>addition </a:t>
            </a:r>
            <a:r>
              <a:rPr lang="en-US" sz="2000" b="1" dirty="0">
                <a:solidFill>
                  <a:srgbClr val="000000"/>
                </a:solidFill>
                <a:latin typeface="Garamond" panose="02020404030301010803" pitchFamily="18" charset="0"/>
                <a:cs typeface="Arial" panose="020B0604020202020204" pitchFamily="34" charset="0"/>
              </a:rPr>
              <a:t>to MTC</a:t>
            </a:r>
            <a:r>
              <a:rPr lang="en-US" sz="2000" dirty="0">
                <a:solidFill>
                  <a:srgbClr val="000000"/>
                </a:solidFill>
                <a:latin typeface="Garamond" panose="02020404030301010803" pitchFamily="18" charset="0"/>
                <a:cs typeface="Arial" panose="020B0604020202020204" pitchFamily="34" charset="0"/>
              </a:rPr>
              <a:t>, therefore CDG projects are eligible</a:t>
            </a:r>
          </a:p>
          <a:p>
            <a:pPr marL="342900" indent="-342900">
              <a:spcAft>
                <a:spcPts val="1200"/>
              </a:spcAft>
              <a:buFont typeface="Wingdings" panose="05000000000000000000" pitchFamily="2" charset="2"/>
              <a:buChar char="Ø"/>
            </a:pPr>
            <a:endParaRPr lang="en-US" sz="2000" dirty="0">
              <a:solidFill>
                <a:srgbClr val="000000"/>
              </a:solidFill>
              <a:latin typeface="Garamond" panose="02020404030301010803" pitchFamily="18" charset="0"/>
              <a:cs typeface="Arial" panose="020B0604020202020204" pitchFamily="34" charset="0"/>
            </a:endParaRP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value of “D” - locational system relief value</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551" y="819150"/>
            <a:ext cx="2334768" cy="3496056"/>
          </a:xfrm>
          <a:prstGeom prst="rect">
            <a:avLst/>
          </a:prstGeom>
        </p:spPr>
      </p:pic>
    </p:spTree>
    <p:extLst>
      <p:ext uri="{BB962C8B-B14F-4D97-AF65-F5344CB8AC3E}">
        <p14:creationId xmlns:p14="http://schemas.microsoft.com/office/powerpoint/2010/main" val="302220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742950"/>
            <a:ext cx="6024372" cy="3924151"/>
          </a:xfrm>
          <a:prstGeom prst="rect">
            <a:avLst/>
          </a:prstGeom>
          <a:noFill/>
          <a:ln>
            <a:noFill/>
          </a:ln>
        </p:spPr>
        <p:txBody>
          <a:bodyPr wrap="square" rtlCol="0">
            <a:spAutoFit/>
          </a:bodyPr>
          <a:lstStyle/>
          <a:p>
            <a:pPr marL="457200" indent="-457200">
              <a:spcAft>
                <a:spcPts val="600"/>
              </a:spcAft>
              <a:buFont typeface="Wingdings" panose="05000000000000000000" pitchFamily="2" charset="2"/>
              <a:buChar char="Ø"/>
            </a:pPr>
            <a:r>
              <a:rPr lang="en-US" sz="2000" b="1" dirty="0">
                <a:solidFill>
                  <a:srgbClr val="000000"/>
                </a:solidFill>
                <a:latin typeface="Garamond" panose="02020404030301010803" pitchFamily="18" charset="0"/>
                <a:cs typeface="Arial" panose="020B0604020202020204" pitchFamily="34" charset="0"/>
              </a:rPr>
              <a:t>CDG projects that are included in Phase One are eligible to receive an </a:t>
            </a:r>
            <a:r>
              <a:rPr lang="en-US" sz="2000" b="1" dirty="0" smtClean="0">
                <a:solidFill>
                  <a:srgbClr val="000000"/>
                </a:solidFill>
                <a:latin typeface="Garamond" panose="02020404030301010803" pitchFamily="18" charset="0"/>
                <a:cs typeface="Arial" panose="020B0604020202020204" pitchFamily="34" charset="0"/>
              </a:rPr>
              <a:t>MTC for its percentage of mass market customers</a:t>
            </a:r>
          </a:p>
          <a:p>
            <a:pPr marL="914400" lvl="1" indent="-457200">
              <a:spcAft>
                <a:spcPts val="600"/>
              </a:spcAft>
              <a:buFont typeface="Arial" panose="020B0604020202020204" pitchFamily="34" charset="0"/>
              <a:buChar char="•"/>
            </a:pPr>
            <a:r>
              <a:rPr lang="en-US" sz="2000" dirty="0" smtClean="0">
                <a:solidFill>
                  <a:srgbClr val="000000"/>
                </a:solidFill>
                <a:latin typeface="Garamond" panose="02020404030301010803" pitchFamily="18" charset="0"/>
                <a:cs typeface="Arial" panose="020B0604020202020204" pitchFamily="34" charset="0"/>
              </a:rPr>
              <a:t>for any portion of the project that this not mass market, that portion is eligible for the DRV</a:t>
            </a:r>
          </a:p>
          <a:p>
            <a:pPr marL="914400" lvl="1" indent="-457200">
              <a:spcAft>
                <a:spcPts val="1800"/>
              </a:spcAft>
              <a:buFont typeface="Arial" panose="020B0604020202020204" pitchFamily="34" charset="0"/>
              <a:buChar char="•"/>
            </a:pPr>
            <a:r>
              <a:rPr lang="en-US" sz="2000" dirty="0" smtClean="0">
                <a:solidFill>
                  <a:srgbClr val="000000"/>
                </a:solidFill>
                <a:latin typeface="Garamond" panose="02020404030301010803" pitchFamily="18" charset="0"/>
                <a:cs typeface="Arial" panose="020B0604020202020204" pitchFamily="34" charset="0"/>
              </a:rPr>
              <a:t>receipt of MTC does not preclude project from receiving LSRV</a:t>
            </a:r>
          </a:p>
          <a:p>
            <a:pPr marL="457200" indent="-457200">
              <a:spcAft>
                <a:spcPts val="600"/>
              </a:spcAft>
              <a:buFont typeface="Wingdings" panose="05000000000000000000" pitchFamily="2" charset="2"/>
              <a:buChar char="Ø"/>
            </a:pPr>
            <a:r>
              <a:rPr lang="en-US" sz="2000" b="1" dirty="0">
                <a:solidFill>
                  <a:srgbClr val="000000"/>
                </a:solidFill>
                <a:latin typeface="Garamond" panose="02020404030301010803" pitchFamily="18" charset="0"/>
                <a:cs typeface="Arial" panose="020B0604020202020204" pitchFamily="34" charset="0"/>
              </a:rPr>
              <a:t>I</a:t>
            </a:r>
            <a:r>
              <a:rPr lang="en-US" sz="2000" b="1" dirty="0" smtClean="0">
                <a:solidFill>
                  <a:srgbClr val="000000"/>
                </a:solidFill>
                <a:latin typeface="Garamond" panose="02020404030301010803" pitchFamily="18" charset="0"/>
                <a:cs typeface="Arial" panose="020B0604020202020204" pitchFamily="34" charset="0"/>
              </a:rPr>
              <a:t>ntended </a:t>
            </a:r>
            <a:r>
              <a:rPr lang="en-US" sz="2000" b="1" dirty="0">
                <a:solidFill>
                  <a:srgbClr val="000000"/>
                </a:solidFill>
                <a:latin typeface="Garamond" panose="02020404030301010803" pitchFamily="18" charset="0"/>
                <a:cs typeface="Arial" panose="020B0604020202020204" pitchFamily="34" charset="0"/>
              </a:rPr>
              <a:t>to </a:t>
            </a:r>
            <a:r>
              <a:rPr lang="en-US" sz="2000" b="1" dirty="0" smtClean="0">
                <a:solidFill>
                  <a:srgbClr val="000000"/>
                </a:solidFill>
                <a:latin typeface="Garamond" panose="02020404030301010803" pitchFamily="18" charset="0"/>
                <a:cs typeface="Arial" panose="020B0604020202020204" pitchFamily="34" charset="0"/>
              </a:rPr>
              <a:t>make estimated CDG compensation</a:t>
            </a:r>
          </a:p>
          <a:p>
            <a:pPr marL="914400" lvl="1" indent="-457200">
              <a:buFont typeface="Arial" panose="020B0604020202020204" pitchFamily="34" charset="0"/>
              <a:buChar char="•"/>
            </a:pPr>
            <a:r>
              <a:rPr lang="en-US" sz="2000" dirty="0" smtClean="0">
                <a:solidFill>
                  <a:srgbClr val="000000"/>
                </a:solidFill>
                <a:latin typeface="Garamond" panose="02020404030301010803" pitchFamily="18" charset="0"/>
                <a:cs typeface="Arial" panose="020B0604020202020204" pitchFamily="34" charset="0"/>
              </a:rPr>
              <a:t>equal </a:t>
            </a:r>
            <a:r>
              <a:rPr lang="en-US" sz="2000" dirty="0">
                <a:solidFill>
                  <a:srgbClr val="000000"/>
                </a:solidFill>
                <a:latin typeface="Garamond" panose="02020404030301010803" pitchFamily="18" charset="0"/>
                <a:cs typeface="Arial" panose="020B0604020202020204" pitchFamily="34" charset="0"/>
              </a:rPr>
              <a:t>to </a:t>
            </a:r>
            <a:r>
              <a:rPr lang="en-US" sz="2000" dirty="0" smtClean="0">
                <a:solidFill>
                  <a:srgbClr val="000000"/>
                </a:solidFill>
                <a:latin typeface="Garamond" panose="02020404030301010803" pitchFamily="18" charset="0"/>
                <a:cs typeface="Arial" panose="020B0604020202020204" pitchFamily="34" charset="0"/>
              </a:rPr>
              <a:t>“Base Retail Rates” (NEM) </a:t>
            </a:r>
            <a:r>
              <a:rPr lang="en-US" sz="2000" dirty="0">
                <a:solidFill>
                  <a:srgbClr val="000000"/>
                </a:solidFill>
                <a:latin typeface="Garamond" panose="02020404030301010803" pitchFamily="18" charset="0"/>
                <a:cs typeface="Arial" panose="020B0604020202020204" pitchFamily="34" charset="0"/>
              </a:rPr>
              <a:t>in Tranche </a:t>
            </a:r>
            <a:r>
              <a:rPr lang="en-US" sz="2000" dirty="0" smtClean="0">
                <a:solidFill>
                  <a:srgbClr val="000000"/>
                </a:solidFill>
                <a:latin typeface="Garamond" panose="02020404030301010803" pitchFamily="18" charset="0"/>
                <a:cs typeface="Arial" panose="020B0604020202020204" pitchFamily="34" charset="0"/>
              </a:rPr>
              <a:t>1</a:t>
            </a:r>
          </a:p>
          <a:p>
            <a:pPr marL="914400" lvl="1" indent="-457200">
              <a:buFont typeface="Arial" panose="020B0604020202020204" pitchFamily="34" charset="0"/>
              <a:buChar char="•"/>
            </a:pPr>
            <a:r>
              <a:rPr lang="en-US" sz="2000" dirty="0" smtClean="0">
                <a:solidFill>
                  <a:srgbClr val="000000"/>
                </a:solidFill>
                <a:latin typeface="Garamond" panose="02020404030301010803" pitchFamily="18" charset="0"/>
                <a:cs typeface="Arial" panose="020B0604020202020204" pitchFamily="34" charset="0"/>
              </a:rPr>
              <a:t>5</a:t>
            </a:r>
            <a:r>
              <a:rPr lang="en-US" sz="2000" dirty="0">
                <a:solidFill>
                  <a:srgbClr val="000000"/>
                </a:solidFill>
                <a:latin typeface="Garamond" panose="02020404030301010803" pitchFamily="18" charset="0"/>
                <a:cs typeface="Arial" panose="020B0604020202020204" pitchFamily="34" charset="0"/>
              </a:rPr>
              <a:t>% less than NEM in Tranche 2, </a:t>
            </a:r>
            <a:r>
              <a:rPr lang="en-US" sz="2000" dirty="0" smtClean="0">
                <a:solidFill>
                  <a:srgbClr val="000000"/>
                </a:solidFill>
                <a:latin typeface="Garamond" panose="02020404030301010803" pitchFamily="18" charset="0"/>
                <a:cs typeface="Arial" panose="020B0604020202020204" pitchFamily="34" charset="0"/>
              </a:rPr>
              <a:t>and</a:t>
            </a:r>
          </a:p>
          <a:p>
            <a:pPr marL="914400" lvl="1" indent="-457200">
              <a:spcAft>
                <a:spcPts val="1800"/>
              </a:spcAft>
              <a:buFont typeface="Arial" panose="020B0604020202020204" pitchFamily="34" charset="0"/>
              <a:buChar char="•"/>
            </a:pPr>
            <a:r>
              <a:rPr lang="en-US" sz="2000" dirty="0" smtClean="0">
                <a:solidFill>
                  <a:srgbClr val="000000"/>
                </a:solidFill>
                <a:latin typeface="Garamond" panose="02020404030301010803" pitchFamily="18" charset="0"/>
                <a:cs typeface="Arial" panose="020B0604020202020204" pitchFamily="34" charset="0"/>
              </a:rPr>
              <a:t>10</a:t>
            </a:r>
            <a:r>
              <a:rPr lang="en-US" sz="2000" dirty="0">
                <a:solidFill>
                  <a:srgbClr val="000000"/>
                </a:solidFill>
                <a:latin typeface="Garamond" panose="02020404030301010803" pitchFamily="18" charset="0"/>
                <a:cs typeface="Arial" panose="020B0604020202020204" pitchFamily="34" charset="0"/>
              </a:rPr>
              <a:t>% less than NEM in Tranche 3</a:t>
            </a:r>
          </a:p>
        </p:txBody>
      </p:sp>
      <p:sp>
        <p:nvSpPr>
          <p:cNvPr id="6" name="TextBox 5"/>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Stack Components – market transition credit</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172" y="1047750"/>
            <a:ext cx="2334768" cy="3072384"/>
          </a:xfrm>
          <a:prstGeom prst="rect">
            <a:avLst/>
          </a:prstGeom>
        </p:spPr>
      </p:pic>
    </p:spTree>
    <p:extLst>
      <p:ext uri="{BB962C8B-B14F-4D97-AF65-F5344CB8AC3E}">
        <p14:creationId xmlns:p14="http://schemas.microsoft.com/office/powerpoint/2010/main" val="288933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Introduction and Housekeeping</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12" name="TextBox 11"/>
          <p:cNvSpPr txBox="1"/>
          <p:nvPr/>
        </p:nvSpPr>
        <p:spPr>
          <a:xfrm>
            <a:off x="152400" y="571891"/>
            <a:ext cx="8991600" cy="1323439"/>
          </a:xfrm>
          <a:prstGeom prst="rect">
            <a:avLst/>
          </a:prstGeom>
          <a:noFill/>
          <a:ln>
            <a:noFill/>
          </a:ln>
        </p:spPr>
        <p:txBody>
          <a:bodyPr wrap="square" rtlCol="0">
            <a:spAutoFit/>
          </a:bodyPr>
          <a:lstStyle/>
          <a:p>
            <a:pPr>
              <a:spcAft>
                <a:spcPts val="1200"/>
              </a:spcAft>
            </a:pPr>
            <a:endParaRPr lang="en-US" dirty="0">
              <a:solidFill>
                <a:schemeClr val="tx1">
                  <a:lumMod val="50000"/>
                  <a:lumOff val="50000"/>
                </a:schemeClr>
              </a:solidFill>
              <a:latin typeface="Garamond" panose="02020404030301010803" pitchFamily="18" charset="0"/>
              <a:cs typeface="Courier New" panose="02070309020205020404" pitchFamily="49" charset="0"/>
            </a:endParaRPr>
          </a:p>
          <a:p>
            <a:pPr marL="285750" indent="-285750">
              <a:spcAft>
                <a:spcPts val="1200"/>
              </a:spcAft>
              <a:buFont typeface="Wingdings" panose="05000000000000000000" pitchFamily="2" charset="2"/>
              <a:buChar char="Ø"/>
            </a:pPr>
            <a:endParaRPr lang="en-US" dirty="0">
              <a:solidFill>
                <a:schemeClr val="tx1">
                  <a:lumMod val="50000"/>
                  <a:lumOff val="50000"/>
                </a:schemeClr>
              </a:solidFill>
              <a:latin typeface="Garamond" panose="02020404030301010803" pitchFamily="18" charset="0"/>
              <a:cs typeface="Arial" panose="020B0604020202020204" pitchFamily="34" charset="0"/>
            </a:endParaRPr>
          </a:p>
          <a:p>
            <a:pPr>
              <a:spcAft>
                <a:spcPts val="1200"/>
              </a:spcAft>
            </a:pPr>
            <a:r>
              <a:rPr lang="en-US" sz="2400" b="1" dirty="0">
                <a:solidFill>
                  <a:srgbClr val="646569"/>
                </a:solidFill>
                <a:latin typeface="Garamond" panose="02020404030301010803" pitchFamily="18" charset="0"/>
                <a:cs typeface="Arial" panose="020B0604020202020204" pitchFamily="34" charset="0"/>
              </a:rPr>
              <a:t>	</a:t>
            </a:r>
            <a:endParaRPr lang="en-US" sz="2400" b="1" dirty="0">
              <a:solidFill>
                <a:schemeClr val="tx1">
                  <a:lumMod val="85000"/>
                  <a:lumOff val="15000"/>
                </a:schemeClr>
              </a:solidFill>
              <a:latin typeface="Garamond" panose="02020404030301010803" pitchFamily="18" charset="0"/>
              <a:cs typeface="Arial" panose="020B0604020202020204" pitchFamily="34" charset="0"/>
            </a:endParaRPr>
          </a:p>
        </p:txBody>
      </p:sp>
      <p:sp>
        <p:nvSpPr>
          <p:cNvPr id="5" name="TextBox 4"/>
          <p:cNvSpPr txBox="1"/>
          <p:nvPr/>
        </p:nvSpPr>
        <p:spPr>
          <a:xfrm>
            <a:off x="152400" y="540667"/>
            <a:ext cx="8991600" cy="4555094"/>
          </a:xfrm>
          <a:prstGeom prst="rect">
            <a:avLst/>
          </a:prstGeom>
          <a:noFill/>
          <a:ln>
            <a:noFill/>
          </a:ln>
        </p:spPr>
        <p:txBody>
          <a:bodyPr wrap="square" rtlCol="0">
            <a:spAutoFit/>
          </a:bodyPr>
          <a:lstStyle/>
          <a:p>
            <a:pPr marL="342900" indent="-342900">
              <a:spcAft>
                <a:spcPts val="1200"/>
              </a:spcAft>
              <a:buFont typeface="Wingdings" panose="05000000000000000000" pitchFamily="2" charset="2"/>
              <a:buChar char="Ø"/>
            </a:pPr>
            <a:r>
              <a:rPr lang="en-US" sz="2000" dirty="0" smtClean="0">
                <a:latin typeface="Garamond" panose="02020404030301010803" pitchFamily="18" charset="0"/>
                <a:cs typeface="Arial" panose="020B0604020202020204" pitchFamily="34" charset="0"/>
              </a:rPr>
              <a:t>The purpose of this webinar is to provide an </a:t>
            </a:r>
            <a:r>
              <a:rPr lang="en-US" sz="2000" b="1" dirty="0" smtClean="0">
                <a:latin typeface="Garamond" panose="02020404030301010803" pitchFamily="18" charset="0"/>
                <a:cs typeface="Arial" panose="020B0604020202020204" pitchFamily="34" charset="0"/>
              </a:rPr>
              <a:t>overview of the Commission’s Phase One decision</a:t>
            </a:r>
            <a:r>
              <a:rPr lang="en-US" sz="2000" dirty="0" smtClean="0">
                <a:latin typeface="Garamond" panose="02020404030301010803" pitchFamily="18" charset="0"/>
                <a:cs typeface="Arial" panose="020B0604020202020204" pitchFamily="34" charset="0"/>
              </a:rPr>
              <a:t> in the Value of DER proceeding and to also present next steps</a:t>
            </a:r>
          </a:p>
          <a:p>
            <a:pPr marL="342900" indent="-342900">
              <a:spcAft>
                <a:spcPts val="1200"/>
              </a:spcAft>
              <a:buFont typeface="Wingdings" panose="05000000000000000000" pitchFamily="2" charset="2"/>
              <a:buChar char="Ø"/>
            </a:pPr>
            <a:r>
              <a:rPr lang="en-US" sz="2000" dirty="0" smtClean="0">
                <a:latin typeface="Garamond" panose="02020404030301010803" pitchFamily="18" charset="0"/>
                <a:cs typeface="Arial" panose="020B0604020202020204" pitchFamily="34" charset="0"/>
              </a:rPr>
              <a:t>The Commission’s Order can be accessed through the following link:</a:t>
            </a:r>
          </a:p>
          <a:p>
            <a:pPr marL="1257300" lvl="2" indent="-342900">
              <a:spcAft>
                <a:spcPts val="1200"/>
              </a:spcAft>
              <a:buFont typeface="Arial" panose="020B0604020202020204" pitchFamily="34" charset="0"/>
              <a:buChar char="•"/>
            </a:pPr>
            <a:r>
              <a:rPr lang="en-US" sz="2000" dirty="0" smtClean="0">
                <a:latin typeface="Garamond" panose="02020404030301010803" pitchFamily="18" charset="0"/>
                <a:cs typeface="Arial" panose="020B0604020202020204" pitchFamily="34" charset="0"/>
                <a:hlinkClick r:id="rId2"/>
              </a:rPr>
              <a:t>http</a:t>
            </a:r>
            <a:r>
              <a:rPr lang="en-US" sz="2000" dirty="0">
                <a:latin typeface="Garamond" panose="02020404030301010803" pitchFamily="18" charset="0"/>
                <a:cs typeface="Arial" panose="020B0604020202020204" pitchFamily="34" charset="0"/>
                <a:hlinkClick r:id="rId2"/>
              </a:rPr>
              <a:t>://</a:t>
            </a:r>
            <a:r>
              <a:rPr lang="en-US" sz="2000" dirty="0" smtClean="0">
                <a:latin typeface="Garamond" panose="02020404030301010803" pitchFamily="18" charset="0"/>
                <a:cs typeface="Arial" panose="020B0604020202020204" pitchFamily="34" charset="0"/>
                <a:hlinkClick r:id="rId2"/>
              </a:rPr>
              <a:t>on.ny.gov/2n7xYDR</a:t>
            </a:r>
            <a:endParaRPr lang="en-US" sz="2000" dirty="0" smtClean="0">
              <a:latin typeface="Garamond" panose="02020404030301010803" pitchFamily="18" charset="0"/>
              <a:cs typeface="Arial" panose="020B0604020202020204" pitchFamily="34" charset="0"/>
            </a:endParaRPr>
          </a:p>
          <a:p>
            <a:pPr marL="342900" indent="-342900">
              <a:spcAft>
                <a:spcPts val="1200"/>
              </a:spcAft>
              <a:buFont typeface="Wingdings" panose="05000000000000000000" pitchFamily="2" charset="2"/>
              <a:buChar char="Ø"/>
            </a:pPr>
            <a:r>
              <a:rPr lang="en-US" sz="2000" b="1" dirty="0" smtClean="0">
                <a:latin typeface="Garamond" panose="02020404030301010803" pitchFamily="18" charset="0"/>
                <a:cs typeface="Arial" panose="020B0604020202020204" pitchFamily="34" charset="0"/>
              </a:rPr>
              <a:t>Please submit questions to </a:t>
            </a:r>
            <a:r>
              <a:rPr lang="en-US" sz="2000" b="1" dirty="0" smtClean="0">
                <a:latin typeface="Garamond" panose="02020404030301010803" pitchFamily="18" charset="0"/>
                <a:cs typeface="Arial" panose="020B0604020202020204" pitchFamily="34" charset="0"/>
                <a:hlinkClick r:id="rId3"/>
              </a:rPr>
              <a:t>VDER@dps.ny.gov</a:t>
            </a:r>
            <a:r>
              <a:rPr lang="en-US" sz="2000" b="1" dirty="0" smtClean="0">
                <a:latin typeface="Garamond" panose="02020404030301010803" pitchFamily="18" charset="0"/>
                <a:cs typeface="Arial" panose="020B0604020202020204" pitchFamily="34" charset="0"/>
              </a:rPr>
              <a:t> </a:t>
            </a:r>
          </a:p>
          <a:p>
            <a:pPr marL="1257300" lvl="2" indent="-342900">
              <a:spcAft>
                <a:spcPts val="1200"/>
              </a:spcAft>
              <a:buFont typeface="Arial" panose="020B0604020202020204" pitchFamily="34" charset="0"/>
              <a:buChar char="•"/>
            </a:pPr>
            <a:r>
              <a:rPr lang="en-US" dirty="0" smtClean="0">
                <a:latin typeface="Garamond" panose="02020404030301010803" pitchFamily="18" charset="0"/>
                <a:cs typeface="Arial" panose="020B0604020202020204" pitchFamily="34" charset="0"/>
              </a:rPr>
              <a:t>Many questions were submitted prior to the webinar</a:t>
            </a:r>
          </a:p>
          <a:p>
            <a:pPr marL="1257300" lvl="2" indent="-342900">
              <a:spcAft>
                <a:spcPts val="1200"/>
              </a:spcAft>
              <a:buFont typeface="Arial" panose="020B0604020202020204" pitchFamily="34" charset="0"/>
              <a:buChar char="•"/>
            </a:pPr>
            <a:r>
              <a:rPr lang="en-US" dirty="0" smtClean="0">
                <a:latin typeface="Garamond" panose="02020404030301010803" pitchFamily="18" charset="0"/>
                <a:cs typeface="Arial" panose="020B0604020202020204" pitchFamily="34" charset="0"/>
              </a:rPr>
              <a:t>Questions will be addressed </a:t>
            </a:r>
            <a:r>
              <a:rPr lang="en-US" dirty="0" smtClean="0">
                <a:latin typeface="Garamond" panose="02020404030301010803" pitchFamily="18" charset="0"/>
                <a:cs typeface="Arial" panose="020B0604020202020204" pitchFamily="34" charset="0"/>
              </a:rPr>
              <a:t>as part of</a:t>
            </a:r>
            <a:r>
              <a:rPr lang="en-US" dirty="0" smtClean="0">
                <a:latin typeface="Garamond" panose="02020404030301010803" pitchFamily="18" charset="0"/>
                <a:cs typeface="Arial" panose="020B0604020202020204" pitchFamily="34" charset="0"/>
              </a:rPr>
              <a:t> </a:t>
            </a:r>
            <a:r>
              <a:rPr lang="en-US" dirty="0" smtClean="0">
                <a:latin typeface="Garamond" panose="02020404030301010803" pitchFamily="18" charset="0"/>
                <a:cs typeface="Arial" panose="020B0604020202020204" pitchFamily="34" charset="0"/>
              </a:rPr>
              <a:t>the webinar and a FAQ will be posted to the Department’s dedicated </a:t>
            </a:r>
            <a:r>
              <a:rPr lang="en-US" dirty="0" smtClean="0">
                <a:latin typeface="Garamond" panose="02020404030301010803" pitchFamily="18" charset="0"/>
                <a:cs typeface="Arial" panose="020B0604020202020204" pitchFamily="34" charset="0"/>
              </a:rPr>
              <a:t>forthcoming VDER </a:t>
            </a:r>
            <a:r>
              <a:rPr lang="en-US" dirty="0" smtClean="0">
                <a:latin typeface="Garamond" panose="02020404030301010803" pitchFamily="18" charset="0"/>
                <a:cs typeface="Arial" panose="020B0604020202020204" pitchFamily="34" charset="0"/>
              </a:rPr>
              <a:t>webpage</a:t>
            </a:r>
            <a:endParaRPr lang="en-US" dirty="0" smtClean="0">
              <a:solidFill>
                <a:srgbClr val="FF0000"/>
              </a:solidFill>
              <a:latin typeface="Garamond" panose="02020404030301010803" pitchFamily="18" charset="0"/>
              <a:cs typeface="Arial" panose="020B0604020202020204" pitchFamily="34" charset="0"/>
            </a:endParaRPr>
          </a:p>
          <a:p>
            <a:pPr marL="342900" indent="-342900">
              <a:spcAft>
                <a:spcPts val="1200"/>
              </a:spcAft>
              <a:buFont typeface="Wingdings" panose="05000000000000000000" pitchFamily="2" charset="2"/>
              <a:buChar char="Ø"/>
            </a:pPr>
            <a:r>
              <a:rPr lang="en-US" b="1" dirty="0" smtClean="0">
                <a:latin typeface="Garamond" panose="02020404030301010803" pitchFamily="18" charset="0"/>
                <a:cs typeface="Arial" panose="020B0604020202020204" pitchFamily="34" charset="0"/>
              </a:rPr>
              <a:t>All filings in the Value of DER proceeding</a:t>
            </a:r>
            <a:r>
              <a:rPr lang="en-US" dirty="0" smtClean="0">
                <a:latin typeface="Garamond" panose="02020404030301010803" pitchFamily="18" charset="0"/>
                <a:cs typeface="Arial" panose="020B0604020202020204" pitchFamily="34" charset="0"/>
              </a:rPr>
              <a:t> (Case 15-E-0751) can be accessed through:</a:t>
            </a:r>
          </a:p>
          <a:p>
            <a:pPr marL="1257300" lvl="2" indent="-342900">
              <a:spcAft>
                <a:spcPts val="1200"/>
              </a:spcAft>
              <a:buFont typeface="Arial" panose="020B0604020202020204" pitchFamily="34" charset="0"/>
              <a:buChar char="•"/>
            </a:pPr>
            <a:r>
              <a:rPr lang="en-US" sz="2000" dirty="0" smtClean="0">
                <a:latin typeface="Garamond" panose="02020404030301010803" pitchFamily="18" charset="0"/>
                <a:cs typeface="Arial" panose="020B0604020202020204" pitchFamily="34" charset="0"/>
                <a:hlinkClick r:id="rId4"/>
              </a:rPr>
              <a:t>http</a:t>
            </a:r>
            <a:r>
              <a:rPr lang="en-US" sz="2000" dirty="0">
                <a:latin typeface="Garamond" panose="02020404030301010803" pitchFamily="18" charset="0"/>
                <a:cs typeface="Arial" panose="020B0604020202020204" pitchFamily="34" charset="0"/>
                <a:hlinkClick r:id="rId4"/>
              </a:rPr>
              <a:t>://</a:t>
            </a:r>
            <a:r>
              <a:rPr lang="en-US" sz="2000" dirty="0" smtClean="0">
                <a:latin typeface="Garamond" panose="02020404030301010803" pitchFamily="18" charset="0"/>
                <a:cs typeface="Arial" panose="020B0604020202020204" pitchFamily="34" charset="0"/>
                <a:hlinkClick r:id="rId4"/>
              </a:rPr>
              <a:t>on.ny.gov/2nBUMyh</a:t>
            </a:r>
            <a:endParaRPr lang="en-US" sz="2000" dirty="0" smtClean="0">
              <a:latin typeface="Garamond" panose="02020404030301010803" pitchFamily="18" charset="0"/>
              <a:cs typeface="Arial" panose="020B0604020202020204" pitchFamily="34" charset="0"/>
            </a:endParaRPr>
          </a:p>
          <a:p>
            <a:pPr marL="1257300" lvl="2" indent="-342900">
              <a:spcAft>
                <a:spcPts val="1200"/>
              </a:spcAft>
              <a:buFont typeface="Arial" panose="020B0604020202020204" pitchFamily="34" charset="0"/>
              <a:buChar char="•"/>
            </a:pPr>
            <a:endParaRPr lang="en-US"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763966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81000" y="707886"/>
            <a:ext cx="8458200" cy="4114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000" b="1" dirty="0">
                <a:solidFill>
                  <a:srgbClr val="000000"/>
                </a:solidFill>
                <a:latin typeface="Garamond" panose="02020404030301010803" pitchFamily="18" charset="0"/>
              </a:rPr>
              <a:t>Phase 1 NEM projects (Tranche 0)</a:t>
            </a:r>
            <a:r>
              <a:rPr lang="en-US" sz="2000" dirty="0">
                <a:solidFill>
                  <a:srgbClr val="000000"/>
                </a:solidFill>
                <a:latin typeface="Garamond" panose="02020404030301010803" pitchFamily="18" charset="0"/>
              </a:rPr>
              <a:t> receive 20-year NEM</a:t>
            </a:r>
          </a:p>
          <a:p>
            <a:pPr lvl="1">
              <a:buFont typeface="Arial" panose="020B0604020202020204" pitchFamily="34" charset="0"/>
              <a:buChar char="•"/>
            </a:pPr>
            <a:r>
              <a:rPr lang="en-US" sz="1600" dirty="0">
                <a:solidFill>
                  <a:srgbClr val="000000"/>
                </a:solidFill>
                <a:latin typeface="Garamond" panose="02020404030301010803" pitchFamily="18" charset="0"/>
              </a:rPr>
              <a:t>Open for 90 business days after the order, or until capacity full</a:t>
            </a:r>
          </a:p>
          <a:p>
            <a:pPr lvl="1">
              <a:buFont typeface="Arial" panose="020B0604020202020204" pitchFamily="34" charset="0"/>
              <a:buChar char="•"/>
            </a:pPr>
            <a:r>
              <a:rPr lang="en-US" sz="1600" dirty="0">
                <a:solidFill>
                  <a:srgbClr val="000000"/>
                </a:solidFill>
                <a:latin typeface="Garamond" panose="02020404030301010803" pitchFamily="18" charset="0"/>
              </a:rPr>
              <a:t>Any remaining capacity moves into Tranche 1</a:t>
            </a:r>
          </a:p>
          <a:p>
            <a:pPr>
              <a:buFont typeface="Wingdings" panose="05000000000000000000" pitchFamily="2" charset="2"/>
              <a:buChar char="Ø"/>
            </a:pPr>
            <a:r>
              <a:rPr lang="en-US" sz="2000" b="1" dirty="0">
                <a:solidFill>
                  <a:srgbClr val="000000"/>
                </a:solidFill>
                <a:latin typeface="Garamond" panose="02020404030301010803" pitchFamily="18" charset="0"/>
              </a:rPr>
              <a:t>Tranche </a:t>
            </a:r>
            <a:r>
              <a:rPr lang="en-US" sz="2000" b="1" dirty="0" smtClean="0">
                <a:solidFill>
                  <a:srgbClr val="000000"/>
                </a:solidFill>
                <a:latin typeface="Garamond" panose="02020404030301010803" pitchFamily="18" charset="0"/>
              </a:rPr>
              <a:t>1: </a:t>
            </a:r>
            <a:r>
              <a:rPr lang="en-US" sz="2000" dirty="0" smtClean="0">
                <a:solidFill>
                  <a:srgbClr val="000000"/>
                </a:solidFill>
                <a:latin typeface="Garamond" panose="02020404030301010803" pitchFamily="18" charset="0"/>
              </a:rPr>
              <a:t>25-year</a:t>
            </a:r>
            <a:r>
              <a:rPr lang="en-US" sz="2000" dirty="0">
                <a:solidFill>
                  <a:srgbClr val="000000"/>
                </a:solidFill>
                <a:latin typeface="Garamond" panose="02020404030301010803" pitchFamily="18" charset="0"/>
              </a:rPr>
              <a:t>, NEM equivalent, incorporates value stack</a:t>
            </a:r>
          </a:p>
          <a:p>
            <a:pPr>
              <a:buFont typeface="Wingdings" panose="05000000000000000000" pitchFamily="2" charset="2"/>
              <a:buChar char="Ø"/>
            </a:pPr>
            <a:r>
              <a:rPr lang="en-US" sz="2000" b="1" dirty="0">
                <a:solidFill>
                  <a:srgbClr val="000000"/>
                </a:solidFill>
                <a:latin typeface="Garamond" panose="02020404030301010803" pitchFamily="18" charset="0"/>
              </a:rPr>
              <a:t>Tranche 2:</a:t>
            </a:r>
            <a:r>
              <a:rPr lang="en-US" sz="2000" dirty="0">
                <a:solidFill>
                  <a:srgbClr val="000000"/>
                </a:solidFill>
                <a:latin typeface="Garamond" panose="02020404030301010803" pitchFamily="18" charset="0"/>
              </a:rPr>
              <a:t> 25-year, 95% NEM equivalent, incorporates value stack </a:t>
            </a:r>
          </a:p>
          <a:p>
            <a:pPr>
              <a:buFont typeface="Wingdings" panose="05000000000000000000" pitchFamily="2" charset="2"/>
              <a:buChar char="Ø"/>
            </a:pPr>
            <a:r>
              <a:rPr lang="en-US" sz="2000" b="1" dirty="0">
                <a:solidFill>
                  <a:srgbClr val="000000"/>
                </a:solidFill>
                <a:latin typeface="Garamond" panose="02020404030301010803" pitchFamily="18" charset="0"/>
              </a:rPr>
              <a:t>Tranche 3:</a:t>
            </a:r>
            <a:r>
              <a:rPr lang="en-US" sz="2000" dirty="0">
                <a:solidFill>
                  <a:srgbClr val="000000"/>
                </a:solidFill>
                <a:latin typeface="Garamond" panose="02020404030301010803" pitchFamily="18" charset="0"/>
              </a:rPr>
              <a:t> 25-year, 90% NEM equivalent, incorporates value stack</a:t>
            </a:r>
          </a:p>
          <a:p>
            <a:pPr>
              <a:buFont typeface="Wingdings" panose="05000000000000000000" pitchFamily="2" charset="2"/>
              <a:buChar char="Ø"/>
            </a:pPr>
            <a:endParaRPr lang="en-US" sz="1600" dirty="0">
              <a:solidFill>
                <a:srgbClr val="000000"/>
              </a:solidFill>
              <a:latin typeface="Garamond" panose="02020404030301010803" pitchFamily="18" charset="0"/>
            </a:endParaRPr>
          </a:p>
          <a:p>
            <a:pPr>
              <a:buFont typeface="Wingdings" panose="05000000000000000000" pitchFamily="2" charset="2"/>
              <a:buChar char="v"/>
            </a:pPr>
            <a:r>
              <a:rPr lang="en-US" sz="1600" dirty="0" smtClean="0">
                <a:solidFill>
                  <a:srgbClr val="000000"/>
                </a:solidFill>
                <a:latin typeface="Garamond" panose="02020404030301010803" pitchFamily="18" charset="0"/>
              </a:rPr>
              <a:t>Phase 1 NEM </a:t>
            </a:r>
            <a:r>
              <a:rPr lang="en-US" sz="1600" dirty="0">
                <a:solidFill>
                  <a:srgbClr val="000000"/>
                </a:solidFill>
                <a:latin typeface="Garamond" panose="02020404030301010803" pitchFamily="18" charset="0"/>
              </a:rPr>
              <a:t>and Tranche 0 are volumetric crediting methods, Tranches 1-3 use monetary crediting</a:t>
            </a:r>
          </a:p>
          <a:p>
            <a:pPr>
              <a:buFont typeface="Wingdings" panose="05000000000000000000" pitchFamily="2" charset="2"/>
              <a:buChar char="v"/>
            </a:pPr>
            <a:r>
              <a:rPr lang="en-US" sz="1600" dirty="0" smtClean="0">
                <a:solidFill>
                  <a:srgbClr val="000000"/>
                </a:solidFill>
                <a:latin typeface="Garamond" panose="02020404030301010803" pitchFamily="18" charset="0"/>
              </a:rPr>
              <a:t>Project</a:t>
            </a:r>
            <a:r>
              <a:rPr lang="en-US" sz="1600" dirty="0">
                <a:solidFill>
                  <a:srgbClr val="000000"/>
                </a:solidFill>
                <a:latin typeface="Garamond" panose="02020404030301010803" pitchFamily="18" charset="0"/>
              </a:rPr>
              <a:t> criteria to enter tranche is 25% utility </a:t>
            </a:r>
            <a:r>
              <a:rPr lang="en-US" sz="1600" dirty="0" smtClean="0">
                <a:solidFill>
                  <a:srgbClr val="000000"/>
                </a:solidFill>
                <a:latin typeface="Garamond" panose="02020404030301010803" pitchFamily="18" charset="0"/>
              </a:rPr>
              <a:t>interconnection upgrade</a:t>
            </a:r>
            <a:r>
              <a:rPr lang="en-US" sz="1600" dirty="0">
                <a:solidFill>
                  <a:srgbClr val="000000"/>
                </a:solidFill>
                <a:latin typeface="Garamond" panose="02020404030301010803" pitchFamily="18" charset="0"/>
              </a:rPr>
              <a:t> payment </a:t>
            </a:r>
            <a:r>
              <a:rPr lang="en-US" sz="1600" dirty="0" smtClean="0">
                <a:solidFill>
                  <a:srgbClr val="000000"/>
                </a:solidFill>
                <a:latin typeface="Garamond" panose="02020404030301010803" pitchFamily="18" charset="0"/>
              </a:rPr>
              <a:t>or an</a:t>
            </a:r>
            <a:r>
              <a:rPr lang="en-US" sz="1600" dirty="0">
                <a:solidFill>
                  <a:srgbClr val="000000"/>
                </a:solidFill>
                <a:latin typeface="Garamond" panose="02020404030301010803" pitchFamily="18" charset="0"/>
              </a:rPr>
              <a:t> executed utility interconnection </a:t>
            </a:r>
            <a:r>
              <a:rPr lang="en-US" sz="1600" dirty="0" smtClean="0">
                <a:solidFill>
                  <a:srgbClr val="000000"/>
                </a:solidFill>
                <a:latin typeface="Garamond" panose="02020404030301010803" pitchFamily="18" charset="0"/>
              </a:rPr>
              <a:t>agreement if upgrade costs are not applicable</a:t>
            </a:r>
            <a:endParaRPr lang="en-US" sz="1600" dirty="0">
              <a:solidFill>
                <a:srgbClr val="000000"/>
              </a:solidFill>
              <a:latin typeface="Garamond" panose="02020404030301010803" pitchFamily="18" charset="0"/>
            </a:endParaRPr>
          </a:p>
          <a:p>
            <a:pPr>
              <a:buFont typeface="Wingdings" panose="05000000000000000000" pitchFamily="2" charset="2"/>
              <a:buChar char="v"/>
            </a:pPr>
            <a:r>
              <a:rPr lang="en-US" sz="1600" dirty="0" smtClean="0">
                <a:solidFill>
                  <a:srgbClr val="000000"/>
                </a:solidFill>
                <a:latin typeface="Garamond" panose="02020404030301010803" pitchFamily="18" charset="0"/>
              </a:rPr>
              <a:t>MTC </a:t>
            </a:r>
            <a:r>
              <a:rPr lang="en-US" sz="1600" dirty="0">
                <a:solidFill>
                  <a:srgbClr val="000000"/>
                </a:solidFill>
                <a:latin typeface="Garamond" panose="02020404030301010803" pitchFamily="18" charset="0"/>
              </a:rPr>
              <a:t>steps down in Tranches 2 and 3</a:t>
            </a:r>
          </a:p>
        </p:txBody>
      </p:sp>
      <p:sp>
        <p:nvSpPr>
          <p:cNvPr id="5" name="TextBox 4"/>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CDG Tranche Design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97627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2800" y="4400550"/>
            <a:ext cx="1752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CDG Tranche Design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61950"/>
            <a:ext cx="8273796" cy="4200456"/>
          </a:xfrm>
          <a:prstGeom prst="rect">
            <a:avLst/>
          </a:prstGeom>
        </p:spPr>
      </p:pic>
      <p:sp>
        <p:nvSpPr>
          <p:cNvPr id="4" name="TextBox 3"/>
          <p:cNvSpPr txBox="1"/>
          <p:nvPr/>
        </p:nvSpPr>
        <p:spPr>
          <a:xfrm>
            <a:off x="381000" y="4400550"/>
            <a:ext cx="8229600" cy="707886"/>
          </a:xfrm>
          <a:prstGeom prst="rect">
            <a:avLst/>
          </a:prstGeom>
          <a:noFill/>
        </p:spPr>
        <p:txBody>
          <a:bodyPr wrap="square" rtlCol="0">
            <a:spAutoFit/>
          </a:bodyPr>
          <a:lstStyle/>
          <a:p>
            <a:r>
              <a:rPr lang="en-US" sz="2000" b="1" u="sng" dirty="0" smtClean="0">
                <a:latin typeface="Garamond"/>
                <a:cs typeface="Garamond"/>
              </a:rPr>
              <a:t>Note</a:t>
            </a:r>
            <a:r>
              <a:rPr lang="en-US" sz="2000" dirty="0" smtClean="0">
                <a:latin typeface="Garamond"/>
                <a:cs typeface="Garamond"/>
              </a:rPr>
              <a:t> – Illustrations do not reflect DRV compensation </a:t>
            </a:r>
            <a:r>
              <a:rPr lang="en-US" sz="2000" dirty="0" smtClean="0">
                <a:latin typeface="Garamond"/>
                <a:cs typeface="Garamond"/>
              </a:rPr>
              <a:t>eligible for </a:t>
            </a:r>
            <a:r>
              <a:rPr lang="en-US" sz="2000" dirty="0" smtClean="0">
                <a:latin typeface="Garamond"/>
                <a:cs typeface="Garamond"/>
              </a:rPr>
              <a:t>non-mass market subscribers or the </a:t>
            </a:r>
            <a:r>
              <a:rPr lang="en-US" sz="2000" dirty="0" smtClean="0">
                <a:latin typeface="Garamond"/>
                <a:cs typeface="Garamond"/>
              </a:rPr>
              <a:t>potential for the project </a:t>
            </a:r>
            <a:r>
              <a:rPr lang="en-US" sz="2000" dirty="0" smtClean="0">
                <a:latin typeface="Garamond"/>
                <a:cs typeface="Garamond"/>
              </a:rPr>
              <a:t>to receive LSRV compensation</a:t>
            </a:r>
            <a:endParaRPr lang="en-US" sz="2000" dirty="0">
              <a:latin typeface="Garamond"/>
              <a:cs typeface="Garamond"/>
            </a:endParaRPr>
          </a:p>
        </p:txBody>
      </p:sp>
    </p:spTree>
    <p:extLst>
      <p:ext uri="{BB962C8B-B14F-4D97-AF65-F5344CB8AC3E}">
        <p14:creationId xmlns:p14="http://schemas.microsoft.com/office/powerpoint/2010/main" val="3122250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66" name="Shape 93"/>
          <p:cNvSpPr txBox="1">
            <a:spLocks/>
          </p:cNvSpPr>
          <p:nvPr/>
        </p:nvSpPr>
        <p:spPr>
          <a:xfrm>
            <a:off x="1235289" y="859636"/>
            <a:ext cx="7175000" cy="734786"/>
          </a:xfrm>
          <a:prstGeom prst="rect">
            <a:avLst/>
          </a:prstGeom>
          <a:noFill/>
          <a:ln>
            <a:noFill/>
          </a:ln>
        </p:spPr>
        <p:txBody>
          <a:bodyPr lIns="73467" tIns="36723" rIns="73467" bIns="36723"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rgbClr val="002D73"/>
              </a:buClr>
              <a:buSzPct val="25000"/>
            </a:pPr>
            <a:r>
              <a:rPr lang="en-US" sz="1607" b="1" dirty="0">
                <a:solidFill>
                  <a:schemeClr val="bg1"/>
                </a:solidFill>
                <a:latin typeface="Garamond" panose="02020404030301010803" pitchFamily="18" charset="0"/>
                <a:ea typeface="Calibri"/>
                <a:cs typeface="Arial" pitchFamily="34" charset="0"/>
                <a:sym typeface="Calibri"/>
              </a:rPr>
              <a:t>VDER, Assumptions</a:t>
            </a:r>
          </a:p>
          <a:p>
            <a:pPr algn="l">
              <a:spcBef>
                <a:spcPts val="0"/>
              </a:spcBef>
              <a:buClr>
                <a:srgbClr val="002D73"/>
              </a:buClr>
              <a:buSzPct val="25000"/>
            </a:pPr>
            <a:endParaRPr lang="en-US" sz="804" dirty="0">
              <a:solidFill>
                <a:srgbClr val="002D73"/>
              </a:solidFill>
              <a:latin typeface="Garamond" panose="02020404030301010803" pitchFamily="18" charset="0"/>
              <a:ea typeface="Calibri"/>
              <a:cs typeface="Arial" pitchFamily="34" charset="0"/>
              <a:sym typeface="Calibri"/>
            </a:endParaRPr>
          </a:p>
        </p:txBody>
      </p:sp>
      <p:sp>
        <p:nvSpPr>
          <p:cNvPr id="9" name="TextBox 8"/>
          <p:cNvSpPr txBox="1"/>
          <p:nvPr/>
        </p:nvSpPr>
        <p:spPr>
          <a:xfrm>
            <a:off x="255271" y="557217"/>
            <a:ext cx="8610599" cy="784830"/>
          </a:xfrm>
          <a:prstGeom prst="rect">
            <a:avLst/>
          </a:prstGeom>
          <a:noFill/>
          <a:ln>
            <a:noFill/>
          </a:ln>
        </p:spPr>
        <p:txBody>
          <a:bodyPr wrap="square" rtlCol="0">
            <a:spAutoFit/>
          </a:bodyPr>
          <a:lstStyle/>
          <a:p>
            <a:pPr marL="342900" indent="-342900">
              <a:spcAft>
                <a:spcPts val="600"/>
              </a:spcAft>
              <a:buFont typeface="Wingdings" charset="2"/>
              <a:buChar char="Ø"/>
            </a:pPr>
            <a:endParaRPr lang="en-US" sz="2000" b="1" dirty="0">
              <a:solidFill>
                <a:srgbClr val="1F3261"/>
              </a:solidFill>
              <a:latin typeface="Garamond" panose="02020404030301010803" pitchFamily="18" charset="0"/>
            </a:endParaRPr>
          </a:p>
          <a:p>
            <a:pPr>
              <a:spcAft>
                <a:spcPts val="600"/>
              </a:spcAft>
            </a:pPr>
            <a:endParaRPr lang="en-US" sz="2000" dirty="0">
              <a:solidFill>
                <a:schemeClr val="tx1">
                  <a:lumMod val="85000"/>
                  <a:lumOff val="15000"/>
                </a:schemeClr>
              </a:solidFill>
              <a:latin typeface="Garamond" panose="02020404030301010803" pitchFamily="18" charset="0"/>
            </a:endParaRPr>
          </a:p>
        </p:txBody>
      </p:sp>
      <p:sp>
        <p:nvSpPr>
          <p:cNvPr id="4" name="Rectangle 3"/>
          <p:cNvSpPr/>
          <p:nvPr/>
        </p:nvSpPr>
        <p:spPr>
          <a:xfrm>
            <a:off x="1399897" y="704098"/>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CDG Tranche Design – MW allocation by utility</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12" y="587502"/>
            <a:ext cx="8494776" cy="3968496"/>
          </a:xfrm>
          <a:prstGeom prst="rect">
            <a:avLst/>
          </a:prstGeom>
        </p:spPr>
      </p:pic>
    </p:spTree>
    <p:extLst>
      <p:ext uri="{BB962C8B-B14F-4D97-AF65-F5344CB8AC3E}">
        <p14:creationId xmlns:p14="http://schemas.microsoft.com/office/powerpoint/2010/main" val="329901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Rectangle 1"/>
          <p:cNvSpPr/>
          <p:nvPr/>
        </p:nvSpPr>
        <p:spPr>
          <a:xfrm>
            <a:off x="7086600" y="4400550"/>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hape 93"/>
          <p:cNvSpPr txBox="1">
            <a:spLocks/>
          </p:cNvSpPr>
          <p:nvPr/>
        </p:nvSpPr>
        <p:spPr>
          <a:xfrm>
            <a:off x="1235289" y="859636"/>
            <a:ext cx="7175000" cy="734786"/>
          </a:xfrm>
          <a:prstGeom prst="rect">
            <a:avLst/>
          </a:prstGeom>
          <a:noFill/>
          <a:ln>
            <a:noFill/>
          </a:ln>
        </p:spPr>
        <p:txBody>
          <a:bodyPr lIns="73467" tIns="36723" rIns="73467" bIns="36723"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rgbClr val="002D73"/>
              </a:buClr>
              <a:buSzPct val="25000"/>
            </a:pPr>
            <a:r>
              <a:rPr lang="en-US" sz="1607" b="1" dirty="0">
                <a:solidFill>
                  <a:schemeClr val="bg1"/>
                </a:solidFill>
                <a:latin typeface="Garamond" panose="02020404030301010803" pitchFamily="18" charset="0"/>
                <a:ea typeface="Calibri"/>
                <a:cs typeface="Arial" pitchFamily="34" charset="0"/>
                <a:sym typeface="Calibri"/>
              </a:rPr>
              <a:t>VDER, Assumptions</a:t>
            </a:r>
          </a:p>
          <a:p>
            <a:pPr algn="l">
              <a:spcBef>
                <a:spcPts val="0"/>
              </a:spcBef>
              <a:buClr>
                <a:srgbClr val="002D73"/>
              </a:buClr>
              <a:buSzPct val="25000"/>
            </a:pPr>
            <a:endParaRPr lang="en-US" sz="804" dirty="0">
              <a:solidFill>
                <a:srgbClr val="002D73"/>
              </a:solidFill>
              <a:latin typeface="Garamond" panose="02020404030301010803" pitchFamily="18" charset="0"/>
              <a:ea typeface="Calibri"/>
              <a:cs typeface="Arial" pitchFamily="34" charset="0"/>
              <a:sym typeface="Calibri"/>
            </a:endParaRPr>
          </a:p>
        </p:txBody>
      </p:sp>
      <p:sp>
        <p:nvSpPr>
          <p:cNvPr id="9" name="TextBox 8"/>
          <p:cNvSpPr txBox="1"/>
          <p:nvPr/>
        </p:nvSpPr>
        <p:spPr>
          <a:xfrm>
            <a:off x="255271" y="557217"/>
            <a:ext cx="8610599" cy="784830"/>
          </a:xfrm>
          <a:prstGeom prst="rect">
            <a:avLst/>
          </a:prstGeom>
          <a:noFill/>
          <a:ln>
            <a:noFill/>
          </a:ln>
        </p:spPr>
        <p:txBody>
          <a:bodyPr wrap="square" rtlCol="0">
            <a:spAutoFit/>
          </a:bodyPr>
          <a:lstStyle/>
          <a:p>
            <a:pPr marL="342900" indent="-342900">
              <a:spcAft>
                <a:spcPts val="600"/>
              </a:spcAft>
              <a:buFont typeface="Wingdings" charset="2"/>
              <a:buChar char="Ø"/>
            </a:pPr>
            <a:endParaRPr lang="en-US" sz="2000" b="1" dirty="0">
              <a:solidFill>
                <a:srgbClr val="1F3261"/>
              </a:solidFill>
              <a:latin typeface="Garamond" panose="02020404030301010803" pitchFamily="18" charset="0"/>
            </a:endParaRPr>
          </a:p>
          <a:p>
            <a:pPr>
              <a:spcAft>
                <a:spcPts val="600"/>
              </a:spcAft>
            </a:pPr>
            <a:endParaRPr lang="en-US" sz="2000" dirty="0">
              <a:solidFill>
                <a:schemeClr val="tx1">
                  <a:lumMod val="85000"/>
                  <a:lumOff val="15000"/>
                </a:schemeClr>
              </a:solidFill>
              <a:latin typeface="Garamond" panose="02020404030301010803" pitchFamily="18" charset="0"/>
            </a:endParaRPr>
          </a:p>
        </p:txBody>
      </p:sp>
      <p:sp>
        <p:nvSpPr>
          <p:cNvPr id="4" name="Rectangle 3"/>
          <p:cNvSpPr/>
          <p:nvPr/>
        </p:nvSpPr>
        <p:spPr>
          <a:xfrm>
            <a:off x="1399897" y="704098"/>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CDG Tranche Design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8" name="TextBox 7"/>
          <p:cNvSpPr txBox="1"/>
          <p:nvPr/>
        </p:nvSpPr>
        <p:spPr>
          <a:xfrm>
            <a:off x="97277" y="590550"/>
            <a:ext cx="8587740" cy="4678204"/>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000" b="1" dirty="0" smtClean="0">
                <a:latin typeface="Garamond" panose="02020404030301010803" pitchFamily="18" charset="0"/>
                <a:cs typeface="Courier New" panose="02070309020205020404" pitchFamily="49" charset="0"/>
              </a:rPr>
              <a:t>How many projects are currently eligible?</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The utilities were directed to file the number of eligible projects (next slide)</a:t>
            </a:r>
          </a:p>
          <a:p>
            <a:pPr marL="342900" indent="-342900">
              <a:spcAft>
                <a:spcPts val="1200"/>
              </a:spcAft>
              <a:buFont typeface="Wingdings" panose="05000000000000000000" pitchFamily="2" charset="2"/>
              <a:buChar char="Ø"/>
            </a:pPr>
            <a:r>
              <a:rPr lang="en-US" sz="2000" b="1" dirty="0" smtClean="0">
                <a:latin typeface="Garamond" panose="02020404030301010803" pitchFamily="18" charset="0"/>
                <a:cs typeface="Courier New" panose="02070309020205020404" pitchFamily="49" charset="0"/>
              </a:rPr>
              <a:t>The utilities are also directed to provide real-time updates on tranche progress</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Staff is working directly with utilities to develop an approach</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And to provide notice when a tranche is full</a:t>
            </a:r>
          </a:p>
          <a:p>
            <a:pPr marL="342900" indent="-342900">
              <a:spcAft>
                <a:spcPts val="1200"/>
              </a:spcAft>
              <a:buFont typeface="Wingdings" panose="05000000000000000000" pitchFamily="2" charset="2"/>
              <a:buChar char="Ø"/>
            </a:pPr>
            <a:r>
              <a:rPr lang="en-US" sz="2000" b="1" dirty="0" smtClean="0">
                <a:latin typeface="Garamond" panose="02020404030301010803" pitchFamily="18" charset="0"/>
                <a:cs typeface="Courier New" panose="02070309020205020404" pitchFamily="49" charset="0"/>
              </a:rPr>
              <a:t>Upon reaching 85% of total MW allocation for all tranches</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A utility should provide notice to the Commission</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And the Commission will take up consideration of any appropriate </a:t>
            </a:r>
            <a:r>
              <a:rPr lang="en-US" dirty="0" smtClean="0">
                <a:latin typeface="Garamond" panose="02020404030301010803" pitchFamily="18" charset="0"/>
                <a:cs typeface="Courier New" panose="02070309020205020404" pitchFamily="49" charset="0"/>
              </a:rPr>
              <a:t>action</a:t>
            </a:r>
          </a:p>
          <a:p>
            <a:pPr marL="800100" lvl="1" indent="-342900">
              <a:spcAft>
                <a:spcPts val="1200"/>
              </a:spcAft>
              <a:buFont typeface="Arial" panose="020B0604020202020204" pitchFamily="34" charset="0"/>
              <a:buChar char="•"/>
            </a:pPr>
            <a:r>
              <a:rPr lang="en-US" dirty="0" smtClean="0">
                <a:latin typeface="Garamond" panose="02020404030301010803" pitchFamily="18" charset="0"/>
                <a:cs typeface="Courier New" panose="02070309020205020404" pitchFamily="49" charset="0"/>
              </a:rPr>
              <a:t>Until the Commission takes action, eligible projects will be placed into Tranche 3</a:t>
            </a:r>
            <a:endParaRPr lang="en-US" dirty="0">
              <a:latin typeface="Garamond" panose="02020404030301010803" pitchFamily="18" charset="0"/>
              <a:cs typeface="Courier New" panose="02070309020205020404" pitchFamily="49" charset="0"/>
            </a:endParaRPr>
          </a:p>
          <a:p>
            <a:pPr marL="800100" lvl="1" indent="-342900">
              <a:spcAft>
                <a:spcPts val="1200"/>
              </a:spcAft>
              <a:buFont typeface="Arial" panose="020B0604020202020204" pitchFamily="34" charset="0"/>
              <a:buChar char="•"/>
            </a:pPr>
            <a:endParaRPr lang="en-US" sz="2000" dirty="0">
              <a:latin typeface="Garamond" panose="02020404030301010803" pitchFamily="18" charset="0"/>
              <a:cs typeface="Courier New" panose="02070309020205020404" pitchFamily="49" charset="0"/>
            </a:endParaRPr>
          </a:p>
        </p:txBody>
      </p:sp>
    </p:spTree>
    <p:extLst>
      <p:ext uri="{BB962C8B-B14F-4D97-AF65-F5344CB8AC3E}">
        <p14:creationId xmlns:p14="http://schemas.microsoft.com/office/powerpoint/2010/main" val="579886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66" name="Shape 93"/>
          <p:cNvSpPr txBox="1">
            <a:spLocks/>
          </p:cNvSpPr>
          <p:nvPr/>
        </p:nvSpPr>
        <p:spPr>
          <a:xfrm>
            <a:off x="1235289" y="859636"/>
            <a:ext cx="7175000" cy="734786"/>
          </a:xfrm>
          <a:prstGeom prst="rect">
            <a:avLst/>
          </a:prstGeom>
          <a:noFill/>
          <a:ln>
            <a:noFill/>
          </a:ln>
        </p:spPr>
        <p:txBody>
          <a:bodyPr lIns="73467" tIns="36723" rIns="73467" bIns="36723"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rgbClr val="002D73"/>
              </a:buClr>
              <a:buSzPct val="25000"/>
            </a:pPr>
            <a:r>
              <a:rPr lang="en-US" sz="1607" b="1" dirty="0">
                <a:solidFill>
                  <a:schemeClr val="bg1"/>
                </a:solidFill>
                <a:latin typeface="Garamond" panose="02020404030301010803" pitchFamily="18" charset="0"/>
                <a:ea typeface="Calibri"/>
                <a:cs typeface="Arial" pitchFamily="34" charset="0"/>
                <a:sym typeface="Calibri"/>
              </a:rPr>
              <a:t>VDER, Assumptions</a:t>
            </a:r>
          </a:p>
          <a:p>
            <a:pPr algn="l">
              <a:spcBef>
                <a:spcPts val="0"/>
              </a:spcBef>
              <a:buClr>
                <a:srgbClr val="002D73"/>
              </a:buClr>
              <a:buSzPct val="25000"/>
            </a:pPr>
            <a:endParaRPr lang="en-US" sz="804" dirty="0">
              <a:solidFill>
                <a:srgbClr val="002D73"/>
              </a:solidFill>
              <a:latin typeface="Garamond" panose="02020404030301010803" pitchFamily="18" charset="0"/>
              <a:ea typeface="Calibri"/>
              <a:cs typeface="Arial" pitchFamily="34" charset="0"/>
              <a:sym typeface="Calibri"/>
            </a:endParaRPr>
          </a:p>
        </p:txBody>
      </p:sp>
      <p:sp>
        <p:nvSpPr>
          <p:cNvPr id="9" name="TextBox 8"/>
          <p:cNvSpPr txBox="1"/>
          <p:nvPr/>
        </p:nvSpPr>
        <p:spPr>
          <a:xfrm>
            <a:off x="255271" y="557217"/>
            <a:ext cx="8610599" cy="784830"/>
          </a:xfrm>
          <a:prstGeom prst="rect">
            <a:avLst/>
          </a:prstGeom>
          <a:noFill/>
          <a:ln>
            <a:noFill/>
          </a:ln>
        </p:spPr>
        <p:txBody>
          <a:bodyPr wrap="square" rtlCol="0">
            <a:spAutoFit/>
          </a:bodyPr>
          <a:lstStyle/>
          <a:p>
            <a:pPr marL="342900" indent="-342900">
              <a:spcAft>
                <a:spcPts val="600"/>
              </a:spcAft>
              <a:buFont typeface="Wingdings" charset="2"/>
              <a:buChar char="Ø"/>
            </a:pPr>
            <a:endParaRPr lang="en-US" sz="2000" b="1" dirty="0">
              <a:solidFill>
                <a:srgbClr val="1F3261"/>
              </a:solidFill>
              <a:latin typeface="Garamond" panose="02020404030301010803" pitchFamily="18" charset="0"/>
            </a:endParaRPr>
          </a:p>
          <a:p>
            <a:pPr>
              <a:spcAft>
                <a:spcPts val="600"/>
              </a:spcAft>
            </a:pPr>
            <a:endParaRPr lang="en-US" sz="2000" dirty="0">
              <a:solidFill>
                <a:schemeClr val="tx1">
                  <a:lumMod val="85000"/>
                  <a:lumOff val="15000"/>
                </a:schemeClr>
              </a:solidFill>
              <a:latin typeface="Garamond" panose="02020404030301010803" pitchFamily="18" charset="0"/>
            </a:endParaRPr>
          </a:p>
        </p:txBody>
      </p:sp>
      <p:sp>
        <p:nvSpPr>
          <p:cNvPr id="4" name="Rectangle 3"/>
          <p:cNvSpPr/>
          <p:nvPr/>
        </p:nvSpPr>
        <p:spPr>
          <a:xfrm>
            <a:off x="1399897" y="704098"/>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CDG Tranche Design – MWs currently eligible (as of 3/23/17)</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29" y="594767"/>
            <a:ext cx="8494776" cy="3968496"/>
          </a:xfrm>
          <a:prstGeom prst="rect">
            <a:avLst/>
          </a:prstGeom>
        </p:spPr>
      </p:pic>
      <p:sp>
        <p:nvSpPr>
          <p:cNvPr id="2" name="TextBox 1"/>
          <p:cNvSpPr txBox="1"/>
          <p:nvPr/>
        </p:nvSpPr>
        <p:spPr>
          <a:xfrm>
            <a:off x="3530745" y="2706112"/>
            <a:ext cx="533400" cy="323165"/>
          </a:xfrm>
          <a:prstGeom prst="rect">
            <a:avLst/>
          </a:prstGeom>
          <a:noFill/>
        </p:spPr>
        <p:txBody>
          <a:bodyPr wrap="square" rtlCol="0">
            <a:spAutoFit/>
          </a:bodyPr>
          <a:lstStyle/>
          <a:p>
            <a:r>
              <a:rPr lang="en-US" sz="1500" b="1" dirty="0" smtClean="0">
                <a:solidFill>
                  <a:schemeClr val="accent6"/>
                </a:solidFill>
                <a:latin typeface="+mj-lt"/>
              </a:rPr>
              <a:t>26</a:t>
            </a:r>
            <a:endParaRPr lang="en-US" sz="1500" b="1" dirty="0">
              <a:solidFill>
                <a:schemeClr val="accent6"/>
              </a:solidFill>
              <a:latin typeface="+mj-lt"/>
            </a:endParaRPr>
          </a:p>
        </p:txBody>
      </p:sp>
      <p:sp>
        <p:nvSpPr>
          <p:cNvPr id="8" name="TextBox 7"/>
          <p:cNvSpPr txBox="1"/>
          <p:nvPr/>
        </p:nvSpPr>
        <p:spPr>
          <a:xfrm>
            <a:off x="4442952" y="2724148"/>
            <a:ext cx="533400" cy="323165"/>
          </a:xfrm>
          <a:prstGeom prst="rect">
            <a:avLst/>
          </a:prstGeom>
          <a:noFill/>
        </p:spPr>
        <p:txBody>
          <a:bodyPr wrap="square" rtlCol="0">
            <a:spAutoFit/>
          </a:bodyPr>
          <a:lstStyle/>
          <a:p>
            <a:r>
              <a:rPr lang="en-US" sz="1500" b="1" dirty="0" smtClean="0">
                <a:solidFill>
                  <a:schemeClr val="accent6"/>
                </a:solidFill>
                <a:latin typeface="+mj-lt"/>
              </a:rPr>
              <a:t>23</a:t>
            </a:r>
            <a:endParaRPr lang="en-US" sz="1500" b="1" dirty="0">
              <a:solidFill>
                <a:schemeClr val="accent6"/>
              </a:solidFill>
              <a:latin typeface="+mj-lt"/>
            </a:endParaRPr>
          </a:p>
        </p:txBody>
      </p:sp>
      <p:sp>
        <p:nvSpPr>
          <p:cNvPr id="10" name="TextBox 9"/>
          <p:cNvSpPr txBox="1"/>
          <p:nvPr/>
        </p:nvSpPr>
        <p:spPr>
          <a:xfrm>
            <a:off x="5223808" y="2724148"/>
            <a:ext cx="533400" cy="323165"/>
          </a:xfrm>
          <a:prstGeom prst="rect">
            <a:avLst/>
          </a:prstGeom>
          <a:noFill/>
        </p:spPr>
        <p:txBody>
          <a:bodyPr wrap="square" rtlCol="0">
            <a:spAutoFit/>
          </a:bodyPr>
          <a:lstStyle/>
          <a:p>
            <a:r>
              <a:rPr lang="en-US" sz="1500" b="1" dirty="0" smtClean="0">
                <a:solidFill>
                  <a:schemeClr val="accent6"/>
                </a:solidFill>
                <a:latin typeface="+mj-lt"/>
              </a:rPr>
              <a:t>&lt; 1</a:t>
            </a:r>
            <a:endParaRPr lang="en-US" sz="1500" b="1" dirty="0">
              <a:solidFill>
                <a:schemeClr val="accent6"/>
              </a:solidFill>
              <a:latin typeface="+mj-lt"/>
            </a:endParaRPr>
          </a:p>
        </p:txBody>
      </p:sp>
      <p:sp>
        <p:nvSpPr>
          <p:cNvPr id="11" name="TextBox 10"/>
          <p:cNvSpPr txBox="1"/>
          <p:nvPr/>
        </p:nvSpPr>
        <p:spPr>
          <a:xfrm>
            <a:off x="6136570" y="2706112"/>
            <a:ext cx="533400" cy="323165"/>
          </a:xfrm>
          <a:prstGeom prst="rect">
            <a:avLst/>
          </a:prstGeom>
          <a:noFill/>
        </p:spPr>
        <p:txBody>
          <a:bodyPr wrap="square" rtlCol="0">
            <a:spAutoFit/>
          </a:bodyPr>
          <a:lstStyle/>
          <a:p>
            <a:r>
              <a:rPr lang="en-US" sz="1500" b="1" dirty="0">
                <a:solidFill>
                  <a:schemeClr val="accent6"/>
                </a:solidFill>
                <a:latin typeface="+mj-lt"/>
              </a:rPr>
              <a:t>5</a:t>
            </a:r>
            <a:r>
              <a:rPr lang="en-US" sz="1500" b="1" dirty="0" smtClean="0">
                <a:solidFill>
                  <a:schemeClr val="accent6"/>
                </a:solidFill>
                <a:latin typeface="+mj-lt"/>
              </a:rPr>
              <a:t>6</a:t>
            </a:r>
            <a:endParaRPr lang="en-US" sz="1500" b="1" dirty="0">
              <a:solidFill>
                <a:schemeClr val="accent6"/>
              </a:solidFill>
              <a:latin typeface="+mj-lt"/>
            </a:endParaRPr>
          </a:p>
        </p:txBody>
      </p:sp>
      <p:sp>
        <p:nvSpPr>
          <p:cNvPr id="12" name="TextBox 11"/>
          <p:cNvSpPr txBox="1"/>
          <p:nvPr/>
        </p:nvSpPr>
        <p:spPr>
          <a:xfrm>
            <a:off x="6955844" y="2737649"/>
            <a:ext cx="533400" cy="323165"/>
          </a:xfrm>
          <a:prstGeom prst="rect">
            <a:avLst/>
          </a:prstGeom>
          <a:noFill/>
        </p:spPr>
        <p:txBody>
          <a:bodyPr wrap="square" rtlCol="0">
            <a:spAutoFit/>
          </a:bodyPr>
          <a:lstStyle/>
          <a:p>
            <a:r>
              <a:rPr lang="en-US" sz="1500" b="1" dirty="0" smtClean="0">
                <a:solidFill>
                  <a:schemeClr val="accent6"/>
                </a:solidFill>
                <a:latin typeface="+mj-lt"/>
              </a:rPr>
              <a:t>&lt; 2</a:t>
            </a:r>
            <a:endParaRPr lang="en-US" sz="1500" b="1" dirty="0">
              <a:solidFill>
                <a:schemeClr val="accent6"/>
              </a:solidFill>
              <a:latin typeface="+mj-lt"/>
            </a:endParaRPr>
          </a:p>
        </p:txBody>
      </p:sp>
      <p:sp>
        <p:nvSpPr>
          <p:cNvPr id="13" name="TextBox 12"/>
          <p:cNvSpPr txBox="1"/>
          <p:nvPr/>
        </p:nvSpPr>
        <p:spPr>
          <a:xfrm>
            <a:off x="7854766" y="2702987"/>
            <a:ext cx="533400" cy="323165"/>
          </a:xfrm>
          <a:prstGeom prst="rect">
            <a:avLst/>
          </a:prstGeom>
          <a:noFill/>
        </p:spPr>
        <p:txBody>
          <a:bodyPr wrap="square" rtlCol="0">
            <a:spAutoFit/>
          </a:bodyPr>
          <a:lstStyle/>
          <a:p>
            <a:r>
              <a:rPr lang="en-US" sz="1500" b="1" dirty="0" smtClean="0">
                <a:solidFill>
                  <a:schemeClr val="accent6"/>
                </a:solidFill>
                <a:latin typeface="+mj-lt"/>
              </a:rPr>
              <a:t>14</a:t>
            </a:r>
            <a:endParaRPr lang="en-US" sz="1500" b="1" dirty="0">
              <a:solidFill>
                <a:schemeClr val="accent6"/>
              </a:solidFill>
              <a:latin typeface="+mj-lt"/>
            </a:endParaRPr>
          </a:p>
        </p:txBody>
      </p:sp>
      <p:sp>
        <p:nvSpPr>
          <p:cNvPr id="14" name="TextBox 13"/>
          <p:cNvSpPr txBox="1"/>
          <p:nvPr/>
        </p:nvSpPr>
        <p:spPr>
          <a:xfrm>
            <a:off x="4442952" y="3428311"/>
            <a:ext cx="533400" cy="323165"/>
          </a:xfrm>
          <a:prstGeom prst="rect">
            <a:avLst/>
          </a:prstGeom>
          <a:noFill/>
        </p:spPr>
        <p:txBody>
          <a:bodyPr wrap="square" rtlCol="0">
            <a:spAutoFit/>
          </a:bodyPr>
          <a:lstStyle/>
          <a:p>
            <a:r>
              <a:rPr lang="en-US" sz="1500" b="1" dirty="0" smtClean="0">
                <a:solidFill>
                  <a:schemeClr val="accent6"/>
                </a:solidFill>
                <a:latin typeface="+mj-lt"/>
              </a:rPr>
              <a:t>12</a:t>
            </a:r>
            <a:endParaRPr lang="en-US" sz="1500" b="1" dirty="0">
              <a:solidFill>
                <a:schemeClr val="accent6"/>
              </a:solidFill>
              <a:latin typeface="+mj-lt"/>
            </a:endParaRPr>
          </a:p>
        </p:txBody>
      </p:sp>
      <p:sp>
        <p:nvSpPr>
          <p:cNvPr id="15" name="TextBox 14"/>
          <p:cNvSpPr txBox="1"/>
          <p:nvPr/>
        </p:nvSpPr>
        <p:spPr>
          <a:xfrm>
            <a:off x="6136570" y="3439027"/>
            <a:ext cx="533400" cy="323165"/>
          </a:xfrm>
          <a:prstGeom prst="rect">
            <a:avLst/>
          </a:prstGeom>
          <a:noFill/>
        </p:spPr>
        <p:txBody>
          <a:bodyPr wrap="square" rtlCol="0">
            <a:spAutoFit/>
          </a:bodyPr>
          <a:lstStyle/>
          <a:p>
            <a:r>
              <a:rPr lang="en-US" sz="1500" b="1" dirty="0" smtClean="0">
                <a:solidFill>
                  <a:schemeClr val="accent6"/>
                </a:solidFill>
                <a:latin typeface="+mj-lt"/>
              </a:rPr>
              <a:t>48</a:t>
            </a:r>
            <a:endParaRPr lang="en-US" sz="1500" b="1" dirty="0">
              <a:solidFill>
                <a:schemeClr val="accent6"/>
              </a:solidFill>
              <a:latin typeface="+mj-lt"/>
            </a:endParaRPr>
          </a:p>
        </p:txBody>
      </p:sp>
      <p:sp>
        <p:nvSpPr>
          <p:cNvPr id="16" name="TextBox 15"/>
          <p:cNvSpPr txBox="1"/>
          <p:nvPr/>
        </p:nvSpPr>
        <p:spPr>
          <a:xfrm>
            <a:off x="4528579" y="4116356"/>
            <a:ext cx="533400" cy="323165"/>
          </a:xfrm>
          <a:prstGeom prst="rect">
            <a:avLst/>
          </a:prstGeom>
          <a:noFill/>
        </p:spPr>
        <p:txBody>
          <a:bodyPr wrap="square" rtlCol="0">
            <a:spAutoFit/>
          </a:bodyPr>
          <a:lstStyle/>
          <a:p>
            <a:r>
              <a:rPr lang="en-US" sz="1500" b="1" dirty="0" smtClean="0">
                <a:solidFill>
                  <a:schemeClr val="accent6"/>
                </a:solidFill>
                <a:latin typeface="+mj-lt"/>
              </a:rPr>
              <a:t>1</a:t>
            </a:r>
            <a:endParaRPr lang="en-US" sz="1500" b="1" dirty="0">
              <a:solidFill>
                <a:schemeClr val="accent6"/>
              </a:solidFill>
              <a:latin typeface="+mj-lt"/>
            </a:endParaRPr>
          </a:p>
        </p:txBody>
      </p:sp>
      <p:sp>
        <p:nvSpPr>
          <p:cNvPr id="6" name="Rectangle 5"/>
          <p:cNvSpPr/>
          <p:nvPr/>
        </p:nvSpPr>
        <p:spPr>
          <a:xfrm>
            <a:off x="4198188" y="2359776"/>
            <a:ext cx="838200" cy="7041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08325" y="2361638"/>
            <a:ext cx="838200" cy="7041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8188" y="3084863"/>
            <a:ext cx="838200" cy="7041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36491" y="793634"/>
            <a:ext cx="838200" cy="7041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Garamond" panose="02020404030301010803" pitchFamily="18" charset="0"/>
              </a:rPr>
              <a:t>Tranche Closed</a:t>
            </a:r>
            <a:endParaRPr lang="en-US" sz="1400" b="1" dirty="0">
              <a:latin typeface="Garamond" panose="02020404030301010803" pitchFamily="18" charset="0"/>
            </a:endParaRPr>
          </a:p>
        </p:txBody>
      </p:sp>
      <p:sp>
        <p:nvSpPr>
          <p:cNvPr id="21" name="TextBox 20"/>
          <p:cNvSpPr txBox="1"/>
          <p:nvPr/>
        </p:nvSpPr>
        <p:spPr>
          <a:xfrm>
            <a:off x="948740" y="2737649"/>
            <a:ext cx="2133600" cy="307777"/>
          </a:xfrm>
          <a:prstGeom prst="rect">
            <a:avLst/>
          </a:prstGeom>
          <a:noFill/>
        </p:spPr>
        <p:txBody>
          <a:bodyPr wrap="square" rtlCol="0">
            <a:spAutoFit/>
          </a:bodyPr>
          <a:lstStyle/>
          <a:p>
            <a:r>
              <a:rPr lang="en-US" sz="1400" dirty="0" smtClean="0">
                <a:solidFill>
                  <a:schemeClr val="bg1">
                    <a:lumMod val="95000"/>
                  </a:schemeClr>
                </a:solidFill>
              </a:rPr>
              <a:t>MWs currently eligible</a:t>
            </a:r>
            <a:endParaRPr lang="en-US" sz="1400" dirty="0">
              <a:solidFill>
                <a:schemeClr val="bg1">
                  <a:lumMod val="95000"/>
                </a:schemeClr>
              </a:solidFill>
            </a:endParaRPr>
          </a:p>
        </p:txBody>
      </p:sp>
      <p:sp>
        <p:nvSpPr>
          <p:cNvPr id="22" name="TextBox 21"/>
          <p:cNvSpPr txBox="1"/>
          <p:nvPr/>
        </p:nvSpPr>
        <p:spPr>
          <a:xfrm>
            <a:off x="946195" y="3428311"/>
            <a:ext cx="2133600" cy="307777"/>
          </a:xfrm>
          <a:prstGeom prst="rect">
            <a:avLst/>
          </a:prstGeom>
          <a:noFill/>
        </p:spPr>
        <p:txBody>
          <a:bodyPr wrap="square" rtlCol="0">
            <a:spAutoFit/>
          </a:bodyPr>
          <a:lstStyle/>
          <a:p>
            <a:r>
              <a:rPr lang="en-US" sz="1400" dirty="0" smtClean="0">
                <a:solidFill>
                  <a:schemeClr val="bg1">
                    <a:lumMod val="95000"/>
                  </a:schemeClr>
                </a:solidFill>
              </a:rPr>
              <a:t>MWs currently eligible</a:t>
            </a:r>
            <a:endParaRPr lang="en-US" sz="1400" dirty="0">
              <a:solidFill>
                <a:schemeClr val="bg1">
                  <a:lumMod val="95000"/>
                </a:schemeClr>
              </a:solidFill>
            </a:endParaRPr>
          </a:p>
        </p:txBody>
      </p:sp>
      <p:sp>
        <p:nvSpPr>
          <p:cNvPr id="23" name="TextBox 22"/>
          <p:cNvSpPr txBox="1"/>
          <p:nvPr/>
        </p:nvSpPr>
        <p:spPr>
          <a:xfrm>
            <a:off x="946195" y="4131389"/>
            <a:ext cx="2133600" cy="307777"/>
          </a:xfrm>
          <a:prstGeom prst="rect">
            <a:avLst/>
          </a:prstGeom>
          <a:noFill/>
        </p:spPr>
        <p:txBody>
          <a:bodyPr wrap="square" rtlCol="0">
            <a:spAutoFit/>
          </a:bodyPr>
          <a:lstStyle/>
          <a:p>
            <a:r>
              <a:rPr lang="en-US" sz="1400" dirty="0" smtClean="0">
                <a:solidFill>
                  <a:schemeClr val="bg1">
                    <a:lumMod val="95000"/>
                  </a:schemeClr>
                </a:solidFill>
              </a:rPr>
              <a:t>MWs currently eligible</a:t>
            </a:r>
            <a:endParaRPr lang="en-US" sz="1400" dirty="0">
              <a:solidFill>
                <a:schemeClr val="bg1">
                  <a:lumMod val="95000"/>
                </a:schemeClr>
              </a:solidFill>
            </a:endParaRPr>
          </a:p>
        </p:txBody>
      </p:sp>
      <p:sp>
        <p:nvSpPr>
          <p:cNvPr id="5" name="TextBox 4"/>
          <p:cNvSpPr txBox="1"/>
          <p:nvPr/>
        </p:nvSpPr>
        <p:spPr>
          <a:xfrm>
            <a:off x="457200" y="4563263"/>
            <a:ext cx="6498644" cy="369332"/>
          </a:xfrm>
          <a:prstGeom prst="rect">
            <a:avLst/>
          </a:prstGeom>
          <a:noFill/>
        </p:spPr>
        <p:txBody>
          <a:bodyPr wrap="square" rtlCol="0">
            <a:spAutoFit/>
          </a:bodyPr>
          <a:lstStyle/>
          <a:p>
            <a:r>
              <a:rPr lang="en-US" dirty="0" smtClean="0">
                <a:latin typeface="Garamond" panose="02020404030301010803" pitchFamily="18" charset="0"/>
              </a:rPr>
              <a:t>**This chart will be posted and regularly updated on the DPS website</a:t>
            </a:r>
            <a:endParaRPr lang="en-US" dirty="0">
              <a:latin typeface="Garamond" panose="02020404030301010803" pitchFamily="18" charset="0"/>
            </a:endParaRPr>
          </a:p>
        </p:txBody>
      </p:sp>
    </p:spTree>
    <p:extLst>
      <p:ext uri="{BB962C8B-B14F-4D97-AF65-F5344CB8AC3E}">
        <p14:creationId xmlns:p14="http://schemas.microsoft.com/office/powerpoint/2010/main" val="1808412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Implementation of VDER Phase One</a:t>
            </a:r>
            <a:r>
              <a:rPr lang="en-US" sz="2000" b="1" dirty="0" smtClean="0">
                <a:solidFill>
                  <a:schemeClr val="accent2"/>
                </a:solidFill>
                <a:latin typeface="Garamond" panose="02020404030301010803" pitchFamily="18" charset="0"/>
                <a:cs typeface="Arial" panose="020B0604020202020204" pitchFamily="34" charset="0"/>
              </a:rPr>
              <a:t> </a:t>
            </a:r>
            <a:endParaRPr lang="en-US" sz="2000" b="1" dirty="0">
              <a:solidFill>
                <a:schemeClr val="accent2"/>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7" name="TextBox 6"/>
          <p:cNvSpPr txBox="1"/>
          <p:nvPr/>
        </p:nvSpPr>
        <p:spPr>
          <a:xfrm>
            <a:off x="183987" y="666750"/>
            <a:ext cx="8960013" cy="3477875"/>
          </a:xfrm>
          <a:prstGeom prst="rect">
            <a:avLst/>
          </a:prstGeom>
          <a:noFill/>
        </p:spPr>
        <p:txBody>
          <a:bodyPr wrap="square" rtlCol="0">
            <a:spAutoFit/>
          </a:bodyPr>
          <a:lstStyle/>
          <a:p>
            <a:pPr marL="342900" indent="-342900">
              <a:spcAft>
                <a:spcPts val="3600"/>
              </a:spcAft>
              <a:buFont typeface="+mj-lt"/>
              <a:buAutoNum type="arabicPeriod"/>
            </a:pPr>
            <a:r>
              <a:rPr lang="en-US" sz="2000" b="1" dirty="0" smtClean="0">
                <a:latin typeface="Garamond" panose="02020404030301010803" pitchFamily="18" charset="0"/>
              </a:rPr>
              <a:t>Technical Conference – April 5</a:t>
            </a:r>
            <a:r>
              <a:rPr lang="en-US" sz="2000" b="1" baseline="30000" dirty="0" smtClean="0">
                <a:latin typeface="Garamond" panose="02020404030301010803" pitchFamily="18" charset="0"/>
              </a:rPr>
              <a:t>th</a:t>
            </a:r>
            <a:r>
              <a:rPr lang="en-US" sz="2000" b="1" dirty="0" smtClean="0">
                <a:latin typeface="Garamond" panose="02020404030301010803" pitchFamily="18" charset="0"/>
              </a:rPr>
              <a:t> and 6</a:t>
            </a:r>
            <a:r>
              <a:rPr lang="en-US" sz="2000" b="1" baseline="30000" dirty="0" smtClean="0">
                <a:latin typeface="Garamond" panose="02020404030301010803" pitchFamily="18" charset="0"/>
              </a:rPr>
              <a:t>th</a:t>
            </a:r>
            <a:endParaRPr lang="en-US" sz="2000" b="1" dirty="0">
              <a:latin typeface="Garamond" panose="02020404030301010803" pitchFamily="18" charset="0"/>
            </a:endParaRPr>
          </a:p>
          <a:p>
            <a:pPr marL="342900" indent="-342900">
              <a:spcAft>
                <a:spcPts val="3600"/>
              </a:spcAft>
              <a:buFont typeface="+mj-lt"/>
              <a:buAutoNum type="arabicPeriod"/>
            </a:pPr>
            <a:r>
              <a:rPr lang="en-US" sz="2000" b="1" dirty="0" smtClean="0">
                <a:latin typeface="Garamond" panose="02020404030301010803" pitchFamily="18" charset="0"/>
              </a:rPr>
              <a:t>Utility Implementation Proposals – May 1</a:t>
            </a:r>
            <a:r>
              <a:rPr lang="en-US" sz="2000" b="1" baseline="30000" dirty="0" smtClean="0">
                <a:latin typeface="Garamond" panose="02020404030301010803" pitchFamily="18" charset="0"/>
              </a:rPr>
              <a:t>st</a:t>
            </a:r>
            <a:endParaRPr lang="en-US" sz="2000" b="1" dirty="0">
              <a:latin typeface="Garamond" panose="02020404030301010803" pitchFamily="18" charset="0"/>
            </a:endParaRPr>
          </a:p>
          <a:p>
            <a:pPr marL="342900" indent="-342900">
              <a:spcAft>
                <a:spcPts val="3600"/>
              </a:spcAft>
              <a:buFont typeface="+mj-lt"/>
              <a:buAutoNum type="arabicPeriod"/>
            </a:pPr>
            <a:r>
              <a:rPr lang="en-US" sz="2000" b="1" dirty="0" smtClean="0">
                <a:latin typeface="Garamond" panose="02020404030301010803" pitchFamily="18" charset="0"/>
              </a:rPr>
              <a:t>Potential Staff Report regarding cost reduction initiatives</a:t>
            </a:r>
          </a:p>
          <a:p>
            <a:pPr marL="342900" indent="-342900">
              <a:spcAft>
                <a:spcPts val="3600"/>
              </a:spcAft>
              <a:buFont typeface="+mj-lt"/>
              <a:buAutoNum type="arabicPeriod"/>
            </a:pPr>
            <a:r>
              <a:rPr lang="en-US" sz="2000" b="1" dirty="0" smtClean="0">
                <a:latin typeface="Garamond" panose="02020404030301010803" pitchFamily="18" charset="0"/>
              </a:rPr>
              <a:t>Public comment period on the above filings</a:t>
            </a:r>
          </a:p>
          <a:p>
            <a:pPr marL="342900" indent="-342900">
              <a:spcAft>
                <a:spcPts val="3600"/>
              </a:spcAft>
              <a:buFont typeface="+mj-lt"/>
              <a:buAutoNum type="arabicPeriod"/>
            </a:pPr>
            <a:r>
              <a:rPr lang="en-US" sz="2000" b="1" dirty="0" smtClean="0">
                <a:latin typeface="Garamond" panose="02020404030301010803" pitchFamily="18" charset="0"/>
              </a:rPr>
              <a:t>Commission consideration as early as August</a:t>
            </a:r>
          </a:p>
        </p:txBody>
      </p:sp>
    </p:spTree>
    <p:extLst>
      <p:ext uri="{BB962C8B-B14F-4D97-AF65-F5344CB8AC3E}">
        <p14:creationId xmlns:p14="http://schemas.microsoft.com/office/powerpoint/2010/main" val="309989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6600" y="4476750"/>
            <a:ext cx="17526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200" y="438150"/>
            <a:ext cx="8587740" cy="5401479"/>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000" b="1" dirty="0" smtClean="0">
                <a:latin typeface="Garamond" panose="02020404030301010803" pitchFamily="18" charset="0"/>
                <a:cs typeface="Courier New" panose="02070309020205020404" pitchFamily="49" charset="0"/>
              </a:rPr>
              <a:t>Utilities </a:t>
            </a:r>
            <a:r>
              <a:rPr lang="en-US" sz="2000" b="1" dirty="0">
                <a:latin typeface="Garamond" panose="02020404030301010803" pitchFamily="18" charset="0"/>
                <a:cs typeface="Courier New" panose="02070309020205020404" pitchFamily="49" charset="0"/>
              </a:rPr>
              <a:t>are at the beginning stages of identifying </a:t>
            </a:r>
            <a:r>
              <a:rPr lang="en-US" sz="2000" b="1" dirty="0" smtClean="0">
                <a:latin typeface="Garamond" panose="02020404030301010803" pitchFamily="18" charset="0"/>
                <a:cs typeface="Courier New" panose="02070309020205020404" pitchFamily="49" charset="0"/>
              </a:rPr>
              <a:t>and calculating </a:t>
            </a:r>
            <a:r>
              <a:rPr lang="en-US" sz="2000" b="1" dirty="0">
                <a:latin typeface="Garamond" panose="02020404030301010803" pitchFamily="18" charset="0"/>
                <a:cs typeface="Courier New" panose="02070309020205020404" pitchFamily="49" charset="0"/>
              </a:rPr>
              <a:t>all potential distributed system values</a:t>
            </a:r>
          </a:p>
          <a:p>
            <a:pPr marL="800100" lvl="1" indent="-342900">
              <a:spcAft>
                <a:spcPts val="12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While some data is available to determine today, we need much </a:t>
            </a:r>
            <a:r>
              <a:rPr lang="en-US" sz="2000" dirty="0" smtClean="0">
                <a:latin typeface="Garamond" panose="02020404030301010803" pitchFamily="18" charset="0"/>
                <a:cs typeface="Courier New" panose="02070309020205020404" pitchFamily="49" charset="0"/>
              </a:rPr>
              <a:t>more</a:t>
            </a:r>
            <a:endParaRPr lang="en-US" sz="1600" dirty="0">
              <a:latin typeface="Garamond" panose="02020404030301010803" pitchFamily="18" charset="0"/>
              <a:cs typeface="Courier New" panose="02070309020205020404" pitchFamily="49" charset="0"/>
            </a:endParaRPr>
          </a:p>
          <a:p>
            <a:pPr marL="342900" indent="-342900">
              <a:spcAft>
                <a:spcPts val="600"/>
              </a:spcAft>
              <a:buFont typeface="Wingdings" panose="05000000000000000000" pitchFamily="2" charset="2"/>
              <a:buChar char="Ø"/>
            </a:pPr>
            <a:r>
              <a:rPr lang="en-US" sz="2000" b="1" dirty="0" smtClean="0">
                <a:latin typeface="Garamond" panose="02020404030301010803" pitchFamily="18" charset="0"/>
                <a:cs typeface="Courier New" panose="02070309020205020404" pitchFamily="49" charset="0"/>
              </a:rPr>
              <a:t>Next </a:t>
            </a:r>
            <a:r>
              <a:rPr lang="en-US" sz="2000" b="1" dirty="0">
                <a:latin typeface="Garamond" panose="02020404030301010803" pitchFamily="18" charset="0"/>
                <a:cs typeface="Courier New" panose="02070309020205020404" pitchFamily="49" charset="0"/>
              </a:rPr>
              <a:t>steps on value of “D”</a:t>
            </a:r>
          </a:p>
          <a:p>
            <a:pPr marL="800100" lvl="1" indent="-342900">
              <a:spcAft>
                <a:spcPts val="6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Most recent MCOS studies and workpapers within 10 </a:t>
            </a:r>
            <a:r>
              <a:rPr lang="en-US" sz="2000" dirty="0" smtClean="0">
                <a:latin typeface="Garamond" panose="02020404030301010803" pitchFamily="18" charset="0"/>
                <a:cs typeface="Courier New" panose="02070309020205020404" pitchFamily="49" charset="0"/>
              </a:rPr>
              <a:t>days of Order – done</a:t>
            </a:r>
            <a:endParaRPr lang="en-US" sz="2000" dirty="0">
              <a:latin typeface="Garamond" panose="02020404030301010803" pitchFamily="18" charset="0"/>
              <a:cs typeface="Courier New" panose="02070309020205020404" pitchFamily="49" charset="0"/>
            </a:endParaRPr>
          </a:p>
          <a:p>
            <a:pPr marL="800100" lvl="1" indent="-342900">
              <a:spcAft>
                <a:spcPts val="6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Followed by filing of specific DRV and LSRV values </a:t>
            </a:r>
            <a:r>
              <a:rPr lang="en-US" sz="2000" dirty="0" smtClean="0">
                <a:latin typeface="Garamond" panose="02020404030301010803" pitchFamily="18" charset="0"/>
                <a:cs typeface="Courier New" panose="02070309020205020404" pitchFamily="49" charset="0"/>
              </a:rPr>
              <a:t>by May 1</a:t>
            </a:r>
            <a:r>
              <a:rPr lang="en-US" sz="2000" baseline="30000" dirty="0" smtClean="0">
                <a:latin typeface="Garamond" panose="02020404030301010803" pitchFamily="18" charset="0"/>
                <a:cs typeface="Courier New" panose="02070309020205020404" pitchFamily="49" charset="0"/>
              </a:rPr>
              <a:t>st</a:t>
            </a:r>
            <a:r>
              <a:rPr lang="en-US" sz="2000" dirty="0" smtClean="0">
                <a:latin typeface="Garamond" panose="02020404030301010803" pitchFamily="18" charset="0"/>
                <a:cs typeface="Courier New" panose="02070309020205020404" pitchFamily="49" charset="0"/>
              </a:rPr>
              <a:t>, </a:t>
            </a:r>
            <a:r>
              <a:rPr lang="en-US" sz="2000" dirty="0">
                <a:latin typeface="Garamond" panose="02020404030301010803" pitchFamily="18" charset="0"/>
                <a:cs typeface="Courier New" panose="02070309020205020404" pitchFamily="49" charset="0"/>
              </a:rPr>
              <a:t>including specific locations and MW caps for LSRV</a:t>
            </a:r>
          </a:p>
          <a:p>
            <a:pPr marL="800100" lvl="1" indent="-342900">
              <a:spcAft>
                <a:spcPts val="6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Within 45 days, utilities shall file an explicit workplan and timeline for developing </a:t>
            </a:r>
            <a:r>
              <a:rPr lang="en-US" sz="2000" dirty="0" err="1">
                <a:latin typeface="Garamond" panose="02020404030301010803" pitchFamily="18" charset="0"/>
                <a:cs typeface="Courier New" panose="02070309020205020404" pitchFamily="49" charset="0"/>
              </a:rPr>
              <a:t>locationally</a:t>
            </a:r>
            <a:r>
              <a:rPr lang="en-US" sz="2000" dirty="0">
                <a:latin typeface="Garamond" panose="02020404030301010803" pitchFamily="18" charset="0"/>
                <a:cs typeface="Courier New" panose="02070309020205020404" pitchFamily="49" charset="0"/>
              </a:rPr>
              <a:t> granular prices to reflect full value to their system from DER</a:t>
            </a:r>
          </a:p>
          <a:p>
            <a:pPr marL="800100" lvl="1" indent="-342900">
              <a:spcAft>
                <a:spcPts val="600"/>
              </a:spcAft>
              <a:buFont typeface="Arial" panose="020B0604020202020204" pitchFamily="34" charset="0"/>
              <a:buChar char="•"/>
            </a:pPr>
            <a:r>
              <a:rPr lang="en-US" sz="2000" dirty="0">
                <a:latin typeface="Garamond" panose="02020404030301010803" pitchFamily="18" charset="0"/>
                <a:cs typeface="Courier New" panose="02070309020205020404" pitchFamily="49" charset="0"/>
              </a:rPr>
              <a:t>Development of </a:t>
            </a:r>
            <a:r>
              <a:rPr lang="en-US" sz="2000" dirty="0" smtClean="0">
                <a:latin typeface="Garamond" panose="02020404030301010803" pitchFamily="18" charset="0"/>
                <a:cs typeface="Courier New" panose="02070309020205020404" pitchFamily="49" charset="0"/>
              </a:rPr>
              <a:t>an optional utility </a:t>
            </a:r>
            <a:r>
              <a:rPr lang="en-US" sz="2000" dirty="0">
                <a:latin typeface="Garamond" panose="02020404030301010803" pitchFamily="18" charset="0"/>
                <a:cs typeface="Courier New" panose="02070309020205020404" pitchFamily="49" charset="0"/>
              </a:rPr>
              <a:t>fee-based portfolio service under which </a:t>
            </a:r>
            <a:r>
              <a:rPr lang="en-US" sz="2000" dirty="0" smtClean="0">
                <a:latin typeface="Garamond" panose="02020404030301010803" pitchFamily="18" charset="0"/>
                <a:cs typeface="Courier New" panose="02070309020205020404" pitchFamily="49" charset="0"/>
              </a:rPr>
              <a:t>participating DERs </a:t>
            </a:r>
            <a:r>
              <a:rPr lang="en-US" sz="2000" dirty="0" smtClean="0">
                <a:latin typeface="Garamond" panose="02020404030301010803" pitchFamily="18" charset="0"/>
                <a:cs typeface="Courier New" panose="02070309020205020404" pitchFamily="49" charset="0"/>
              </a:rPr>
              <a:t>are </a:t>
            </a:r>
            <a:r>
              <a:rPr lang="en-US" sz="2000" dirty="0">
                <a:latin typeface="Garamond" panose="02020404030301010803" pitchFamily="18" charset="0"/>
                <a:cs typeface="Courier New" panose="02070309020205020404" pitchFamily="49" charset="0"/>
              </a:rPr>
              <a:t>aggregated into a virtual generation resource in order to help mitigate risk</a:t>
            </a:r>
          </a:p>
          <a:p>
            <a:pPr marL="800100" lvl="1" indent="-342900">
              <a:spcAft>
                <a:spcPts val="600"/>
              </a:spcAft>
              <a:buFont typeface="Arial" panose="020B0604020202020204" pitchFamily="34" charset="0"/>
              <a:buChar char="•"/>
            </a:pPr>
            <a:endParaRPr lang="en-US" sz="2000" dirty="0">
              <a:latin typeface="Garamond" panose="02020404030301010803" pitchFamily="18" charset="0"/>
              <a:cs typeface="Courier New" panose="02070309020205020404" pitchFamily="49" charset="0"/>
            </a:endParaRPr>
          </a:p>
          <a:p>
            <a:pPr marL="800100" lvl="1" indent="-342900">
              <a:spcAft>
                <a:spcPts val="600"/>
              </a:spcAft>
              <a:buFont typeface="Arial" panose="020B0604020202020204" pitchFamily="34" charset="0"/>
              <a:buChar char="•"/>
            </a:pPr>
            <a:endParaRPr lang="en-US" sz="2000" dirty="0">
              <a:latin typeface="Garamond" panose="02020404030301010803" pitchFamily="18" charset="0"/>
              <a:cs typeface="Courier New" panose="02070309020205020404" pitchFamily="49" charset="0"/>
            </a:endParaRPr>
          </a:p>
        </p:txBody>
      </p:sp>
      <p:sp>
        <p:nvSpPr>
          <p:cNvPr id="3" name="TextBox 2"/>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Implementation of VDER Phase One – value of “D”</a:t>
            </a:r>
            <a:endParaRPr lang="en-US" b="1" dirty="0" smtClean="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44302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Implementation of VDER </a:t>
            </a:r>
            <a:r>
              <a:rPr lang="en-US" sz="2000" b="1" dirty="0" smtClean="0">
                <a:solidFill>
                  <a:schemeClr val="bg1"/>
                </a:solidFill>
                <a:latin typeface="Garamond" panose="02020404030301010803" pitchFamily="18" charset="0"/>
                <a:cs typeface="Arial" panose="020B0604020202020204" pitchFamily="34" charset="0"/>
              </a:rPr>
              <a:t>Phase One </a:t>
            </a:r>
            <a:r>
              <a:rPr lang="en-US" sz="2000" b="1" dirty="0" smtClean="0">
                <a:solidFill>
                  <a:schemeClr val="bg1"/>
                </a:solidFill>
                <a:latin typeface="Garamond" panose="02020404030301010803" pitchFamily="18" charset="0"/>
                <a:cs typeface="Arial" panose="020B0604020202020204" pitchFamily="34" charset="0"/>
              </a:rPr>
              <a:t>– tech </a:t>
            </a:r>
            <a:r>
              <a:rPr lang="en-US" sz="2000" b="1" dirty="0">
                <a:solidFill>
                  <a:schemeClr val="bg1"/>
                </a:solidFill>
                <a:latin typeface="Garamond" panose="02020404030301010803" pitchFamily="18" charset="0"/>
                <a:cs typeface="Arial" panose="020B0604020202020204" pitchFamily="34" charset="0"/>
              </a:rPr>
              <a:t>c</a:t>
            </a:r>
            <a:r>
              <a:rPr lang="en-US" sz="2000" b="1" dirty="0" smtClean="0">
                <a:solidFill>
                  <a:schemeClr val="bg1"/>
                </a:solidFill>
                <a:latin typeface="Garamond" panose="02020404030301010803" pitchFamily="18" charset="0"/>
                <a:cs typeface="Arial" panose="020B0604020202020204" pitchFamily="34" charset="0"/>
              </a:rPr>
              <a:t>onference</a:t>
            </a:r>
            <a:r>
              <a:rPr lang="en-US" sz="2000" b="1" dirty="0" smtClean="0">
                <a:solidFill>
                  <a:schemeClr val="accent2"/>
                </a:solidFill>
                <a:latin typeface="Garamond" panose="02020404030301010803" pitchFamily="18" charset="0"/>
                <a:cs typeface="Arial" panose="020B0604020202020204" pitchFamily="34" charset="0"/>
              </a:rPr>
              <a:t> </a:t>
            </a:r>
            <a:endParaRPr lang="en-US" sz="2000" b="1" dirty="0">
              <a:solidFill>
                <a:schemeClr val="accent2"/>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7" name="TextBox 6"/>
          <p:cNvSpPr txBox="1"/>
          <p:nvPr/>
        </p:nvSpPr>
        <p:spPr>
          <a:xfrm>
            <a:off x="183987" y="590550"/>
            <a:ext cx="8960013" cy="4278094"/>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b="1" dirty="0" smtClean="0">
                <a:latin typeface="Garamond" panose="02020404030301010803" pitchFamily="18" charset="0"/>
              </a:rPr>
              <a:t>April 5</a:t>
            </a:r>
            <a:r>
              <a:rPr lang="en-US" b="1" baseline="30000" dirty="0" smtClean="0">
                <a:latin typeface="Garamond" panose="02020404030301010803" pitchFamily="18" charset="0"/>
              </a:rPr>
              <a:t>th</a:t>
            </a:r>
            <a:r>
              <a:rPr lang="en-US" b="1" dirty="0" smtClean="0">
                <a:latin typeface="Garamond" panose="02020404030301010803" pitchFamily="18" charset="0"/>
              </a:rPr>
              <a:t> and 6</a:t>
            </a:r>
            <a:r>
              <a:rPr lang="en-US" b="1" baseline="30000" dirty="0" smtClean="0">
                <a:latin typeface="Garamond" panose="02020404030301010803" pitchFamily="18" charset="0"/>
              </a:rPr>
              <a:t>th</a:t>
            </a:r>
            <a:r>
              <a:rPr lang="en-US" b="1" dirty="0">
                <a:latin typeface="Garamond" panose="02020404030301010803" pitchFamily="18" charset="0"/>
              </a:rPr>
              <a:t> </a:t>
            </a:r>
            <a:r>
              <a:rPr lang="en-US" b="1" dirty="0" smtClean="0">
                <a:latin typeface="Garamond" panose="02020404030301010803" pitchFamily="18" charset="0"/>
              </a:rPr>
              <a:t>in Albany</a:t>
            </a:r>
          </a:p>
          <a:p>
            <a:pPr marL="342900" indent="-342900">
              <a:spcAft>
                <a:spcPts val="1200"/>
              </a:spcAft>
              <a:buFont typeface="Wingdings" panose="05000000000000000000" pitchFamily="2" charset="2"/>
              <a:buChar char="Ø"/>
            </a:pPr>
            <a:r>
              <a:rPr lang="en-US" b="1" dirty="0" smtClean="0">
                <a:latin typeface="Garamond" panose="02020404030301010803" pitchFamily="18" charset="0"/>
              </a:rPr>
              <a:t>Preliminary </a:t>
            </a:r>
            <a:r>
              <a:rPr lang="en-US" b="1" dirty="0" smtClean="0">
                <a:latin typeface="Garamond" panose="02020404030301010803" pitchFamily="18" charset="0"/>
              </a:rPr>
              <a:t>agenda </a:t>
            </a:r>
            <a:r>
              <a:rPr lang="en-US" dirty="0" smtClean="0">
                <a:latin typeface="Garamond" panose="02020404030301010803" pitchFamily="18" charset="0"/>
              </a:rPr>
              <a:t>(seeking comment):</a:t>
            </a:r>
            <a:r>
              <a:rPr lang="en-US" b="1" dirty="0" smtClean="0">
                <a:latin typeface="Garamond" panose="02020404030301010803" pitchFamily="18" charset="0"/>
              </a:rPr>
              <a:t> </a:t>
            </a:r>
            <a:r>
              <a:rPr lang="en-US" b="1" dirty="0">
                <a:latin typeface="Garamond" panose="02020404030301010803" pitchFamily="18" charset="0"/>
                <a:hlinkClick r:id="rId2"/>
              </a:rPr>
              <a:t>http://</a:t>
            </a:r>
            <a:r>
              <a:rPr lang="en-US" b="1" dirty="0" smtClean="0">
                <a:latin typeface="Garamond" panose="02020404030301010803" pitchFamily="18" charset="0"/>
                <a:hlinkClick r:id="rId2"/>
              </a:rPr>
              <a:t>on.ny.gov/2mVop9f</a:t>
            </a:r>
            <a:endParaRPr lang="en-US" b="1" dirty="0" smtClean="0">
              <a:solidFill>
                <a:srgbClr val="FF0000"/>
              </a:solidFill>
              <a:latin typeface="Garamond" panose="02020404030301010803" pitchFamily="18" charset="0"/>
            </a:endParaRPr>
          </a:p>
          <a:p>
            <a:pPr marL="342900" indent="-342900">
              <a:spcAft>
                <a:spcPts val="600"/>
              </a:spcAft>
              <a:buFont typeface="Wingdings" panose="05000000000000000000" pitchFamily="2" charset="2"/>
              <a:buChar char="Ø"/>
            </a:pPr>
            <a:r>
              <a:rPr lang="en-US" b="1" dirty="0" smtClean="0">
                <a:latin typeface="Garamond" panose="02020404030301010803" pitchFamily="18" charset="0"/>
              </a:rPr>
              <a:t>Utility presentations following by Q&amp;A on the following Phase One aspects (DAY 1)</a:t>
            </a:r>
          </a:p>
          <a:p>
            <a:pPr marL="800100" lvl="1" indent="-342900">
              <a:buFont typeface="Arial" panose="020B0604020202020204" pitchFamily="34" charset="0"/>
              <a:buChar char="•"/>
            </a:pPr>
            <a:r>
              <a:rPr lang="en-US" sz="1600" dirty="0" smtClean="0">
                <a:latin typeface="Garamond" panose="02020404030301010803" pitchFamily="18" charset="0"/>
              </a:rPr>
              <a:t>DRV and LSRV</a:t>
            </a:r>
          </a:p>
          <a:p>
            <a:pPr marL="800100" lvl="1" indent="-342900">
              <a:buFont typeface="Arial" panose="020B0604020202020204" pitchFamily="34" charset="0"/>
              <a:buChar char="•"/>
            </a:pPr>
            <a:r>
              <a:rPr lang="en-US" sz="1600" dirty="0" smtClean="0">
                <a:latin typeface="Garamond" panose="02020404030301010803" pitchFamily="18" charset="0"/>
              </a:rPr>
              <a:t>Cost recovery and allocation</a:t>
            </a:r>
          </a:p>
          <a:p>
            <a:pPr marL="800100" lvl="1" indent="-342900">
              <a:buFont typeface="Arial" panose="020B0604020202020204" pitchFamily="34" charset="0"/>
              <a:buChar char="•"/>
            </a:pPr>
            <a:r>
              <a:rPr lang="en-US" sz="1600" dirty="0" smtClean="0">
                <a:latin typeface="Garamond" panose="02020404030301010803" pitchFamily="18" charset="0"/>
              </a:rPr>
              <a:t>Capacity value</a:t>
            </a:r>
          </a:p>
          <a:p>
            <a:pPr marL="800100" lvl="1" indent="-342900">
              <a:buFont typeface="Arial" panose="020B0604020202020204" pitchFamily="34" charset="0"/>
              <a:buChar char="•"/>
            </a:pPr>
            <a:r>
              <a:rPr lang="en-US" sz="1600" dirty="0" smtClean="0">
                <a:latin typeface="Garamond" panose="02020404030301010803" pitchFamily="18" charset="0"/>
              </a:rPr>
              <a:t>Market Transition Credit and application</a:t>
            </a:r>
          </a:p>
          <a:p>
            <a:pPr marL="800100" lvl="1" indent="-342900">
              <a:spcAft>
                <a:spcPts val="1200"/>
              </a:spcAft>
              <a:buFont typeface="Arial" panose="020B0604020202020204" pitchFamily="34" charset="0"/>
              <a:buChar char="•"/>
            </a:pPr>
            <a:r>
              <a:rPr lang="en-US" sz="1600" dirty="0" smtClean="0">
                <a:latin typeface="Garamond" panose="02020404030301010803" pitchFamily="18" charset="0"/>
              </a:rPr>
              <a:t>Metering</a:t>
            </a:r>
          </a:p>
          <a:p>
            <a:pPr marL="342900" indent="-342900">
              <a:spcAft>
                <a:spcPts val="600"/>
              </a:spcAft>
              <a:buFont typeface="Wingdings" panose="05000000000000000000" pitchFamily="2" charset="2"/>
              <a:buChar char="Ø"/>
            </a:pPr>
            <a:r>
              <a:rPr lang="en-US" b="1" dirty="0" smtClean="0">
                <a:latin typeface="Garamond" panose="02020404030301010803" pitchFamily="18" charset="0"/>
              </a:rPr>
              <a:t>Staff facilitated consultations and discussions on the following aspects (</a:t>
            </a:r>
            <a:r>
              <a:rPr lang="en-US" b="1" dirty="0" smtClean="0">
                <a:latin typeface="Garamond" panose="02020404030301010803" pitchFamily="18" charset="0"/>
              </a:rPr>
              <a:t>DAY 2</a:t>
            </a:r>
            <a:r>
              <a:rPr lang="en-US" b="1" dirty="0" smtClean="0">
                <a:latin typeface="Garamond" panose="02020404030301010803" pitchFamily="18" charset="0"/>
              </a:rPr>
              <a:t>)</a:t>
            </a:r>
          </a:p>
          <a:p>
            <a:pPr marL="800100" lvl="1" indent="-342900">
              <a:buFont typeface="Arial" panose="020B0604020202020204" pitchFamily="34" charset="0"/>
              <a:buChar char="•"/>
            </a:pPr>
            <a:r>
              <a:rPr lang="en-US" sz="1600" dirty="0" smtClean="0">
                <a:latin typeface="Garamond" panose="02020404030301010803" pitchFamily="18" charset="0"/>
              </a:rPr>
              <a:t>Development costs (e.g., project size, financing, NY-Sun, use of utility property)</a:t>
            </a:r>
          </a:p>
          <a:p>
            <a:pPr marL="800100" lvl="1" indent="-342900">
              <a:buFont typeface="Arial" panose="020B0604020202020204" pitchFamily="34" charset="0"/>
              <a:buChar char="•"/>
            </a:pPr>
            <a:r>
              <a:rPr lang="en-US" sz="1600" dirty="0" smtClean="0">
                <a:latin typeface="Garamond" panose="02020404030301010803" pitchFamily="18" charset="0"/>
              </a:rPr>
              <a:t>Consolidated billing</a:t>
            </a:r>
          </a:p>
          <a:p>
            <a:pPr marL="800100" lvl="1" indent="-342900">
              <a:buFont typeface="Arial" panose="020B0604020202020204" pitchFamily="34" charset="0"/>
              <a:buChar char="•"/>
            </a:pPr>
            <a:r>
              <a:rPr lang="en-US" sz="1600" dirty="0" smtClean="0">
                <a:latin typeface="Garamond" panose="02020404030301010803" pitchFamily="18" charset="0"/>
              </a:rPr>
              <a:t>Customer maintenance costs</a:t>
            </a:r>
          </a:p>
          <a:p>
            <a:pPr marL="800100" lvl="1" indent="-342900">
              <a:buFont typeface="Arial" panose="020B0604020202020204" pitchFamily="34" charset="0"/>
              <a:buChar char="•"/>
            </a:pPr>
            <a:r>
              <a:rPr lang="en-US" sz="1600" dirty="0" smtClean="0">
                <a:latin typeface="Garamond" panose="02020404030301010803" pitchFamily="18" charset="0"/>
              </a:rPr>
              <a:t>Interconnection</a:t>
            </a:r>
          </a:p>
          <a:p>
            <a:pPr marL="800100" lvl="1" indent="-342900">
              <a:buFont typeface="Arial" panose="020B0604020202020204" pitchFamily="34" charset="0"/>
              <a:buChar char="•"/>
            </a:pPr>
            <a:r>
              <a:rPr lang="en-US" sz="1600" dirty="0" smtClean="0">
                <a:latin typeface="Garamond" panose="02020404030301010803" pitchFamily="18" charset="0"/>
              </a:rPr>
              <a:t>Enabling low-income participation</a:t>
            </a:r>
            <a:endParaRPr lang="en-US" sz="1600" dirty="0">
              <a:latin typeface="Garamond" panose="02020404030301010803" pitchFamily="18" charset="0"/>
            </a:endParaRPr>
          </a:p>
        </p:txBody>
      </p:sp>
    </p:spTree>
    <p:extLst>
      <p:ext uri="{BB962C8B-B14F-4D97-AF65-F5344CB8AC3E}">
        <p14:creationId xmlns:p14="http://schemas.microsoft.com/office/powerpoint/2010/main" val="339139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Rectangle 3"/>
          <p:cNvSpPr/>
          <p:nvPr/>
        </p:nvSpPr>
        <p:spPr>
          <a:xfrm>
            <a:off x="1349201" y="772933"/>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8" name="TextBox 7"/>
          <p:cNvSpPr txBox="1"/>
          <p:nvPr/>
        </p:nvSpPr>
        <p:spPr>
          <a:xfrm>
            <a:off x="0" y="0"/>
            <a:ext cx="8686800" cy="707886"/>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Implementation of VDER Phase </a:t>
            </a:r>
            <a:r>
              <a:rPr lang="en-US" sz="2000" b="1" dirty="0" smtClean="0">
                <a:solidFill>
                  <a:schemeClr val="bg1"/>
                </a:solidFill>
                <a:latin typeface="Garamond" panose="02020404030301010803" pitchFamily="18" charset="0"/>
                <a:cs typeface="Arial" panose="020B0604020202020204" pitchFamily="34" charset="0"/>
              </a:rPr>
              <a:t>One – utility implementation proposals</a:t>
            </a:r>
            <a:r>
              <a:rPr lang="en-US" sz="2000" b="1" dirty="0" smtClean="0">
                <a:solidFill>
                  <a:schemeClr val="accent2"/>
                </a:solidFill>
                <a:latin typeface="Garamond" panose="02020404030301010803" pitchFamily="18" charset="0"/>
                <a:cs typeface="Arial" panose="020B0604020202020204" pitchFamily="34" charset="0"/>
              </a:rPr>
              <a:t> </a:t>
            </a:r>
            <a:endParaRPr lang="en-US" sz="2000" b="1" dirty="0">
              <a:solidFill>
                <a:schemeClr val="accent2"/>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2" name="Rectangle 1"/>
          <p:cNvSpPr/>
          <p:nvPr/>
        </p:nvSpPr>
        <p:spPr>
          <a:xfrm>
            <a:off x="206915" y="554969"/>
            <a:ext cx="8610600" cy="4462760"/>
          </a:xfrm>
          <a:prstGeom prst="rect">
            <a:avLst/>
          </a:prstGeom>
        </p:spPr>
        <p:txBody>
          <a:bodyPr wrap="square">
            <a:spAutoFit/>
          </a:bodyPr>
          <a:lstStyle/>
          <a:p>
            <a:pPr marL="342900" indent="-342900">
              <a:spcAft>
                <a:spcPts val="1200"/>
              </a:spcAft>
              <a:buFont typeface="+mj-lt"/>
              <a:buAutoNum type="arabicPeriod"/>
            </a:pPr>
            <a:r>
              <a:rPr lang="en-US" sz="1700" dirty="0" smtClean="0">
                <a:latin typeface="Garamond"/>
                <a:cs typeface="Garamond"/>
              </a:rPr>
              <a:t>Calculation/compensation methodology for DRV</a:t>
            </a:r>
          </a:p>
          <a:p>
            <a:pPr marL="342900" indent="-342900">
              <a:spcAft>
                <a:spcPts val="1200"/>
              </a:spcAft>
              <a:buFont typeface="+mj-lt"/>
              <a:buAutoNum type="arabicPeriod"/>
            </a:pPr>
            <a:r>
              <a:rPr lang="en-US" sz="1700" dirty="0">
                <a:latin typeface="Garamond"/>
                <a:cs typeface="Garamond"/>
              </a:rPr>
              <a:t>Identification </a:t>
            </a:r>
            <a:r>
              <a:rPr lang="en-US" sz="1700" dirty="0" smtClean="0">
                <a:latin typeface="Garamond"/>
                <a:cs typeface="Garamond"/>
              </a:rPr>
              <a:t>of, and compensation for LSRV along with MW </a:t>
            </a:r>
            <a:r>
              <a:rPr lang="en-US" sz="1700" dirty="0">
                <a:latin typeface="Garamond"/>
                <a:cs typeface="Garamond"/>
              </a:rPr>
              <a:t>caps </a:t>
            </a:r>
            <a:r>
              <a:rPr lang="en-US" sz="1700" dirty="0" smtClean="0">
                <a:latin typeface="Garamond"/>
                <a:cs typeface="Garamond"/>
              </a:rPr>
              <a:t>and locations</a:t>
            </a:r>
            <a:endParaRPr lang="en-US" sz="1700" dirty="0">
              <a:latin typeface="Garamond"/>
              <a:cs typeface="Garamond"/>
            </a:endParaRPr>
          </a:p>
          <a:p>
            <a:pPr marL="342900" indent="-342900">
              <a:spcAft>
                <a:spcPts val="1200"/>
              </a:spcAft>
              <a:buFont typeface="+mj-lt"/>
              <a:buAutoNum type="arabicPeriod"/>
            </a:pPr>
            <a:r>
              <a:rPr lang="en-US" sz="1700" dirty="0">
                <a:latin typeface="Garamond"/>
                <a:cs typeface="Garamond"/>
              </a:rPr>
              <a:t>Methods and values for installed capacity </a:t>
            </a:r>
            <a:r>
              <a:rPr lang="en-US" sz="1700" dirty="0" smtClean="0">
                <a:latin typeface="Garamond"/>
                <a:cs typeface="Garamond"/>
              </a:rPr>
              <a:t>approach, two approaches</a:t>
            </a:r>
            <a:endParaRPr lang="en-US" sz="1700" dirty="0">
              <a:latin typeface="Garamond"/>
              <a:cs typeface="Garamond"/>
            </a:endParaRPr>
          </a:p>
          <a:p>
            <a:pPr marL="342900" indent="-342900">
              <a:spcAft>
                <a:spcPts val="1200"/>
              </a:spcAft>
              <a:buFont typeface="+mj-lt"/>
              <a:buAutoNum type="arabicPeriod"/>
            </a:pPr>
            <a:r>
              <a:rPr lang="en-US" sz="1700" dirty="0" smtClean="0">
                <a:latin typeface="Garamond"/>
                <a:cs typeface="Garamond"/>
              </a:rPr>
              <a:t>Identification of an average generation profile for capacity and DRV compensation for a projects’ first year of operation</a:t>
            </a:r>
          </a:p>
          <a:p>
            <a:pPr marL="342900" indent="-342900">
              <a:spcAft>
                <a:spcPts val="1200"/>
              </a:spcAft>
              <a:buFont typeface="+mj-lt"/>
              <a:buAutoNum type="arabicPeriod"/>
            </a:pPr>
            <a:r>
              <a:rPr lang="en-US" sz="1700" dirty="0" smtClean="0">
                <a:latin typeface="Garamond"/>
                <a:cs typeface="Garamond"/>
              </a:rPr>
              <a:t>Cost </a:t>
            </a:r>
            <a:r>
              <a:rPr lang="en-US" sz="1700" dirty="0">
                <a:latin typeface="Garamond"/>
                <a:cs typeface="Garamond"/>
              </a:rPr>
              <a:t>allocation and recovery methods for each of the components of the value stack (energy, capacity, environmental, DRV, LSR) and the </a:t>
            </a:r>
            <a:r>
              <a:rPr lang="en-US" sz="1700" dirty="0" smtClean="0">
                <a:latin typeface="Garamond"/>
                <a:cs typeface="Garamond"/>
              </a:rPr>
              <a:t>MTC</a:t>
            </a:r>
          </a:p>
          <a:p>
            <a:pPr marL="342900" indent="-342900">
              <a:spcAft>
                <a:spcPts val="1200"/>
              </a:spcAft>
              <a:buFont typeface="+mj-lt"/>
              <a:buAutoNum type="arabicPeriod"/>
            </a:pPr>
            <a:r>
              <a:rPr lang="en-US" sz="1700" dirty="0" smtClean="0">
                <a:latin typeface="Garamond"/>
                <a:cs typeface="Garamond"/>
              </a:rPr>
              <a:t>Proposed accounting transactions and ratemaking treatment</a:t>
            </a:r>
            <a:endParaRPr lang="en-US" sz="1700" dirty="0">
              <a:latin typeface="Garamond"/>
              <a:cs typeface="Garamond"/>
            </a:endParaRPr>
          </a:p>
          <a:p>
            <a:pPr marL="342900" indent="-342900">
              <a:spcAft>
                <a:spcPts val="1200"/>
              </a:spcAft>
              <a:buFont typeface="+mj-lt"/>
              <a:buAutoNum type="arabicPeriod"/>
            </a:pPr>
            <a:r>
              <a:rPr lang="en-US" sz="1700" dirty="0" smtClean="0">
                <a:latin typeface="Garamond"/>
                <a:cs typeface="Garamond"/>
              </a:rPr>
              <a:t>Utility </a:t>
            </a:r>
            <a:r>
              <a:rPr lang="en-US" sz="1700" dirty="0">
                <a:latin typeface="Garamond"/>
                <a:cs typeface="Garamond"/>
              </a:rPr>
              <a:t>billing management process for allocating bill credits</a:t>
            </a:r>
          </a:p>
          <a:p>
            <a:pPr marL="342900" indent="-342900">
              <a:spcAft>
                <a:spcPts val="1200"/>
              </a:spcAft>
              <a:buFont typeface="+mj-lt"/>
              <a:buAutoNum type="arabicPeriod"/>
            </a:pPr>
            <a:r>
              <a:rPr lang="en-US" sz="1700" dirty="0" smtClean="0">
                <a:latin typeface="Garamond"/>
                <a:cs typeface="Garamond"/>
              </a:rPr>
              <a:t>Draft tariffs for Value Stack including application of value components along with MTC calculations</a:t>
            </a:r>
          </a:p>
          <a:p>
            <a:pPr>
              <a:spcAft>
                <a:spcPts val="1200"/>
              </a:spcAft>
            </a:pPr>
            <a:endParaRPr lang="en-US" sz="1700" dirty="0">
              <a:latin typeface="Garamond"/>
              <a:cs typeface="Garamond"/>
            </a:endParaRPr>
          </a:p>
        </p:txBody>
      </p:sp>
    </p:spTree>
    <p:extLst>
      <p:ext uri="{BB962C8B-B14F-4D97-AF65-F5344CB8AC3E}">
        <p14:creationId xmlns:p14="http://schemas.microsoft.com/office/powerpoint/2010/main" val="293604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Rectangle 2"/>
          <p:cNvSpPr/>
          <p:nvPr/>
        </p:nvSpPr>
        <p:spPr>
          <a:xfrm>
            <a:off x="6934200" y="4324350"/>
            <a:ext cx="19812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349201" y="772933"/>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8" name="TextBox 7"/>
          <p:cNvSpPr txBox="1"/>
          <p:nvPr/>
        </p:nvSpPr>
        <p:spPr>
          <a:xfrm>
            <a:off x="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Implementation of VDER Phase One – near </a:t>
            </a:r>
            <a:r>
              <a:rPr lang="en-US" sz="2000" b="1" dirty="0" smtClean="0">
                <a:solidFill>
                  <a:schemeClr val="bg1"/>
                </a:solidFill>
                <a:latin typeface="Garamond" panose="02020404030301010803" pitchFamily="18" charset="0"/>
                <a:cs typeface="Arial" panose="020B0604020202020204" pitchFamily="34" charset="0"/>
              </a:rPr>
              <a:t>term utility obligations</a:t>
            </a:r>
            <a:r>
              <a:rPr lang="en-US" sz="2000" b="1" dirty="0" smtClean="0">
                <a:solidFill>
                  <a:schemeClr val="accent2"/>
                </a:solidFill>
                <a:latin typeface="Garamond" panose="02020404030301010803" pitchFamily="18" charset="0"/>
                <a:cs typeface="Arial" panose="020B0604020202020204" pitchFamily="34" charset="0"/>
              </a:rPr>
              <a:t> </a:t>
            </a:r>
            <a:endParaRPr lang="en-US" sz="2000" b="1" dirty="0">
              <a:solidFill>
                <a:schemeClr val="accent2"/>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2" name="Rectangle 1"/>
          <p:cNvSpPr/>
          <p:nvPr/>
        </p:nvSpPr>
        <p:spPr>
          <a:xfrm>
            <a:off x="304800" y="514350"/>
            <a:ext cx="8458200" cy="3877985"/>
          </a:xfrm>
          <a:prstGeom prst="rect">
            <a:avLst/>
          </a:prstGeom>
        </p:spPr>
        <p:txBody>
          <a:bodyPr wrap="square">
            <a:spAutoFit/>
          </a:bodyPr>
          <a:lstStyle/>
          <a:p>
            <a:pPr marL="342900" indent="-342900">
              <a:spcAft>
                <a:spcPts val="1200"/>
              </a:spcAft>
              <a:buFont typeface="+mj-lt"/>
              <a:buAutoNum type="arabicPeriod"/>
            </a:pPr>
            <a:r>
              <a:rPr lang="en-US" sz="1700" dirty="0">
                <a:latin typeface="Garamond"/>
                <a:cs typeface="Garamond"/>
              </a:rPr>
              <a:t>R</a:t>
            </a:r>
            <a:r>
              <a:rPr lang="en-US" sz="1700" dirty="0" smtClean="0">
                <a:latin typeface="Garamond"/>
                <a:cs typeface="Garamond"/>
              </a:rPr>
              <a:t>eport on CDG projects that have paid 25% of interconnection costs – March 16</a:t>
            </a:r>
            <a:r>
              <a:rPr lang="en-US" sz="1700" baseline="30000" dirty="0" smtClean="0">
                <a:latin typeface="Garamond"/>
                <a:cs typeface="Garamond"/>
              </a:rPr>
              <a:t>th</a:t>
            </a:r>
            <a:endParaRPr lang="en-US" sz="1700" dirty="0" smtClean="0">
              <a:latin typeface="Garamond"/>
              <a:cs typeface="Garamond"/>
            </a:endParaRPr>
          </a:p>
          <a:p>
            <a:pPr marL="342900" indent="-342900">
              <a:spcAft>
                <a:spcPts val="1200"/>
              </a:spcAft>
              <a:buFont typeface="+mj-lt"/>
              <a:buAutoNum type="arabicPeriod"/>
            </a:pPr>
            <a:r>
              <a:rPr lang="en-US" sz="1700" dirty="0" smtClean="0">
                <a:latin typeface="Garamond"/>
                <a:cs typeface="Garamond"/>
              </a:rPr>
              <a:t>File most recent marginal costs of service studies – </a:t>
            </a:r>
            <a:r>
              <a:rPr lang="en-US" sz="1700" dirty="0" smtClean="0">
                <a:latin typeface="Garamond"/>
                <a:cs typeface="Garamond"/>
              </a:rPr>
              <a:t>March 23</a:t>
            </a:r>
            <a:r>
              <a:rPr lang="en-US" sz="1700" baseline="30000" dirty="0" smtClean="0">
                <a:latin typeface="Garamond"/>
                <a:cs typeface="Garamond"/>
              </a:rPr>
              <a:t>rd</a:t>
            </a:r>
            <a:endParaRPr lang="en-US" sz="1700" b="1" dirty="0" smtClean="0">
              <a:solidFill>
                <a:srgbClr val="FF0000"/>
              </a:solidFill>
              <a:latin typeface="Garamond"/>
              <a:cs typeface="Garamond"/>
            </a:endParaRPr>
          </a:p>
          <a:p>
            <a:pPr marL="342900" indent="-342900">
              <a:spcAft>
                <a:spcPts val="1200"/>
              </a:spcAft>
              <a:buFont typeface="+mj-lt"/>
              <a:buAutoNum type="arabicPeriod"/>
            </a:pPr>
            <a:r>
              <a:rPr lang="en-US" sz="1700" dirty="0">
                <a:latin typeface="Garamond"/>
                <a:cs typeface="Garamond"/>
              </a:rPr>
              <a:t>R</a:t>
            </a:r>
            <a:r>
              <a:rPr lang="en-US" sz="1700" dirty="0" smtClean="0">
                <a:latin typeface="Garamond"/>
                <a:cs typeface="Garamond"/>
              </a:rPr>
              <a:t>eport final MW capacity of interconnected/grandfathered under NEM – March 31</a:t>
            </a:r>
            <a:r>
              <a:rPr lang="en-US" sz="1700" baseline="30000" dirty="0" smtClean="0">
                <a:latin typeface="Garamond"/>
                <a:cs typeface="Garamond"/>
              </a:rPr>
              <a:t>st</a:t>
            </a:r>
            <a:endParaRPr lang="en-US" sz="1700" dirty="0" smtClean="0">
              <a:latin typeface="Garamond"/>
              <a:cs typeface="Garamond"/>
            </a:endParaRPr>
          </a:p>
          <a:p>
            <a:pPr marL="342900" indent="-342900">
              <a:spcAft>
                <a:spcPts val="1200"/>
              </a:spcAft>
              <a:buFont typeface="+mj-lt"/>
              <a:buAutoNum type="arabicPeriod"/>
            </a:pPr>
            <a:r>
              <a:rPr lang="en-US" sz="1700" dirty="0" smtClean="0">
                <a:latin typeface="Garamond"/>
                <a:cs typeface="Garamond"/>
              </a:rPr>
              <a:t>Utilities </a:t>
            </a:r>
            <a:r>
              <a:rPr lang="en-US" sz="1700" dirty="0">
                <a:latin typeface="Garamond"/>
                <a:cs typeface="Garamond"/>
              </a:rPr>
              <a:t>to expeditiously file leaves for Phase One </a:t>
            </a:r>
            <a:r>
              <a:rPr lang="en-US" sz="1700" dirty="0" smtClean="0">
                <a:latin typeface="Garamond"/>
                <a:cs typeface="Garamond"/>
              </a:rPr>
              <a:t>NEM – effective April 1</a:t>
            </a:r>
            <a:r>
              <a:rPr lang="en-US" sz="1700" baseline="30000" dirty="0" smtClean="0">
                <a:latin typeface="Garamond"/>
                <a:cs typeface="Garamond"/>
              </a:rPr>
              <a:t>st</a:t>
            </a:r>
            <a:endParaRPr lang="en-US" sz="1700" dirty="0">
              <a:latin typeface="Garamond"/>
              <a:cs typeface="Garamond"/>
            </a:endParaRPr>
          </a:p>
          <a:p>
            <a:pPr marL="342900" indent="-342900">
              <a:spcAft>
                <a:spcPts val="1200"/>
              </a:spcAft>
              <a:buFont typeface="+mj-lt"/>
              <a:buAutoNum type="arabicPeriod"/>
            </a:pPr>
            <a:r>
              <a:rPr lang="en-US" sz="1600" dirty="0">
                <a:latin typeface="Garamond" panose="02020404030301010803" pitchFamily="18" charset="0"/>
                <a:cs typeface="Courier New" panose="02070309020205020404" pitchFamily="49" charset="0"/>
              </a:rPr>
              <a:t>F</a:t>
            </a:r>
            <a:r>
              <a:rPr lang="en-US" sz="1600" dirty="0" smtClean="0">
                <a:latin typeface="Garamond" panose="02020404030301010803" pitchFamily="18" charset="0"/>
                <a:cs typeface="Courier New" panose="02070309020205020404" pitchFamily="49" charset="0"/>
              </a:rPr>
              <a:t>ile </a:t>
            </a:r>
            <a:r>
              <a:rPr lang="en-US" sz="1600" dirty="0">
                <a:latin typeface="Garamond" panose="02020404030301010803" pitchFamily="18" charset="0"/>
                <a:cs typeface="Courier New" panose="02070309020205020404" pitchFamily="49" charset="0"/>
              </a:rPr>
              <a:t>an explicit workplan and timeline for developing </a:t>
            </a:r>
            <a:r>
              <a:rPr lang="en-US" sz="1600" dirty="0" err="1">
                <a:latin typeface="Garamond" panose="02020404030301010803" pitchFamily="18" charset="0"/>
                <a:cs typeface="Courier New" panose="02070309020205020404" pitchFamily="49" charset="0"/>
              </a:rPr>
              <a:t>locationally</a:t>
            </a:r>
            <a:r>
              <a:rPr lang="en-US" sz="1600" dirty="0">
                <a:latin typeface="Garamond" panose="02020404030301010803" pitchFamily="18" charset="0"/>
                <a:cs typeface="Courier New" panose="02070309020205020404" pitchFamily="49" charset="0"/>
              </a:rPr>
              <a:t> granular prices to reflect full value to their system from </a:t>
            </a:r>
            <a:r>
              <a:rPr lang="en-US" sz="1600" dirty="0" smtClean="0">
                <a:latin typeface="Garamond" panose="02020404030301010803" pitchFamily="18" charset="0"/>
                <a:cs typeface="Courier New" panose="02070309020205020404" pitchFamily="49" charset="0"/>
              </a:rPr>
              <a:t>DER – within 45 days of </a:t>
            </a:r>
            <a:r>
              <a:rPr lang="en-US" sz="1600" dirty="0" smtClean="0">
                <a:latin typeface="Garamond" panose="02020404030301010803" pitchFamily="18" charset="0"/>
                <a:cs typeface="Courier New" panose="02070309020205020404" pitchFamily="49" charset="0"/>
              </a:rPr>
              <a:t>Order</a:t>
            </a:r>
            <a:endParaRPr lang="en-US" sz="1600" b="1" dirty="0" smtClean="0">
              <a:solidFill>
                <a:srgbClr val="FF0000"/>
              </a:solidFill>
              <a:latin typeface="Garamond" panose="02020404030301010803" pitchFamily="18" charset="0"/>
              <a:cs typeface="Courier New" panose="02070309020205020404" pitchFamily="49" charset="0"/>
            </a:endParaRPr>
          </a:p>
          <a:p>
            <a:pPr marL="342900" indent="-342900">
              <a:spcAft>
                <a:spcPts val="1200"/>
              </a:spcAft>
              <a:buFont typeface="+mj-lt"/>
              <a:buAutoNum type="arabicPeriod"/>
            </a:pPr>
            <a:r>
              <a:rPr lang="en-US" sz="1600" dirty="0" smtClean="0">
                <a:latin typeface="Garamond" panose="02020404030301010803" pitchFamily="18" charset="0"/>
                <a:cs typeface="Courier New" panose="02070309020205020404" pitchFamily="49" charset="0"/>
              </a:rPr>
              <a:t>Develop a method for providing real-time updates on the capacity left in each CDG Tranche, and file regular letters stating the current amount of capacity remaining in each tranche; immediately file letters stating that a tranche has been filled</a:t>
            </a:r>
          </a:p>
          <a:p>
            <a:pPr marL="0" lvl="2">
              <a:spcAft>
                <a:spcPts val="1200"/>
              </a:spcAft>
            </a:pPr>
            <a:r>
              <a:rPr lang="en-US" dirty="0" smtClean="0">
                <a:latin typeface="Garamond" panose="02020404030301010803" pitchFamily="18" charset="0"/>
                <a:cs typeface="Courier New" panose="02070309020205020404" pitchFamily="49" charset="0"/>
              </a:rPr>
              <a:t>** Above information can be accessed through the VDER docket (Case 15-E-0751), </a:t>
            </a:r>
            <a:r>
              <a:rPr lang="en-US" dirty="0" smtClean="0">
                <a:latin typeface="Garamond" panose="02020404030301010803" pitchFamily="18" charset="0"/>
                <a:cs typeface="Courier New" panose="02070309020205020404" pitchFamily="49" charset="0"/>
              </a:rPr>
              <a:t>		</a:t>
            </a:r>
            <a:r>
              <a:rPr lang="en-US" sz="2000" b="1" dirty="0" smtClean="0">
                <a:latin typeface="Garamond" panose="02020404030301010803" pitchFamily="18" charset="0"/>
                <a:cs typeface="Arial" panose="020B0604020202020204" pitchFamily="34" charset="0"/>
                <a:hlinkClick r:id="rId3"/>
              </a:rPr>
              <a:t>http</a:t>
            </a:r>
            <a:r>
              <a:rPr lang="en-US" sz="2000" b="1" dirty="0">
                <a:latin typeface="Garamond" panose="02020404030301010803" pitchFamily="18" charset="0"/>
                <a:cs typeface="Arial" panose="020B0604020202020204" pitchFamily="34" charset="0"/>
                <a:hlinkClick r:id="rId3"/>
              </a:rPr>
              <a:t>://</a:t>
            </a:r>
            <a:r>
              <a:rPr lang="en-US" sz="2000" b="1" dirty="0" smtClean="0">
                <a:latin typeface="Garamond" panose="02020404030301010803" pitchFamily="18" charset="0"/>
                <a:cs typeface="Arial" panose="020B0604020202020204" pitchFamily="34" charset="0"/>
                <a:hlinkClick r:id="rId3"/>
              </a:rPr>
              <a:t>on.ny.gov/2nBUMyh</a:t>
            </a:r>
            <a:endParaRPr lang="en-US" b="1" dirty="0">
              <a:solidFill>
                <a:srgbClr val="FF0000"/>
              </a:solidFill>
              <a:latin typeface="Garamond" panose="02020404030301010803" pitchFamily="18" charset="0"/>
              <a:cs typeface="Courier New" panose="02070309020205020404" pitchFamily="49" charset="0"/>
            </a:endParaRPr>
          </a:p>
        </p:txBody>
      </p:sp>
    </p:spTree>
    <p:extLst>
      <p:ext uri="{BB962C8B-B14F-4D97-AF65-F5344CB8AC3E}">
        <p14:creationId xmlns:p14="http://schemas.microsoft.com/office/powerpoint/2010/main" val="25062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 y="0"/>
            <a:ext cx="8686800" cy="400110"/>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VDER Process</a:t>
            </a:r>
          </a:p>
        </p:txBody>
      </p:sp>
      <p:sp>
        <p:nvSpPr>
          <p:cNvPr id="12" name="TextBox 11"/>
          <p:cNvSpPr txBox="1"/>
          <p:nvPr/>
        </p:nvSpPr>
        <p:spPr>
          <a:xfrm>
            <a:off x="76200" y="453568"/>
            <a:ext cx="8763000" cy="4708982"/>
          </a:xfrm>
          <a:prstGeom prst="rect">
            <a:avLst/>
          </a:prstGeom>
          <a:noFill/>
          <a:ln>
            <a:noFill/>
          </a:ln>
        </p:spPr>
        <p:txBody>
          <a:bodyPr wrap="square" rtlCol="0">
            <a:spAutoFit/>
          </a:bodyPr>
          <a:lstStyle/>
          <a:p>
            <a:pPr marL="457200" indent="-457200">
              <a:buFont typeface="+mj-lt"/>
              <a:buAutoNum type="arabicPeriod"/>
            </a:pPr>
            <a:r>
              <a:rPr lang="en-US" b="1" dirty="0">
                <a:latin typeface="Garamond" panose="02020404030301010803" pitchFamily="18" charset="0"/>
                <a:cs typeface="Arial" panose="020B0604020202020204" pitchFamily="34" charset="0"/>
              </a:rPr>
              <a:t>Staff directed to develop recommendations </a:t>
            </a:r>
            <a:r>
              <a:rPr lang="en-US" b="1" dirty="0" smtClean="0">
                <a:latin typeface="Garamond" panose="02020404030301010803" pitchFamily="18" charset="0"/>
                <a:cs typeface="Arial" panose="020B0604020202020204" pitchFamily="34" charset="0"/>
              </a:rPr>
              <a:t>and </a:t>
            </a:r>
            <a:r>
              <a:rPr lang="en-US" b="1" dirty="0">
                <a:latin typeface="Garamond" panose="02020404030301010803" pitchFamily="18" charset="0"/>
                <a:cs typeface="Arial" panose="020B0604020202020204" pitchFamily="34" charset="0"/>
              </a:rPr>
              <a:t>an interim value of </a:t>
            </a:r>
            <a:r>
              <a:rPr lang="en-US" b="1" dirty="0" smtClean="0">
                <a:latin typeface="Garamond" panose="02020404030301010803" pitchFamily="18" charset="0"/>
                <a:cs typeface="Arial" panose="020B0604020202020204" pitchFamily="34" charset="0"/>
              </a:rPr>
              <a:t>DER methodology</a:t>
            </a:r>
          </a:p>
          <a:p>
            <a:pPr marL="914400" lvl="1" indent="-457200">
              <a:buFont typeface="Arial" panose="020B0604020202020204" pitchFamily="34" charset="0"/>
              <a:buChar char="•"/>
            </a:pPr>
            <a:r>
              <a:rPr lang="en-US" dirty="0">
                <a:latin typeface="Garamond" panose="02020404030301010803" pitchFamily="18" charset="0"/>
                <a:cs typeface="Arial" panose="020B0604020202020204" pitchFamily="34" charset="0"/>
              </a:rPr>
              <a:t>Community Distributed Generation Order (15-E-0082) – Dec. </a:t>
            </a:r>
            <a:r>
              <a:rPr lang="en-US" dirty="0" smtClean="0">
                <a:latin typeface="Garamond" panose="02020404030301010803" pitchFamily="18" charset="0"/>
                <a:cs typeface="Arial" panose="020B0604020202020204" pitchFamily="34" charset="0"/>
              </a:rPr>
              <a:t>2014</a:t>
            </a:r>
          </a:p>
          <a:p>
            <a:pPr marL="914400" lvl="1" indent="-457200">
              <a:spcAft>
                <a:spcPts val="600"/>
              </a:spcAft>
              <a:buFont typeface="Arial" panose="020B0604020202020204" pitchFamily="34" charset="0"/>
              <a:buChar char="•"/>
            </a:pPr>
            <a:r>
              <a:rPr lang="en-US" dirty="0" smtClean="0">
                <a:latin typeface="Garamond" panose="02020404030301010803" pitchFamily="18" charset="0"/>
                <a:cs typeface="Arial" panose="020B0604020202020204" pitchFamily="34" charset="0"/>
              </a:rPr>
              <a:t>NEM </a:t>
            </a:r>
            <a:r>
              <a:rPr lang="en-US" dirty="0">
                <a:latin typeface="Garamond" panose="02020404030301010803" pitchFamily="18" charset="0"/>
                <a:cs typeface="Arial" panose="020B0604020202020204" pitchFamily="34" charset="0"/>
              </a:rPr>
              <a:t>Floating Cap Order (</a:t>
            </a:r>
            <a:r>
              <a:rPr lang="en-US" dirty="0" smtClean="0">
                <a:latin typeface="Garamond" panose="02020404030301010803" pitchFamily="18" charset="0"/>
                <a:cs typeface="Arial" panose="020B0604020202020204" pitchFamily="34" charset="0"/>
              </a:rPr>
              <a:t>15-E-0407)</a:t>
            </a:r>
            <a:r>
              <a:rPr lang="en-US" dirty="0">
                <a:latin typeface="Garamond" panose="02020404030301010803" pitchFamily="18" charset="0"/>
                <a:cs typeface="Arial" panose="020B0604020202020204" pitchFamily="34" charset="0"/>
              </a:rPr>
              <a:t> </a:t>
            </a:r>
            <a:r>
              <a:rPr lang="en-US" dirty="0" smtClean="0">
                <a:latin typeface="Garamond" panose="02020404030301010803" pitchFamily="18" charset="0"/>
                <a:cs typeface="Arial" panose="020B0604020202020204" pitchFamily="34" charset="0"/>
              </a:rPr>
              <a:t>– July 2015</a:t>
            </a:r>
            <a:endParaRPr lang="en-US" dirty="0">
              <a:latin typeface="Garamond" panose="02020404030301010803" pitchFamily="18" charset="0"/>
              <a:cs typeface="Arial" panose="020B0604020202020204" pitchFamily="34" charset="0"/>
            </a:endParaRPr>
          </a:p>
          <a:p>
            <a:pPr marL="457200" indent="-457200">
              <a:buFont typeface="+mj-lt"/>
              <a:buAutoNum type="arabicPeriod"/>
            </a:pPr>
            <a:r>
              <a:rPr lang="en-US" b="1" dirty="0">
                <a:latin typeface="Garamond" panose="02020404030301010803" pitchFamily="18" charset="0"/>
                <a:cs typeface="Arial" panose="020B0604020202020204" pitchFamily="34" charset="0"/>
              </a:rPr>
              <a:t>Value of DER (15-E-0751) commenced by Notice </a:t>
            </a:r>
            <a:r>
              <a:rPr lang="en-US" dirty="0">
                <a:latin typeface="Garamond" panose="02020404030301010803" pitchFamily="18" charset="0"/>
                <a:cs typeface="Arial" panose="020B0604020202020204" pitchFamily="34" charset="0"/>
              </a:rPr>
              <a:t>– Dec. 2015</a:t>
            </a:r>
          </a:p>
          <a:p>
            <a:pPr marL="800100" lvl="1" indent="-342900">
              <a:spcAft>
                <a:spcPts val="600"/>
              </a:spcAft>
              <a:buFont typeface="Arial" panose="020B0604020202020204" pitchFamily="34" charset="0"/>
              <a:buChar char="•"/>
            </a:pPr>
            <a:r>
              <a:rPr lang="en-US" dirty="0">
                <a:latin typeface="Garamond" panose="02020404030301010803" pitchFamily="18" charset="0"/>
                <a:cs typeface="Arial" panose="020B0604020202020204" pitchFamily="34" charset="0"/>
              </a:rPr>
              <a:t>Staff to propose transition plan from NEM to VDER by Dec. 2016</a:t>
            </a:r>
          </a:p>
          <a:p>
            <a:pPr marL="457200" indent="-457200">
              <a:buFont typeface="+mj-lt"/>
              <a:buAutoNum type="arabicPeriod"/>
            </a:pPr>
            <a:r>
              <a:rPr lang="en-US" b="1" dirty="0">
                <a:latin typeface="Garamond" panose="02020404030301010803" pitchFamily="18" charset="0"/>
                <a:cs typeface="Arial" panose="020B0604020202020204" pitchFamily="34" charset="0"/>
              </a:rPr>
              <a:t>Comments and proposals from parties </a:t>
            </a:r>
            <a:r>
              <a:rPr lang="en-US" dirty="0">
                <a:latin typeface="Garamond" panose="02020404030301010803" pitchFamily="18" charset="0"/>
                <a:cs typeface="Arial" panose="020B0604020202020204" pitchFamily="34" charset="0"/>
              </a:rPr>
              <a:t>– April 2016 &amp; June 2016</a:t>
            </a:r>
          </a:p>
          <a:p>
            <a:pPr marL="914400" lvl="1" indent="-457200">
              <a:spcAft>
                <a:spcPts val="600"/>
              </a:spcAft>
              <a:buFont typeface="Arial" panose="020B0604020202020204" pitchFamily="34" charset="0"/>
              <a:buChar char="•"/>
            </a:pPr>
            <a:r>
              <a:rPr lang="en-US" dirty="0">
                <a:latin typeface="Garamond" panose="02020404030301010803" pitchFamily="18" charset="0"/>
                <a:cs typeface="Arial" panose="020B0604020202020204" pitchFamily="34" charset="0"/>
              </a:rPr>
              <a:t>Both on substance and procedure</a:t>
            </a:r>
          </a:p>
          <a:p>
            <a:pPr marL="457200" indent="-457200">
              <a:buFont typeface="+mj-lt"/>
              <a:buAutoNum type="arabicPeriod"/>
            </a:pPr>
            <a:r>
              <a:rPr lang="en-US" b="1" dirty="0" smtClean="0">
                <a:latin typeface="Garamond" panose="02020404030301010803" pitchFamily="18" charset="0"/>
                <a:cs typeface="Arial" panose="020B0604020202020204" pitchFamily="34" charset="0"/>
              </a:rPr>
              <a:t>Adopted </a:t>
            </a:r>
            <a:r>
              <a:rPr lang="en-US" b="1" dirty="0">
                <a:latin typeface="Garamond" panose="02020404030301010803" pitchFamily="18" charset="0"/>
                <a:cs typeface="Arial" panose="020B0604020202020204" pitchFamily="34" charset="0"/>
              </a:rPr>
              <a:t>informal and collaborative process </a:t>
            </a:r>
            <a:r>
              <a:rPr lang="en-US" dirty="0">
                <a:latin typeface="Garamond" panose="02020404030301010803" pitchFamily="18" charset="0"/>
                <a:cs typeface="Arial" panose="020B0604020202020204" pitchFamily="34" charset="0"/>
              </a:rPr>
              <a:t>– May 2016</a:t>
            </a:r>
          </a:p>
          <a:p>
            <a:pPr marL="914400" lvl="1" indent="-457200">
              <a:buFont typeface="Arial" panose="020B0604020202020204" pitchFamily="34" charset="0"/>
              <a:buChar char="•"/>
            </a:pPr>
            <a:r>
              <a:rPr lang="en-US" dirty="0">
                <a:latin typeface="Garamond" panose="02020404030301010803" pitchFamily="18" charset="0"/>
                <a:cs typeface="Arial" panose="020B0604020202020204" pitchFamily="34" charset="0"/>
              </a:rPr>
              <a:t>10 technical and collaborative conferences led by Staff (open meetings)</a:t>
            </a:r>
          </a:p>
          <a:p>
            <a:pPr marL="914400" lvl="1" indent="-457200">
              <a:spcAft>
                <a:spcPts val="600"/>
              </a:spcAft>
              <a:buFont typeface="Arial" panose="020B0604020202020204" pitchFamily="34" charset="0"/>
              <a:buChar char="•"/>
            </a:pPr>
            <a:r>
              <a:rPr lang="en-US" dirty="0">
                <a:latin typeface="Garamond" panose="02020404030301010803" pitchFamily="18" charset="0"/>
                <a:cs typeface="Arial" panose="020B0604020202020204" pitchFamily="34" charset="0"/>
              </a:rPr>
              <a:t>Staff had formal and informal dialogue with all active and interested parties</a:t>
            </a:r>
          </a:p>
          <a:p>
            <a:pPr marL="457200" indent="-457200">
              <a:buFont typeface="+mj-lt"/>
              <a:buAutoNum type="arabicPeriod"/>
            </a:pPr>
            <a:r>
              <a:rPr lang="en-US" b="1" dirty="0">
                <a:latin typeface="Garamond" panose="02020404030301010803" pitchFamily="18" charset="0"/>
                <a:cs typeface="Arial" panose="020B0604020202020204" pitchFamily="34" charset="0"/>
              </a:rPr>
              <a:t>Staff Report and Recommendations </a:t>
            </a:r>
            <a:r>
              <a:rPr lang="en-US" dirty="0">
                <a:latin typeface="Garamond" panose="02020404030301010803" pitchFamily="18" charset="0"/>
                <a:cs typeface="Arial" panose="020B0604020202020204" pitchFamily="34" charset="0"/>
              </a:rPr>
              <a:t>– Oct. 2016</a:t>
            </a:r>
          </a:p>
          <a:p>
            <a:pPr marL="914400" lvl="1" indent="-457200">
              <a:buFont typeface="Arial" panose="020B0604020202020204" pitchFamily="34" charset="0"/>
              <a:buChar char="•"/>
            </a:pPr>
            <a:r>
              <a:rPr lang="en-US" dirty="0">
                <a:latin typeface="Garamond" panose="02020404030301010803" pitchFamily="18" charset="0"/>
                <a:cs typeface="Arial" panose="020B0604020202020204" pitchFamily="34" charset="0"/>
              </a:rPr>
              <a:t>35 parties submitted initial comments, 26 reply comments – Dec. 2016</a:t>
            </a:r>
          </a:p>
          <a:p>
            <a:pPr marL="914400" lvl="1" indent="-457200">
              <a:spcAft>
                <a:spcPts val="600"/>
              </a:spcAft>
              <a:buFont typeface="Arial" panose="020B0604020202020204" pitchFamily="34" charset="0"/>
              <a:buChar char="•"/>
            </a:pPr>
            <a:r>
              <a:rPr lang="en-US" dirty="0">
                <a:latin typeface="Garamond" panose="02020404030301010803" pitchFamily="18" charset="0"/>
                <a:cs typeface="Arial" panose="020B0604020202020204" pitchFamily="34" charset="0"/>
              </a:rPr>
              <a:t>3,000+ public comments submitted to date</a:t>
            </a:r>
          </a:p>
          <a:p>
            <a:pPr marL="457200" indent="-457200">
              <a:buFont typeface="+mj-lt"/>
              <a:buAutoNum type="arabicPeriod"/>
            </a:pPr>
            <a:r>
              <a:rPr lang="en-US" b="1" dirty="0">
                <a:latin typeface="Garamond" panose="02020404030301010803" pitchFamily="18" charset="0"/>
                <a:cs typeface="Arial" panose="020B0604020202020204" pitchFamily="34" charset="0"/>
              </a:rPr>
              <a:t>Commission VDER Phase One Order </a:t>
            </a:r>
            <a:r>
              <a:rPr lang="en-US" dirty="0">
                <a:latin typeface="Garamond" panose="02020404030301010803" pitchFamily="18" charset="0"/>
                <a:cs typeface="Arial" panose="020B0604020202020204" pitchFamily="34" charset="0"/>
              </a:rPr>
              <a:t>– March 2017</a:t>
            </a:r>
          </a:p>
        </p:txBody>
      </p:sp>
    </p:spTree>
    <p:extLst>
      <p:ext uri="{BB962C8B-B14F-4D97-AF65-F5344CB8AC3E}">
        <p14:creationId xmlns:p14="http://schemas.microsoft.com/office/powerpoint/2010/main" val="3475707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Rectangle 3"/>
          <p:cNvSpPr/>
          <p:nvPr/>
        </p:nvSpPr>
        <p:spPr>
          <a:xfrm>
            <a:off x="1349201" y="772933"/>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6" name="TextBox 5"/>
          <p:cNvSpPr txBox="1"/>
          <p:nvPr/>
        </p:nvSpPr>
        <p:spPr>
          <a:xfrm>
            <a:off x="152400" y="438150"/>
            <a:ext cx="8983494" cy="4493538"/>
          </a:xfrm>
          <a:prstGeom prst="rect">
            <a:avLst/>
          </a:prstGeom>
          <a:noFill/>
        </p:spPr>
        <p:txBody>
          <a:bodyPr wrap="square" rtlCol="0">
            <a:spAutoFit/>
          </a:bodyPr>
          <a:lstStyle/>
          <a:p>
            <a:pPr marL="342900" indent="-342900">
              <a:buFont typeface="Wingdings" panose="05000000000000000000" pitchFamily="2" charset="2"/>
              <a:buChar char="Ø"/>
            </a:pPr>
            <a:r>
              <a:rPr lang="en-US" b="1" dirty="0" smtClean="0">
                <a:latin typeface="Garamond" panose="02020404030301010803" pitchFamily="18" charset="0"/>
              </a:rPr>
              <a:t>Project size</a:t>
            </a:r>
          </a:p>
          <a:p>
            <a:pPr marL="800100" lvl="1" indent="-342900">
              <a:spcAft>
                <a:spcPts val="600"/>
              </a:spcAft>
              <a:buFont typeface="Arial" panose="020B0604020202020204" pitchFamily="34" charset="0"/>
              <a:buChar char="•"/>
            </a:pPr>
            <a:r>
              <a:rPr lang="en-US" sz="1600" dirty="0" smtClean="0">
                <a:latin typeface="Garamond" panose="02020404030301010803" pitchFamily="18" charset="0"/>
              </a:rPr>
              <a:t>Allowing projects larger than 2 MW-ac in size to participate in the VDER program could significantly lower per-MW costs</a:t>
            </a:r>
          </a:p>
          <a:p>
            <a:pPr marL="342900" indent="-342900">
              <a:buFont typeface="Wingdings" panose="05000000000000000000" pitchFamily="2" charset="2"/>
              <a:buChar char="Ø"/>
            </a:pPr>
            <a:r>
              <a:rPr lang="en-US" b="1" dirty="0" smtClean="0">
                <a:latin typeface="Garamond" panose="02020404030301010803" pitchFamily="18" charset="0"/>
              </a:rPr>
              <a:t>Interconnection </a:t>
            </a:r>
            <a:r>
              <a:rPr lang="en-US" b="1" dirty="0">
                <a:latin typeface="Garamond" panose="02020404030301010803" pitchFamily="18" charset="0"/>
              </a:rPr>
              <a:t>costs</a:t>
            </a:r>
          </a:p>
          <a:p>
            <a:pPr marL="800100" lvl="1" indent="-342900">
              <a:buFont typeface="Arial" panose="020B0604020202020204" pitchFamily="34" charset="0"/>
              <a:buChar char="•"/>
            </a:pPr>
            <a:r>
              <a:rPr lang="en-US" sz="1600" dirty="0">
                <a:latin typeface="Garamond" panose="02020404030301010803" pitchFamily="18" charset="0"/>
              </a:rPr>
              <a:t>Cost sharing – Previously adopted by </a:t>
            </a:r>
            <a:r>
              <a:rPr lang="en-US" sz="1600" dirty="0" smtClean="0">
                <a:latin typeface="Garamond" panose="02020404030301010803" pitchFamily="18" charset="0"/>
              </a:rPr>
              <a:t>Commission, additional steps to comes</a:t>
            </a:r>
            <a:endParaRPr lang="en-US" sz="1600" dirty="0">
              <a:latin typeface="Garamond" panose="02020404030301010803" pitchFamily="18" charset="0"/>
            </a:endParaRPr>
          </a:p>
          <a:p>
            <a:pPr marL="800100" lvl="1" indent="-342900">
              <a:spcAft>
                <a:spcPts val="600"/>
              </a:spcAft>
              <a:buFont typeface="Arial" panose="020B0604020202020204" pitchFamily="34" charset="0"/>
              <a:buChar char="•"/>
            </a:pPr>
            <a:r>
              <a:rPr lang="en-US" sz="1600" dirty="0">
                <a:latin typeface="Garamond" panose="02020404030301010803" pitchFamily="18" charset="0"/>
              </a:rPr>
              <a:t>Cost containment – NYSERDA and Staff track interconnection costs and provide recommendations to Commission to address transparency and alignment of costs with industry standards</a:t>
            </a:r>
          </a:p>
          <a:p>
            <a:pPr marL="342900" indent="-342900">
              <a:buFont typeface="Wingdings" panose="05000000000000000000" pitchFamily="2" charset="2"/>
              <a:buChar char="Ø"/>
            </a:pPr>
            <a:r>
              <a:rPr lang="en-US" b="1" dirty="0">
                <a:latin typeface="Garamond" panose="02020404030301010803" pitchFamily="18" charset="0"/>
              </a:rPr>
              <a:t>NYSERDA education and outreach</a:t>
            </a:r>
          </a:p>
          <a:p>
            <a:pPr marL="800100" lvl="1" indent="-342900">
              <a:buFont typeface="Arial" panose="020B0604020202020204" pitchFamily="34" charset="0"/>
              <a:buChar char="•"/>
            </a:pPr>
            <a:r>
              <a:rPr lang="en-US" sz="1600" dirty="0">
                <a:latin typeface="Garamond" panose="02020404030301010803" pitchFamily="18" charset="0"/>
              </a:rPr>
              <a:t>Ramp up municipal education to bring efficiencies to permitting/zoning</a:t>
            </a:r>
          </a:p>
          <a:p>
            <a:pPr marL="800100" lvl="1" indent="-342900">
              <a:spcAft>
                <a:spcPts val="600"/>
              </a:spcAft>
              <a:buFont typeface="Arial" panose="020B0604020202020204" pitchFamily="34" charset="0"/>
              <a:buChar char="•"/>
            </a:pPr>
            <a:r>
              <a:rPr lang="en-US" sz="1600" dirty="0">
                <a:latin typeface="Garamond" panose="02020404030301010803" pitchFamily="18" charset="0"/>
              </a:rPr>
              <a:t>Ramp up municipal education regarding property tax exemption and PILOT calculations</a:t>
            </a:r>
          </a:p>
          <a:p>
            <a:pPr marL="342900" indent="-342900">
              <a:buFont typeface="Wingdings" panose="05000000000000000000" pitchFamily="2" charset="2"/>
              <a:buChar char="Ø"/>
            </a:pPr>
            <a:r>
              <a:rPr lang="en-US" b="1" dirty="0">
                <a:latin typeface="Garamond" panose="02020404030301010803" pitchFamily="18" charset="0"/>
              </a:rPr>
              <a:t>CDG customer maintenance and operations</a:t>
            </a:r>
          </a:p>
          <a:p>
            <a:pPr marL="800100" lvl="1" indent="-342900">
              <a:buFont typeface="Arial" panose="020B0604020202020204" pitchFamily="34" charset="0"/>
              <a:buChar char="•"/>
            </a:pPr>
            <a:r>
              <a:rPr lang="en-US" sz="1600" dirty="0">
                <a:latin typeface="Garamond" panose="02020404030301010803" pitchFamily="18" charset="0"/>
              </a:rPr>
              <a:t>Explore communications options to bring efficiency to CDG customer management</a:t>
            </a:r>
          </a:p>
          <a:p>
            <a:pPr marL="800100" lvl="1" indent="-342900">
              <a:spcAft>
                <a:spcPts val="600"/>
              </a:spcAft>
              <a:buFont typeface="Arial" panose="020B0604020202020204" pitchFamily="34" charset="0"/>
              <a:buChar char="•"/>
            </a:pPr>
            <a:r>
              <a:rPr lang="en-US" sz="1600" dirty="0">
                <a:latin typeface="Garamond" panose="02020404030301010803" pitchFamily="18" charset="0"/>
              </a:rPr>
              <a:t>Explore on-bill mechanisms and utility services for CDG customer transactions</a:t>
            </a:r>
          </a:p>
          <a:p>
            <a:pPr marL="342900" indent="-342900">
              <a:buFont typeface="Wingdings" panose="05000000000000000000" pitchFamily="2" charset="2"/>
              <a:buChar char="Ø"/>
            </a:pPr>
            <a:r>
              <a:rPr lang="en-US" b="1" dirty="0">
                <a:latin typeface="Garamond" panose="02020404030301010803" pitchFamily="18" charset="0"/>
              </a:rPr>
              <a:t>Financing Costs</a:t>
            </a:r>
          </a:p>
          <a:p>
            <a:pPr marL="800100" lvl="1" indent="-342900">
              <a:buFont typeface="Arial" panose="020B0604020202020204" pitchFamily="34" charset="0"/>
              <a:buChar char="•"/>
            </a:pPr>
            <a:r>
              <a:rPr lang="en-US" sz="1600" dirty="0">
                <a:latin typeface="Garamond" panose="02020404030301010803" pitchFamily="18" charset="0"/>
              </a:rPr>
              <a:t>Credit support through the Green Bank</a:t>
            </a:r>
          </a:p>
          <a:p>
            <a:pPr marL="800100" lvl="1" indent="-342900">
              <a:buFont typeface="Arial" panose="020B0604020202020204" pitchFamily="34" charset="0"/>
              <a:buChar char="•"/>
            </a:pPr>
            <a:r>
              <a:rPr lang="en-US" sz="1600" dirty="0">
                <a:latin typeface="Garamond" panose="02020404030301010803" pitchFamily="18" charset="0"/>
              </a:rPr>
              <a:t>Options for NY-Sun redesign</a:t>
            </a: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C</a:t>
            </a:r>
            <a:r>
              <a:rPr lang="en-US" sz="2000" b="1" dirty="0" smtClean="0">
                <a:solidFill>
                  <a:schemeClr val="bg1"/>
                </a:solidFill>
                <a:latin typeface="Garamond" panose="02020404030301010803" pitchFamily="18" charset="0"/>
                <a:cs typeface="Arial" panose="020B0604020202020204" pitchFamily="34" charset="0"/>
              </a:rPr>
              <a:t>ost </a:t>
            </a:r>
            <a:r>
              <a:rPr lang="en-US" sz="2000" b="1" dirty="0">
                <a:solidFill>
                  <a:schemeClr val="bg1"/>
                </a:solidFill>
                <a:latin typeface="Garamond" panose="02020404030301010803" pitchFamily="18" charset="0"/>
                <a:cs typeface="Arial" panose="020B0604020202020204" pitchFamily="34" charset="0"/>
              </a:rPr>
              <a:t>R</a:t>
            </a:r>
            <a:r>
              <a:rPr lang="en-US" sz="2000" b="1" dirty="0" smtClean="0">
                <a:solidFill>
                  <a:schemeClr val="bg1"/>
                </a:solidFill>
                <a:latin typeface="Garamond" panose="02020404030301010803" pitchFamily="18" charset="0"/>
                <a:cs typeface="Arial" panose="020B0604020202020204" pitchFamily="34" charset="0"/>
              </a:rPr>
              <a:t>eduction </a:t>
            </a:r>
            <a:r>
              <a:rPr lang="en-US" sz="2000" b="1" dirty="0">
                <a:solidFill>
                  <a:schemeClr val="bg1"/>
                </a:solidFill>
                <a:latin typeface="Garamond" panose="02020404030301010803" pitchFamily="18" charset="0"/>
                <a:cs typeface="Arial" panose="020B0604020202020204" pitchFamily="34" charset="0"/>
              </a:rPr>
              <a:t>I</a:t>
            </a:r>
            <a:r>
              <a:rPr lang="en-US" sz="2000" b="1" dirty="0" smtClean="0">
                <a:solidFill>
                  <a:schemeClr val="bg1"/>
                </a:solidFill>
                <a:latin typeface="Garamond" panose="02020404030301010803" pitchFamily="18" charset="0"/>
                <a:cs typeface="Arial" panose="020B0604020202020204" pitchFamily="34" charset="0"/>
              </a:rPr>
              <a:t>nitiatives</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97726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Rectangle 3"/>
          <p:cNvSpPr/>
          <p:nvPr/>
        </p:nvSpPr>
        <p:spPr>
          <a:xfrm>
            <a:off x="1349201" y="772933"/>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6" name="TextBox 5"/>
          <p:cNvSpPr txBox="1"/>
          <p:nvPr/>
        </p:nvSpPr>
        <p:spPr>
          <a:xfrm>
            <a:off x="164532" y="740913"/>
            <a:ext cx="8960013" cy="372409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b="1" dirty="0" smtClean="0">
                <a:latin typeface="Garamond" panose="02020404030301010803" pitchFamily="18" charset="0"/>
              </a:rPr>
              <a:t>Inter-zonal </a:t>
            </a:r>
            <a:r>
              <a:rPr lang="en-US" b="1" dirty="0">
                <a:latin typeface="Garamond" panose="02020404030301010803" pitchFamily="18" charset="0"/>
              </a:rPr>
              <a:t>CDG Credit Program</a:t>
            </a:r>
          </a:p>
          <a:p>
            <a:pPr marL="800100" lvl="1" indent="-342900">
              <a:spcAft>
                <a:spcPts val="1200"/>
              </a:spcAft>
              <a:buFont typeface="Arial"/>
              <a:buChar char="•"/>
            </a:pPr>
            <a:r>
              <a:rPr lang="en-US" sz="1600" dirty="0">
                <a:latin typeface="Garamond" panose="02020404030301010803" pitchFamily="18" charset="0"/>
              </a:rPr>
              <a:t>Staff to work with utilities and stakeholders to develop such a program to provide benefits from CDG projects interconnected in other service territories than that of the low-income customer</a:t>
            </a:r>
          </a:p>
          <a:p>
            <a:pPr marL="342900" indent="-342900">
              <a:spcAft>
                <a:spcPts val="1200"/>
              </a:spcAft>
              <a:buFont typeface="Wingdings" charset="2"/>
              <a:buChar char="Ø"/>
            </a:pPr>
            <a:r>
              <a:rPr lang="en-US" b="1" dirty="0">
                <a:latin typeface="Garamond" panose="02020404030301010803" pitchFamily="18" charset="0"/>
              </a:rPr>
              <a:t>NYSERDA LMI solar programs</a:t>
            </a:r>
          </a:p>
          <a:p>
            <a:pPr marL="800100" lvl="1" indent="-342900">
              <a:spcAft>
                <a:spcPts val="1200"/>
              </a:spcAft>
              <a:buFont typeface="Arial"/>
              <a:buChar char="•"/>
            </a:pPr>
            <a:r>
              <a:rPr lang="en-US" sz="1600" dirty="0">
                <a:latin typeface="Garamond" panose="02020404030301010803" pitchFamily="18" charset="0"/>
              </a:rPr>
              <a:t>NYSERDA is developing a LMI solar program to focus on CDG participation</a:t>
            </a:r>
          </a:p>
          <a:p>
            <a:pPr marL="800100" lvl="1" indent="-342900">
              <a:spcAft>
                <a:spcPts val="1200"/>
              </a:spcAft>
              <a:buFont typeface="Arial"/>
              <a:buChar char="•"/>
            </a:pPr>
            <a:r>
              <a:rPr lang="en-US" sz="1600" dirty="0">
                <a:latin typeface="Garamond" panose="02020404030301010803" pitchFamily="18" charset="0"/>
              </a:rPr>
              <a:t>Continue to explore Green Bank opportunities regarding credit &amp; financing issues and opportunities</a:t>
            </a:r>
          </a:p>
          <a:p>
            <a:pPr marL="342900" indent="-342900">
              <a:spcAft>
                <a:spcPts val="1200"/>
              </a:spcAft>
              <a:buFont typeface="Wingdings" charset="2"/>
              <a:buChar char="Ø"/>
            </a:pPr>
            <a:r>
              <a:rPr lang="en-US" b="1" dirty="0">
                <a:latin typeface="Garamond" panose="02020404030301010803" pitchFamily="18" charset="0"/>
              </a:rPr>
              <a:t>Consider options for Phase </a:t>
            </a:r>
            <a:r>
              <a:rPr lang="en-US" b="1" dirty="0" smtClean="0">
                <a:latin typeface="Garamond" panose="02020404030301010803" pitchFamily="18" charset="0"/>
              </a:rPr>
              <a:t>One </a:t>
            </a:r>
            <a:r>
              <a:rPr lang="en-US" b="1" dirty="0">
                <a:latin typeface="Garamond" panose="02020404030301010803" pitchFamily="18" charset="0"/>
              </a:rPr>
              <a:t>to encourage and incent low-income participation</a:t>
            </a:r>
          </a:p>
          <a:p>
            <a:pPr marL="800100" lvl="1" indent="-342900">
              <a:spcAft>
                <a:spcPts val="1200"/>
              </a:spcAft>
              <a:buFont typeface="Arial"/>
              <a:buChar char="•"/>
            </a:pPr>
            <a:r>
              <a:rPr lang="en-US" sz="1600" dirty="0">
                <a:latin typeface="Garamond" panose="02020404030301010803" pitchFamily="18" charset="0"/>
              </a:rPr>
              <a:t>Consideration of design options for CDG projects that comprise a majority of low-income </a:t>
            </a:r>
            <a:r>
              <a:rPr lang="en-US" sz="1600" dirty="0" smtClean="0">
                <a:latin typeface="Garamond" panose="02020404030301010803" pitchFamily="18" charset="0"/>
              </a:rPr>
              <a:t>off-takers</a:t>
            </a:r>
          </a:p>
          <a:p>
            <a:pPr marL="342900" indent="-342900">
              <a:spcAft>
                <a:spcPts val="1200"/>
              </a:spcAft>
              <a:buFont typeface="Wingdings" charset="2"/>
              <a:buChar char="Ø"/>
            </a:pPr>
            <a:r>
              <a:rPr lang="en-US" b="1" dirty="0" smtClean="0">
                <a:latin typeface="Garamond" panose="02020404030301010803" pitchFamily="18" charset="0"/>
              </a:rPr>
              <a:t>Staff low-income proposal due September 1, 2017</a:t>
            </a:r>
            <a:endParaRPr lang="en-US" b="1" dirty="0">
              <a:latin typeface="Garamond" panose="02020404030301010803" pitchFamily="18" charset="0"/>
            </a:endParaRPr>
          </a:p>
        </p:txBody>
      </p:sp>
      <p:sp>
        <p:nvSpPr>
          <p:cNvPr id="5" name="TextBox 4"/>
          <p:cNvSpPr txBox="1"/>
          <p:nvPr/>
        </p:nvSpPr>
        <p:spPr>
          <a:xfrm>
            <a:off x="-22860" y="0"/>
            <a:ext cx="8686800" cy="707886"/>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L</a:t>
            </a:r>
            <a:r>
              <a:rPr lang="en-US" sz="2000" b="1" dirty="0" smtClean="0">
                <a:solidFill>
                  <a:schemeClr val="bg1"/>
                </a:solidFill>
                <a:latin typeface="Garamond" panose="02020404030301010803" pitchFamily="18" charset="0"/>
                <a:cs typeface="Arial" panose="020B0604020202020204" pitchFamily="34" charset="0"/>
              </a:rPr>
              <a:t>ow </a:t>
            </a:r>
            <a:r>
              <a:rPr lang="en-US" sz="2000" b="1" dirty="0">
                <a:solidFill>
                  <a:schemeClr val="bg1"/>
                </a:solidFill>
                <a:latin typeface="Garamond" panose="02020404030301010803" pitchFamily="18" charset="0"/>
                <a:cs typeface="Arial" panose="020B0604020202020204" pitchFamily="34" charset="0"/>
              </a:rPr>
              <a:t>I</a:t>
            </a:r>
            <a:r>
              <a:rPr lang="en-US" sz="2000" b="1" dirty="0" smtClean="0">
                <a:solidFill>
                  <a:schemeClr val="bg1"/>
                </a:solidFill>
                <a:latin typeface="Garamond" panose="02020404030301010803" pitchFamily="18" charset="0"/>
                <a:cs typeface="Arial" panose="020B0604020202020204" pitchFamily="34" charset="0"/>
              </a:rPr>
              <a:t>ncome </a:t>
            </a:r>
            <a:r>
              <a:rPr lang="en-US" sz="2000" b="1" dirty="0">
                <a:solidFill>
                  <a:schemeClr val="bg1"/>
                </a:solidFill>
                <a:latin typeface="Garamond" panose="02020404030301010803" pitchFamily="18" charset="0"/>
                <a:cs typeface="Arial" panose="020B0604020202020204" pitchFamily="34" charset="0"/>
              </a:rPr>
              <a:t>P</a:t>
            </a:r>
            <a:r>
              <a:rPr lang="en-US" sz="2000" b="1" dirty="0" smtClean="0">
                <a:solidFill>
                  <a:schemeClr val="bg1"/>
                </a:solidFill>
                <a:latin typeface="Garamond" panose="02020404030301010803" pitchFamily="18" charset="0"/>
                <a:cs typeface="Arial" panose="020B0604020202020204" pitchFamily="34" charset="0"/>
              </a:rPr>
              <a:t>articipation</a:t>
            </a:r>
            <a:endParaRPr lang="en-US"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569007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Rectangle 3"/>
          <p:cNvSpPr/>
          <p:nvPr/>
        </p:nvSpPr>
        <p:spPr>
          <a:xfrm>
            <a:off x="1349201" y="772933"/>
            <a:ext cx="6326029" cy="3749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6"/>
          </a:p>
        </p:txBody>
      </p:sp>
      <p:sp>
        <p:nvSpPr>
          <p:cNvPr id="8" name="TextBox 7"/>
          <p:cNvSpPr txBox="1"/>
          <p:nvPr/>
        </p:nvSpPr>
        <p:spPr>
          <a:xfrm>
            <a:off x="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Value of DER Phase Two</a:t>
            </a:r>
            <a:endParaRPr lang="en-US" sz="2000" b="1" dirty="0">
              <a:solidFill>
                <a:schemeClr val="accent2"/>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2" name="Rectangle 1"/>
          <p:cNvSpPr/>
          <p:nvPr/>
        </p:nvSpPr>
        <p:spPr>
          <a:xfrm>
            <a:off x="152400" y="590550"/>
            <a:ext cx="8534400" cy="4293484"/>
          </a:xfrm>
          <a:prstGeom prst="rect">
            <a:avLst/>
          </a:prstGeom>
        </p:spPr>
        <p:txBody>
          <a:bodyPr wrap="square">
            <a:spAutoFit/>
          </a:bodyPr>
          <a:lstStyle/>
          <a:p>
            <a:pPr marL="285750" indent="-285750">
              <a:spcAft>
                <a:spcPts val="1800"/>
              </a:spcAft>
              <a:buFont typeface="Wingdings" charset="2"/>
              <a:buChar char="Ø"/>
            </a:pPr>
            <a:r>
              <a:rPr lang="en-US" dirty="0" smtClean="0">
                <a:latin typeface="Garamond"/>
                <a:cs typeface="Garamond"/>
              </a:rPr>
              <a:t>Scheduling conference will be held in May 2017</a:t>
            </a:r>
          </a:p>
          <a:p>
            <a:pPr marL="285750" indent="-285750">
              <a:spcAft>
                <a:spcPts val="1800"/>
              </a:spcAft>
              <a:buFont typeface="Wingdings" charset="2"/>
              <a:buChar char="Ø"/>
            </a:pPr>
            <a:r>
              <a:rPr lang="en-US" dirty="0" smtClean="0">
                <a:latin typeface="Garamond"/>
                <a:cs typeface="Garamond"/>
              </a:rPr>
              <a:t>Establish </a:t>
            </a:r>
            <a:r>
              <a:rPr lang="en-US" dirty="0">
                <a:latin typeface="Garamond"/>
                <a:cs typeface="Garamond"/>
              </a:rPr>
              <a:t>framework for the consideration of rate design and development of network access charges</a:t>
            </a:r>
          </a:p>
          <a:p>
            <a:pPr marL="285750" indent="-285750">
              <a:spcAft>
                <a:spcPts val="1800"/>
              </a:spcAft>
              <a:buFont typeface="Wingdings" charset="2"/>
              <a:buChar char="Ø"/>
            </a:pPr>
            <a:r>
              <a:rPr lang="en-US" dirty="0">
                <a:latin typeface="Garamond"/>
                <a:cs typeface="Garamond"/>
              </a:rPr>
              <a:t>Improvements and modifications to the value stack, including components related to the bulk system, distribution system and societal values</a:t>
            </a:r>
          </a:p>
          <a:p>
            <a:pPr marL="285750" indent="-285750">
              <a:spcAft>
                <a:spcPts val="1800"/>
              </a:spcAft>
              <a:buFont typeface="Wingdings" charset="2"/>
              <a:buChar char="Ø"/>
            </a:pPr>
            <a:r>
              <a:rPr lang="en-US" dirty="0">
                <a:latin typeface="Garamond"/>
                <a:cs typeface="Garamond"/>
              </a:rPr>
              <a:t>Application of VDER to projects and technologies not eligible for Phase One (e.g., NEM projects larger than 2 MW, CHP larger than 10 kW, non-NEM eligible technologies, non-generation DERs, stand-alone energy storage technologies)</a:t>
            </a:r>
          </a:p>
          <a:p>
            <a:pPr marL="285750" indent="-285750">
              <a:spcAft>
                <a:spcPts val="1800"/>
              </a:spcAft>
              <a:buFont typeface="Wingdings" charset="2"/>
              <a:buChar char="Ø"/>
            </a:pPr>
            <a:r>
              <a:rPr lang="en-US" dirty="0">
                <a:latin typeface="Garamond"/>
                <a:cs typeface="Garamond"/>
              </a:rPr>
              <a:t>Transitioning of mass market projects beginning January </a:t>
            </a:r>
            <a:r>
              <a:rPr lang="en-US" dirty="0" smtClean="0">
                <a:latin typeface="Garamond"/>
                <a:cs typeface="Garamond"/>
              </a:rPr>
              <a:t>2020</a:t>
            </a:r>
          </a:p>
          <a:p>
            <a:pPr marL="285750" indent="-285750">
              <a:spcAft>
                <a:spcPts val="1800"/>
              </a:spcAft>
              <a:buFont typeface="Wingdings" charset="2"/>
              <a:buChar char="Ø"/>
            </a:pPr>
            <a:r>
              <a:rPr lang="en-US" dirty="0" smtClean="0">
                <a:latin typeface="Garamond"/>
                <a:cs typeface="Garamond"/>
              </a:rPr>
              <a:t>Per Commission Order – action on recommendations developed during Phase Two need not wait until the complete consideration of all topics</a:t>
            </a:r>
          </a:p>
        </p:txBody>
      </p:sp>
    </p:spTree>
    <p:extLst>
      <p:ext uri="{BB962C8B-B14F-4D97-AF65-F5344CB8AC3E}">
        <p14:creationId xmlns:p14="http://schemas.microsoft.com/office/powerpoint/2010/main" val="404291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0" y="4400550"/>
            <a:ext cx="182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 y="0"/>
            <a:ext cx="8686800" cy="400110"/>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Interaction with other Topics and Proceedings</a:t>
            </a:r>
          </a:p>
        </p:txBody>
      </p:sp>
      <p:sp>
        <p:nvSpPr>
          <p:cNvPr id="5" name="TextBox 4"/>
          <p:cNvSpPr txBox="1"/>
          <p:nvPr/>
        </p:nvSpPr>
        <p:spPr>
          <a:xfrm>
            <a:off x="152400" y="557629"/>
            <a:ext cx="8991600" cy="3508653"/>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sz="1600" b="1" dirty="0">
                <a:latin typeface="Garamond" panose="02020404030301010803" pitchFamily="18" charset="0"/>
                <a:cs typeface="Arial" panose="020B0604020202020204" pitchFamily="34" charset="0"/>
              </a:rPr>
              <a:t>DSIPs</a:t>
            </a:r>
          </a:p>
          <a:p>
            <a:pPr marL="742950" lvl="1" indent="-285750">
              <a:buFont typeface="Arial" panose="020B0604020202020204" pitchFamily="34" charset="0"/>
              <a:buChar char="•"/>
            </a:pPr>
            <a:r>
              <a:rPr lang="en-US" sz="1600" dirty="0">
                <a:latin typeface="Garamond" panose="02020404030301010803" pitchFamily="18" charset="0"/>
                <a:cs typeface="Arial" panose="020B0604020202020204" pitchFamily="34" charset="0"/>
              </a:rPr>
              <a:t>Utility DSIPs will serve as the venue for pursuing increased DSP functionality</a:t>
            </a:r>
          </a:p>
          <a:p>
            <a:pPr marL="742950" lvl="1" indent="-285750">
              <a:spcAft>
                <a:spcPts val="1200"/>
              </a:spcAft>
              <a:buFont typeface="Arial" panose="020B0604020202020204" pitchFamily="34" charset="0"/>
              <a:buChar char="•"/>
            </a:pPr>
            <a:r>
              <a:rPr lang="en-US" sz="1600" dirty="0">
                <a:latin typeface="Garamond" panose="02020404030301010803" pitchFamily="18" charset="0"/>
                <a:cs typeface="Arial" panose="020B0604020202020204" pitchFamily="34" charset="0"/>
              </a:rPr>
              <a:t>Increased DSP functionality and capabilities are key for granular pricing of DER</a:t>
            </a:r>
          </a:p>
          <a:p>
            <a:pPr marL="285750" indent="-285750">
              <a:buFont typeface="Wingdings" panose="05000000000000000000" pitchFamily="2" charset="2"/>
              <a:buChar char="Ø"/>
            </a:pPr>
            <a:r>
              <a:rPr lang="en-US" sz="1600" b="1" dirty="0">
                <a:latin typeface="Garamond" panose="02020404030301010803" pitchFamily="18" charset="0"/>
                <a:cs typeface="Arial" panose="020B0604020202020204" pitchFamily="34" charset="0"/>
              </a:rPr>
              <a:t>DER Oversight &amp; Consumer Protection</a:t>
            </a:r>
          </a:p>
          <a:p>
            <a:pPr marL="800100" lvl="1" indent="-342900">
              <a:buFont typeface="Arial" panose="020B0604020202020204" pitchFamily="34" charset="0"/>
              <a:buChar char="•"/>
            </a:pPr>
            <a:r>
              <a:rPr lang="en-US" sz="1600" dirty="0">
                <a:latin typeface="Garamond" panose="02020404030301010803" pitchFamily="18" charset="0"/>
                <a:cs typeface="Arial" panose="020B0604020202020204" pitchFamily="34" charset="0"/>
              </a:rPr>
              <a:t>Staff whitepaper filed within 30 days of Phase One Order for public comment</a:t>
            </a:r>
          </a:p>
          <a:p>
            <a:pPr marL="800100" lvl="1" indent="-342900">
              <a:spcAft>
                <a:spcPts val="1200"/>
              </a:spcAft>
              <a:buFont typeface="Arial" panose="020B0604020202020204" pitchFamily="34" charset="0"/>
              <a:buChar char="•"/>
            </a:pPr>
            <a:r>
              <a:rPr lang="en-US" sz="1600" dirty="0">
                <a:latin typeface="Garamond" panose="02020404030301010803" pitchFamily="18" charset="0"/>
                <a:cs typeface="Arial" panose="020B0604020202020204" pitchFamily="34" charset="0"/>
              </a:rPr>
              <a:t>Commission consideration of provisions in conjunction with Phase One implementation</a:t>
            </a:r>
          </a:p>
          <a:p>
            <a:pPr marL="342900" indent="-342900">
              <a:buFont typeface="Wingdings" panose="05000000000000000000" pitchFamily="2" charset="2"/>
              <a:buChar char="Ø"/>
            </a:pPr>
            <a:r>
              <a:rPr lang="en-US" sz="1600" b="1" smtClean="0">
                <a:latin typeface="Garamond" panose="02020404030301010803" pitchFamily="18" charset="0"/>
                <a:cs typeface="Arial" panose="020B0604020202020204" pitchFamily="34" charset="0"/>
              </a:rPr>
              <a:t>Benefit-Cost Analysis </a:t>
            </a:r>
            <a:r>
              <a:rPr lang="en-US" sz="1600" b="1" dirty="0">
                <a:latin typeface="Garamond" panose="02020404030301010803" pitchFamily="18" charset="0"/>
                <a:cs typeface="Arial" panose="020B0604020202020204" pitchFamily="34" charset="0"/>
              </a:rPr>
              <a:t>Handbooks</a:t>
            </a:r>
          </a:p>
          <a:p>
            <a:pPr marL="800100" lvl="1" indent="-342900">
              <a:spcAft>
                <a:spcPts val="1200"/>
              </a:spcAft>
              <a:buFont typeface="Arial" panose="020B0604020202020204" pitchFamily="34" charset="0"/>
              <a:buChar char="•"/>
            </a:pPr>
            <a:r>
              <a:rPr lang="en-US" sz="1600" dirty="0">
                <a:latin typeface="Garamond" panose="02020404030301010803" pitchFamily="18" charset="0"/>
                <a:cs typeface="Arial" panose="020B0604020202020204" pitchFamily="34" charset="0"/>
              </a:rPr>
              <a:t>Staff plan to engage with stakeholder over the coming year to work through aspects of the BCA handbooks</a:t>
            </a:r>
          </a:p>
          <a:p>
            <a:pPr marL="342900" indent="-342900">
              <a:buFont typeface="Wingdings" charset="2"/>
              <a:buChar char="Ø"/>
            </a:pPr>
            <a:r>
              <a:rPr lang="en-US" sz="1600" b="1" dirty="0">
                <a:latin typeface="Garamond" panose="02020404030301010803" pitchFamily="18" charset="0"/>
                <a:cs typeface="Arial" panose="020B0604020202020204" pitchFamily="34" charset="0"/>
              </a:rPr>
              <a:t>Low-income CDG collaborative and </a:t>
            </a:r>
            <a:r>
              <a:rPr lang="en-US" sz="1600" b="1" dirty="0" smtClean="0">
                <a:latin typeface="Garamond" panose="02020404030301010803" pitchFamily="18" charset="0"/>
                <a:cs typeface="Arial" panose="020B0604020202020204" pitchFamily="34" charset="0"/>
              </a:rPr>
              <a:t>Clean Energy Fund</a:t>
            </a:r>
          </a:p>
          <a:p>
            <a:pPr marL="800100" lvl="1" indent="-342900">
              <a:buFont typeface="Arial" panose="020B0604020202020204" pitchFamily="34" charset="0"/>
              <a:buChar char="•"/>
            </a:pPr>
            <a:r>
              <a:rPr lang="en-US" sz="1600" dirty="0" smtClean="0">
                <a:latin typeface="Garamond" panose="02020404030301010803" pitchFamily="18" charset="0"/>
                <a:cs typeface="Arial" panose="020B0604020202020204" pitchFamily="34" charset="0"/>
              </a:rPr>
              <a:t>Staff low-income proposal to be filed by September 1, 2017</a:t>
            </a:r>
          </a:p>
          <a:p>
            <a:pPr marL="800100" lvl="1" indent="-342900">
              <a:spcAft>
                <a:spcPts val="600"/>
              </a:spcAft>
              <a:buFont typeface="Arial" panose="020B0604020202020204" pitchFamily="34" charset="0"/>
              <a:buChar char="•"/>
            </a:pPr>
            <a:r>
              <a:rPr lang="en-US" sz="1600" dirty="0" smtClean="0">
                <a:latin typeface="Garamond" panose="02020404030301010803" pitchFamily="18" charset="0"/>
                <a:cs typeface="Arial" panose="020B0604020202020204" pitchFamily="34" charset="0"/>
              </a:rPr>
              <a:t>NYSERDA to consider options via </a:t>
            </a:r>
            <a:r>
              <a:rPr lang="en-US" sz="1600" dirty="0" smtClean="0">
                <a:latin typeface="Garamond" panose="02020404030301010803" pitchFamily="18" charset="0"/>
                <a:cs typeface="Arial" panose="020B0604020202020204" pitchFamily="34" charset="0"/>
              </a:rPr>
              <a:t>CEF</a:t>
            </a:r>
            <a:endParaRPr lang="en-US" sz="1600"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49128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 y="0"/>
            <a:ext cx="8686800" cy="400110"/>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Wrap Up</a:t>
            </a:r>
            <a:endParaRPr lang="en-US" sz="2000" b="1" dirty="0">
              <a:solidFill>
                <a:schemeClr val="bg1"/>
              </a:solidFill>
              <a:latin typeface="Garamond" panose="02020404030301010803" pitchFamily="18" charset="0"/>
              <a:cs typeface="Arial" panose="020B0604020202020204" pitchFamily="34" charset="0"/>
            </a:endParaRPr>
          </a:p>
        </p:txBody>
      </p:sp>
      <p:sp>
        <p:nvSpPr>
          <p:cNvPr id="7" name="TextBox 6"/>
          <p:cNvSpPr txBox="1"/>
          <p:nvPr/>
        </p:nvSpPr>
        <p:spPr>
          <a:xfrm>
            <a:off x="152400" y="557629"/>
            <a:ext cx="8991600" cy="4216539"/>
          </a:xfrm>
          <a:prstGeom prst="rect">
            <a:avLst/>
          </a:prstGeom>
          <a:noFill/>
          <a:ln>
            <a:noFill/>
          </a:ln>
        </p:spPr>
        <p:txBody>
          <a:bodyPr wrap="square" rtlCol="0">
            <a:spAutoFit/>
          </a:bodyPr>
          <a:lstStyle/>
          <a:p>
            <a:pPr marL="285750" indent="-285750">
              <a:spcAft>
                <a:spcPts val="1200"/>
              </a:spcAft>
              <a:buFont typeface="Wingdings" panose="05000000000000000000" pitchFamily="2" charset="2"/>
              <a:buChar char="Ø"/>
            </a:pPr>
            <a:r>
              <a:rPr lang="en-US" sz="2000" b="1" dirty="0" smtClean="0">
                <a:latin typeface="Garamond" panose="02020404030301010803" pitchFamily="18" charset="0"/>
                <a:cs typeface="Arial" panose="020B0604020202020204" pitchFamily="34" charset="0"/>
              </a:rPr>
              <a:t>A recording of this webinar along with these slides will be available on the Department’s website</a:t>
            </a:r>
          </a:p>
          <a:p>
            <a:pPr marL="1200150" lvl="2" indent="-285750">
              <a:spcAft>
                <a:spcPts val="1200"/>
              </a:spcAft>
              <a:buFont typeface="Arial" panose="020B0604020202020204" pitchFamily="34" charset="0"/>
              <a:buChar char="•"/>
            </a:pPr>
            <a:r>
              <a:rPr lang="en-US" b="1" dirty="0">
                <a:latin typeface="Garamond" panose="02020404030301010803" pitchFamily="18" charset="0"/>
                <a:cs typeface="Arial" panose="020B0604020202020204" pitchFamily="34" charset="0"/>
                <a:hlinkClick r:id="rId2"/>
              </a:rPr>
              <a:t>http://</a:t>
            </a:r>
            <a:r>
              <a:rPr lang="en-US" b="1" dirty="0" smtClean="0">
                <a:latin typeface="Garamond" panose="02020404030301010803" pitchFamily="18" charset="0"/>
                <a:cs typeface="Arial" panose="020B0604020202020204" pitchFamily="34" charset="0"/>
                <a:hlinkClick r:id="rId2"/>
              </a:rPr>
              <a:t>www3.dps.ny.gov/W/PSCWeb.nsf/SN/Webcasts</a:t>
            </a:r>
            <a:endParaRPr lang="en-US" b="1" dirty="0" smtClean="0">
              <a:latin typeface="Garamond" panose="02020404030301010803" pitchFamily="18" charset="0"/>
              <a:cs typeface="Arial" panose="020B0604020202020204" pitchFamily="34" charset="0"/>
            </a:endParaRPr>
          </a:p>
          <a:p>
            <a:pPr lvl="2">
              <a:spcAft>
                <a:spcPts val="1200"/>
              </a:spcAft>
            </a:pPr>
            <a:endParaRPr lang="en-US" sz="1600" b="1" dirty="0" smtClean="0">
              <a:latin typeface="Garamond" panose="02020404030301010803" pitchFamily="18" charset="0"/>
              <a:cs typeface="Arial" panose="020B0604020202020204" pitchFamily="34" charset="0"/>
            </a:endParaRPr>
          </a:p>
          <a:p>
            <a:pPr marL="285750" indent="-285750">
              <a:spcAft>
                <a:spcPts val="1200"/>
              </a:spcAft>
              <a:buFont typeface="Wingdings" panose="05000000000000000000" pitchFamily="2" charset="2"/>
              <a:buChar char="Ø"/>
            </a:pPr>
            <a:r>
              <a:rPr lang="en-US" sz="2000" b="1" dirty="0" smtClean="0">
                <a:latin typeface="Garamond" panose="02020404030301010803" pitchFamily="18" charset="0"/>
                <a:cs typeface="Arial" panose="020B0604020202020204" pitchFamily="34" charset="0"/>
              </a:rPr>
              <a:t>Any additional questions can be sent to:</a:t>
            </a:r>
          </a:p>
          <a:p>
            <a:pPr marL="1200150" lvl="2" indent="-285750">
              <a:spcAft>
                <a:spcPts val="1200"/>
              </a:spcAft>
              <a:buFont typeface="Arial" panose="020B0604020202020204" pitchFamily="34" charset="0"/>
              <a:buChar char="•"/>
            </a:pPr>
            <a:r>
              <a:rPr lang="en-US" b="1" dirty="0" smtClean="0">
                <a:latin typeface="Garamond" panose="02020404030301010803" pitchFamily="18" charset="0"/>
                <a:cs typeface="Arial" panose="020B0604020202020204" pitchFamily="34" charset="0"/>
                <a:hlinkClick r:id="rId3"/>
              </a:rPr>
              <a:t>VDER@dps.ny.gov</a:t>
            </a:r>
            <a:r>
              <a:rPr lang="en-US" b="1" dirty="0" smtClean="0">
                <a:latin typeface="Garamond" panose="02020404030301010803" pitchFamily="18" charset="0"/>
                <a:cs typeface="Arial" panose="020B0604020202020204" pitchFamily="34" charset="0"/>
              </a:rPr>
              <a:t> </a:t>
            </a:r>
          </a:p>
          <a:p>
            <a:pPr>
              <a:spcAft>
                <a:spcPts val="1200"/>
              </a:spcAft>
            </a:pPr>
            <a:endParaRPr lang="en-US" sz="1600" b="1" dirty="0">
              <a:latin typeface="Garamond" panose="02020404030301010803" pitchFamily="18" charset="0"/>
              <a:cs typeface="Arial" panose="020B0604020202020204" pitchFamily="34" charset="0"/>
            </a:endParaRPr>
          </a:p>
          <a:p>
            <a:pPr>
              <a:spcAft>
                <a:spcPts val="1200"/>
              </a:spcAft>
            </a:pPr>
            <a:endParaRPr lang="en-US" sz="1600" b="1" dirty="0" smtClean="0">
              <a:latin typeface="Garamond" panose="02020404030301010803" pitchFamily="18" charset="0"/>
              <a:cs typeface="Arial" panose="020B0604020202020204" pitchFamily="34" charset="0"/>
            </a:endParaRPr>
          </a:p>
          <a:p>
            <a:pPr algn="ctr">
              <a:spcAft>
                <a:spcPts val="1200"/>
              </a:spcAft>
            </a:pPr>
            <a:r>
              <a:rPr lang="en-US" sz="2800" b="1" u="dbl" dirty="0" smtClean="0">
                <a:latin typeface="Garamond" panose="02020404030301010803" pitchFamily="18" charset="0"/>
                <a:cs typeface="Arial" panose="020B0604020202020204" pitchFamily="34" charset="0"/>
              </a:rPr>
              <a:t>Thank you for your attention!</a:t>
            </a:r>
          </a:p>
          <a:p>
            <a:pPr marL="1200150" lvl="2" indent="-285750">
              <a:spcAft>
                <a:spcPts val="1200"/>
              </a:spcAft>
              <a:buFont typeface="Arial" panose="020B0604020202020204" pitchFamily="34" charset="0"/>
              <a:buChar char="•"/>
            </a:pPr>
            <a:endParaRPr lang="en-US" sz="1600" b="1"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05093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Background and Context</a:t>
            </a:r>
          </a:p>
          <a:p>
            <a:endParaRPr lang="en-US" sz="2000" b="1" dirty="0">
              <a:solidFill>
                <a:schemeClr val="bg1"/>
              </a:solidFill>
              <a:latin typeface="Garamond" panose="02020404030301010803" pitchFamily="18" charset="0"/>
              <a:cs typeface="Arial" panose="020B0604020202020204" pitchFamily="34" charset="0"/>
            </a:endParaRPr>
          </a:p>
        </p:txBody>
      </p:sp>
      <p:sp>
        <p:nvSpPr>
          <p:cNvPr id="12" name="TextBox 11"/>
          <p:cNvSpPr txBox="1"/>
          <p:nvPr/>
        </p:nvSpPr>
        <p:spPr>
          <a:xfrm>
            <a:off x="152400" y="571891"/>
            <a:ext cx="8991600" cy="1323439"/>
          </a:xfrm>
          <a:prstGeom prst="rect">
            <a:avLst/>
          </a:prstGeom>
          <a:noFill/>
          <a:ln>
            <a:noFill/>
          </a:ln>
        </p:spPr>
        <p:txBody>
          <a:bodyPr wrap="square" rtlCol="0">
            <a:spAutoFit/>
          </a:bodyPr>
          <a:lstStyle/>
          <a:p>
            <a:pPr>
              <a:spcAft>
                <a:spcPts val="1200"/>
              </a:spcAft>
            </a:pPr>
            <a:endParaRPr lang="en-US" dirty="0">
              <a:solidFill>
                <a:schemeClr val="tx1">
                  <a:lumMod val="50000"/>
                  <a:lumOff val="50000"/>
                </a:schemeClr>
              </a:solidFill>
              <a:latin typeface="Garamond" panose="02020404030301010803" pitchFamily="18" charset="0"/>
              <a:cs typeface="Courier New" panose="02070309020205020404" pitchFamily="49" charset="0"/>
            </a:endParaRPr>
          </a:p>
          <a:p>
            <a:pPr marL="285750" indent="-285750">
              <a:spcAft>
                <a:spcPts val="1200"/>
              </a:spcAft>
              <a:buFont typeface="Wingdings" panose="05000000000000000000" pitchFamily="2" charset="2"/>
              <a:buChar char="Ø"/>
            </a:pPr>
            <a:endParaRPr lang="en-US" dirty="0">
              <a:solidFill>
                <a:schemeClr val="tx1">
                  <a:lumMod val="50000"/>
                  <a:lumOff val="50000"/>
                </a:schemeClr>
              </a:solidFill>
              <a:latin typeface="Garamond" panose="02020404030301010803" pitchFamily="18" charset="0"/>
              <a:cs typeface="Arial" panose="020B0604020202020204" pitchFamily="34" charset="0"/>
            </a:endParaRPr>
          </a:p>
          <a:p>
            <a:pPr>
              <a:spcAft>
                <a:spcPts val="1200"/>
              </a:spcAft>
            </a:pPr>
            <a:r>
              <a:rPr lang="en-US" sz="2400" b="1" dirty="0">
                <a:solidFill>
                  <a:srgbClr val="646569"/>
                </a:solidFill>
                <a:latin typeface="Garamond" panose="02020404030301010803" pitchFamily="18" charset="0"/>
                <a:cs typeface="Arial" panose="020B0604020202020204" pitchFamily="34" charset="0"/>
              </a:rPr>
              <a:t>	</a:t>
            </a:r>
            <a:endParaRPr lang="en-US" sz="2400" b="1" dirty="0">
              <a:solidFill>
                <a:schemeClr val="tx1">
                  <a:lumMod val="85000"/>
                  <a:lumOff val="15000"/>
                </a:schemeClr>
              </a:solidFill>
              <a:latin typeface="Garamond" panose="02020404030301010803" pitchFamily="18" charset="0"/>
              <a:cs typeface="Arial" panose="020B0604020202020204" pitchFamily="34" charset="0"/>
            </a:endParaRPr>
          </a:p>
        </p:txBody>
      </p:sp>
      <p:sp>
        <p:nvSpPr>
          <p:cNvPr id="5" name="TextBox 4"/>
          <p:cNvSpPr txBox="1"/>
          <p:nvPr/>
        </p:nvSpPr>
        <p:spPr>
          <a:xfrm>
            <a:off x="152400" y="579894"/>
            <a:ext cx="8991600" cy="3954929"/>
          </a:xfrm>
          <a:prstGeom prst="rect">
            <a:avLst/>
          </a:prstGeom>
          <a:noFill/>
          <a:ln>
            <a:noFill/>
          </a:ln>
        </p:spPr>
        <p:txBody>
          <a:bodyPr wrap="square" rtlCol="0">
            <a:spAutoFit/>
          </a:bodyPr>
          <a:lstStyle/>
          <a:p>
            <a:pPr marL="342900" indent="-342900">
              <a:spcAft>
                <a:spcPts val="1800"/>
              </a:spcAft>
              <a:buFont typeface="Wingdings" panose="05000000000000000000" pitchFamily="2" charset="2"/>
              <a:buChar char="Ø"/>
            </a:pPr>
            <a:r>
              <a:rPr lang="en-US" sz="1600" dirty="0" smtClean="0">
                <a:latin typeface="Garamond" panose="02020404030301010803" pitchFamily="18" charset="0"/>
                <a:cs typeface="Arial" panose="020B0604020202020204" pitchFamily="34" charset="0"/>
              </a:rPr>
              <a:t>Commission </a:t>
            </a:r>
            <a:r>
              <a:rPr lang="en-US" sz="1600" dirty="0">
                <a:latin typeface="Garamond" panose="02020404030301010803" pitchFamily="18" charset="0"/>
                <a:cs typeface="Arial" panose="020B0604020202020204" pitchFamily="34" charset="0"/>
              </a:rPr>
              <a:t>directed </a:t>
            </a:r>
            <a:r>
              <a:rPr lang="en-US" sz="1600" b="1" dirty="0">
                <a:latin typeface="Garamond" panose="02020404030301010803" pitchFamily="18" charset="0"/>
                <a:cs typeface="Arial" panose="020B0604020202020204" pitchFamily="34" charset="0"/>
              </a:rPr>
              <a:t>development of an interim methodology </a:t>
            </a:r>
            <a:r>
              <a:rPr lang="en-US" sz="1600" dirty="0">
                <a:latin typeface="Garamond" panose="02020404030301010803" pitchFamily="18" charset="0"/>
                <a:cs typeface="Arial" panose="020B0604020202020204" pitchFamily="34" charset="0"/>
              </a:rPr>
              <a:t>towards more precise DER valuation and compensation</a:t>
            </a:r>
          </a:p>
          <a:p>
            <a:pPr marL="342900" indent="-342900">
              <a:spcAft>
                <a:spcPts val="1800"/>
              </a:spcAft>
              <a:buFont typeface="Wingdings" panose="05000000000000000000" pitchFamily="2" charset="2"/>
              <a:buChar char="Ø"/>
            </a:pPr>
            <a:r>
              <a:rPr lang="en-US" sz="1600" dirty="0">
                <a:latin typeface="Garamond" panose="02020404030301010803" pitchFamily="18" charset="0"/>
                <a:cs typeface="Arial" panose="020B0604020202020204" pitchFamily="34" charset="0"/>
              </a:rPr>
              <a:t>Recognition of the need to </a:t>
            </a:r>
            <a:r>
              <a:rPr lang="en-US" sz="1600" b="1" dirty="0">
                <a:latin typeface="Garamond" panose="02020404030301010803" pitchFamily="18" charset="0"/>
                <a:cs typeface="Arial" panose="020B0604020202020204" pitchFamily="34" charset="0"/>
              </a:rPr>
              <a:t>avoid policy cliffs but to move beyond NEM</a:t>
            </a:r>
          </a:p>
          <a:p>
            <a:pPr marL="342900" indent="-342900">
              <a:spcAft>
                <a:spcPts val="1800"/>
              </a:spcAft>
              <a:buFont typeface="Wingdings" panose="05000000000000000000" pitchFamily="2" charset="2"/>
              <a:buChar char="Ø"/>
            </a:pPr>
            <a:r>
              <a:rPr lang="en-US" sz="1600" dirty="0">
                <a:latin typeface="Garamond" panose="02020404030301010803" pitchFamily="18" charset="0"/>
                <a:cs typeface="Arial" panose="020B0604020202020204" pitchFamily="34" charset="0"/>
              </a:rPr>
              <a:t>Recognition that the transition will be impacted, in part, by the </a:t>
            </a:r>
            <a:r>
              <a:rPr lang="en-US" sz="1600" b="1" dirty="0">
                <a:latin typeface="Garamond" panose="02020404030301010803" pitchFamily="18" charset="0"/>
                <a:cs typeface="Arial" panose="020B0604020202020204" pitchFamily="34" charset="0"/>
              </a:rPr>
              <a:t>improvement in technical capabilities </a:t>
            </a:r>
            <a:r>
              <a:rPr lang="en-US" sz="1600" dirty="0">
                <a:latin typeface="Garamond" panose="02020404030301010803" pitchFamily="18" charset="0"/>
                <a:cs typeface="Arial" panose="020B0604020202020204" pitchFamily="34" charset="0"/>
              </a:rPr>
              <a:t>(e.g., planning and operational tools) to unlock more precise valuation</a:t>
            </a:r>
          </a:p>
          <a:p>
            <a:pPr marL="342900" indent="-342900">
              <a:spcAft>
                <a:spcPts val="1800"/>
              </a:spcAft>
              <a:buFont typeface="Wingdings" panose="05000000000000000000" pitchFamily="2" charset="2"/>
              <a:buChar char="Ø"/>
            </a:pPr>
            <a:r>
              <a:rPr lang="en-US" sz="1600" dirty="0" smtClean="0">
                <a:latin typeface="Garamond" panose="02020404030301010803" pitchFamily="18" charset="0"/>
                <a:cs typeface="Arial" panose="020B0604020202020204" pitchFamily="34" charset="0"/>
              </a:rPr>
              <a:t>Interim methodology (Phase One) should </a:t>
            </a:r>
            <a:r>
              <a:rPr lang="en-US" sz="1600" dirty="0">
                <a:latin typeface="Garamond" panose="02020404030301010803" pitchFamily="18" charset="0"/>
                <a:cs typeface="Arial" panose="020B0604020202020204" pitchFamily="34" charset="0"/>
              </a:rPr>
              <a:t>provide for a market transition consistent with the </a:t>
            </a:r>
            <a:r>
              <a:rPr lang="en-US" sz="1600" b="1" dirty="0">
                <a:latin typeface="Garamond" panose="02020404030301010803" pitchFamily="18" charset="0"/>
                <a:cs typeface="Arial" panose="020B0604020202020204" pitchFamily="34" charset="0"/>
              </a:rPr>
              <a:t>principles of gradualism and </a:t>
            </a:r>
            <a:r>
              <a:rPr lang="en-US" sz="1600" b="1" dirty="0" smtClean="0">
                <a:latin typeface="Garamond" panose="02020404030301010803" pitchFamily="18" charset="0"/>
                <a:cs typeface="Arial" panose="020B0604020202020204" pitchFamily="34" charset="0"/>
              </a:rPr>
              <a:t>predictability</a:t>
            </a:r>
            <a:r>
              <a:rPr lang="en-US" sz="1600" dirty="0" smtClean="0">
                <a:latin typeface="Garamond" panose="02020404030301010803" pitchFamily="18" charset="0"/>
                <a:cs typeface="Arial" panose="020B0604020202020204" pitchFamily="34" charset="0"/>
              </a:rPr>
              <a:t>. Recognized as first steps</a:t>
            </a:r>
            <a:endParaRPr lang="en-US" sz="1600" dirty="0">
              <a:latin typeface="Garamond" panose="02020404030301010803" pitchFamily="18" charset="0"/>
              <a:cs typeface="Arial" panose="020B0604020202020204" pitchFamily="34" charset="0"/>
            </a:endParaRPr>
          </a:p>
          <a:p>
            <a:pPr marL="342900" indent="-342900">
              <a:spcAft>
                <a:spcPts val="1800"/>
              </a:spcAft>
              <a:buFont typeface="Wingdings" panose="05000000000000000000" pitchFamily="2" charset="2"/>
              <a:buChar char="Ø"/>
            </a:pPr>
            <a:r>
              <a:rPr lang="en-US" sz="1600" dirty="0" smtClean="0">
                <a:latin typeface="Garamond" panose="02020404030301010803" pitchFamily="18" charset="0"/>
                <a:cs typeface="Arial" panose="020B0604020202020204" pitchFamily="34" charset="0"/>
              </a:rPr>
              <a:t>In VDER collaborative with stakeholders, Staff articulated that Phase One should be </a:t>
            </a:r>
            <a:r>
              <a:rPr lang="en-US" sz="1600" b="1" dirty="0" smtClean="0">
                <a:latin typeface="Garamond" panose="02020404030301010803" pitchFamily="18" charset="0"/>
                <a:cs typeface="Arial" panose="020B0604020202020204" pitchFamily="34" charset="0"/>
              </a:rPr>
              <a:t>immediately followed by a Phase Two</a:t>
            </a:r>
          </a:p>
          <a:p>
            <a:pPr marL="342900" indent="-342900">
              <a:spcAft>
                <a:spcPts val="1800"/>
              </a:spcAft>
              <a:buFont typeface="Wingdings" panose="05000000000000000000" pitchFamily="2" charset="2"/>
              <a:buChar char="Ø"/>
            </a:pPr>
            <a:r>
              <a:rPr lang="en-US" sz="1600" dirty="0" smtClean="0">
                <a:latin typeface="Garamond" panose="02020404030301010803" pitchFamily="18" charset="0"/>
                <a:cs typeface="Arial" panose="020B0604020202020204" pitchFamily="34" charset="0"/>
              </a:rPr>
              <a:t>The Commission’s VDER </a:t>
            </a:r>
            <a:r>
              <a:rPr lang="en-US" sz="1600" b="1" dirty="0" smtClean="0">
                <a:latin typeface="Garamond" panose="02020404030301010803" pitchFamily="18" charset="0"/>
                <a:cs typeface="Arial" panose="020B0604020202020204" pitchFamily="34" charset="0"/>
              </a:rPr>
              <a:t>Phase One order establishes foundational policies </a:t>
            </a:r>
            <a:r>
              <a:rPr lang="en-US" sz="1600" dirty="0" smtClean="0">
                <a:latin typeface="Garamond" panose="02020404030301010803" pitchFamily="18" charset="0"/>
                <a:cs typeface="Arial" panose="020B0604020202020204" pitchFamily="34" charset="0"/>
              </a:rPr>
              <a:t>to enable implementation and initial application of the VDER methodology</a:t>
            </a:r>
          </a:p>
        </p:txBody>
      </p:sp>
    </p:spTree>
    <p:extLst>
      <p:ext uri="{BB962C8B-B14F-4D97-AF65-F5344CB8AC3E}">
        <p14:creationId xmlns:p14="http://schemas.microsoft.com/office/powerpoint/2010/main" val="2957579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0" y="4324350"/>
            <a:ext cx="16764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414" y="357087"/>
            <a:ext cx="8991600" cy="4747453"/>
          </a:xfrm>
          <a:prstGeom prst="rect">
            <a:avLst/>
          </a:prstGeom>
          <a:noFill/>
          <a:ln>
            <a:noFill/>
          </a:ln>
        </p:spPr>
        <p:txBody>
          <a:bodyPr wrap="square" rtlCol="0">
            <a:spAutoFit/>
          </a:bodyPr>
          <a:lstStyle/>
          <a:p>
            <a:pPr marL="342900" indent="-342900">
              <a:spcAft>
                <a:spcPts val="600"/>
              </a:spcAft>
              <a:buFont typeface="Wingdings" panose="05000000000000000000" pitchFamily="2" charset="2"/>
              <a:buChar char="Ø"/>
            </a:pPr>
            <a:r>
              <a:rPr lang="en-US" sz="2000" b="1" dirty="0">
                <a:latin typeface="Garamond" panose="02020404030301010803" pitchFamily="18" charset="0"/>
                <a:cs typeface="Arial" panose="020B0604020202020204" pitchFamily="34" charset="0"/>
              </a:rPr>
              <a:t>What does the Phase One order do?</a:t>
            </a:r>
          </a:p>
          <a:p>
            <a:pPr marL="800100" lvl="1" indent="-342900">
              <a:spcAft>
                <a:spcPts val="600"/>
              </a:spcAft>
              <a:buFont typeface="Arial" panose="020B0604020202020204" pitchFamily="34" charset="0"/>
              <a:buChar char="•"/>
            </a:pPr>
            <a:r>
              <a:rPr lang="en-US" dirty="0">
                <a:latin typeface="Garamond" panose="02020404030301010803" pitchFamily="18" charset="0"/>
                <a:cs typeface="Arial" panose="020B0604020202020204" pitchFamily="34" charset="0"/>
              </a:rPr>
              <a:t>Takes the first step in moving beyond NEM towards more accurate valuation and compensation of DER</a:t>
            </a:r>
          </a:p>
          <a:p>
            <a:pPr marL="800100" lvl="1" indent="-342900">
              <a:spcAft>
                <a:spcPts val="300"/>
              </a:spcAft>
              <a:buFont typeface="Arial" panose="020B0604020202020204" pitchFamily="34" charset="0"/>
              <a:buChar char="•"/>
            </a:pPr>
            <a:r>
              <a:rPr lang="en-US" dirty="0">
                <a:latin typeface="Garamond" panose="02020404030301010803" pitchFamily="18" charset="0"/>
                <a:cs typeface="Arial" panose="020B0604020202020204" pitchFamily="34" charset="0"/>
              </a:rPr>
              <a:t>Adopts an interim </a:t>
            </a:r>
            <a:r>
              <a:rPr lang="en-US" dirty="0" smtClean="0">
                <a:latin typeface="Garamond" panose="02020404030301010803" pitchFamily="18" charset="0"/>
                <a:cs typeface="Arial" panose="020B0604020202020204" pitchFamily="34" charset="0"/>
              </a:rPr>
              <a:t>methodology for NEM-eligible </a:t>
            </a:r>
            <a:r>
              <a:rPr lang="en-US" dirty="0">
                <a:latin typeface="Garamond" panose="02020404030301010803" pitchFamily="18" charset="0"/>
                <a:cs typeface="Arial" panose="020B0604020202020204" pitchFamily="34" charset="0"/>
              </a:rPr>
              <a:t>DG </a:t>
            </a:r>
            <a:r>
              <a:rPr lang="en-US" dirty="0" smtClean="0">
                <a:latin typeface="Garamond" panose="02020404030301010803" pitchFamily="18" charset="0"/>
                <a:cs typeface="Arial" panose="020B0604020202020204" pitchFamily="34" charset="0"/>
              </a:rPr>
              <a:t>resources</a:t>
            </a:r>
          </a:p>
          <a:p>
            <a:pPr marL="1257300" lvl="2" indent="-342900">
              <a:spcAft>
                <a:spcPts val="600"/>
              </a:spcAft>
              <a:buFont typeface="Courier New" panose="02070309020205020404" pitchFamily="49" charset="0"/>
              <a:buChar char="o"/>
            </a:pPr>
            <a:r>
              <a:rPr lang="en-US" sz="1600" dirty="0" smtClean="0">
                <a:latin typeface="Garamond" panose="02020404030301010803" pitchFamily="18" charset="0"/>
                <a:cs typeface="Arial" panose="020B0604020202020204" pitchFamily="34" charset="0"/>
              </a:rPr>
              <a:t>There is a pressing need to move beyond NEM to better target DG deployment to meet REV objectives and to manage impacts on non-participants</a:t>
            </a:r>
          </a:p>
          <a:p>
            <a:pPr marL="1257300" lvl="2" indent="-342900">
              <a:spcAft>
                <a:spcPts val="600"/>
              </a:spcAft>
              <a:buFont typeface="Courier New" panose="02070309020205020404" pitchFamily="49" charset="0"/>
              <a:buChar char="o"/>
            </a:pPr>
            <a:r>
              <a:rPr lang="en-US" sz="1600" dirty="0" smtClean="0">
                <a:latin typeface="Garamond" panose="02020404030301010803" pitchFamily="18" charset="0"/>
                <a:cs typeface="Arial" panose="020B0604020202020204" pitchFamily="34" charset="0"/>
              </a:rPr>
              <a:t>Non-NEM </a:t>
            </a:r>
            <a:r>
              <a:rPr lang="en-US" sz="1600" dirty="0" smtClean="0">
                <a:latin typeface="Garamond" panose="02020404030301010803" pitchFamily="18" charset="0"/>
                <a:cs typeface="Arial" panose="020B0604020202020204" pitchFamily="34" charset="0"/>
              </a:rPr>
              <a:t>resources remain eligible for various other programs/tariffs, and further investigation is needed before including in VDER to avoid unintended </a:t>
            </a:r>
            <a:r>
              <a:rPr lang="en-US" sz="1600" dirty="0" smtClean="0">
                <a:latin typeface="Garamond" panose="02020404030301010803" pitchFamily="18" charset="0"/>
                <a:cs typeface="Arial" panose="020B0604020202020204" pitchFamily="34" charset="0"/>
              </a:rPr>
              <a:t>consequences (Phase 2)</a:t>
            </a:r>
            <a:endParaRPr lang="en-US" sz="1600" dirty="0">
              <a:solidFill>
                <a:srgbClr val="FF0000"/>
              </a:solidFill>
              <a:latin typeface="Garamond" panose="02020404030301010803" pitchFamily="18" charset="0"/>
              <a:cs typeface="Arial" panose="020B0604020202020204" pitchFamily="34" charset="0"/>
            </a:endParaRPr>
          </a:p>
          <a:p>
            <a:pPr marL="342900" indent="-342900">
              <a:spcAft>
                <a:spcPts val="600"/>
              </a:spcAft>
              <a:buFont typeface="Wingdings" charset="2"/>
              <a:buChar char="Ø"/>
            </a:pPr>
            <a:r>
              <a:rPr lang="en-US" sz="2000" b="1" dirty="0">
                <a:latin typeface="Garamond" panose="02020404030301010803" pitchFamily="18" charset="0"/>
                <a:cs typeface="Arial" panose="020B0604020202020204" pitchFamily="34" charset="0"/>
              </a:rPr>
              <a:t>Why is the Phase One order necessary?</a:t>
            </a:r>
          </a:p>
          <a:p>
            <a:pPr marL="800100" lvl="1" indent="-342900">
              <a:spcAft>
                <a:spcPts val="600"/>
              </a:spcAft>
              <a:buFont typeface="Arial"/>
              <a:buChar char="•"/>
            </a:pPr>
            <a:r>
              <a:rPr lang="en-US" sz="1600" dirty="0">
                <a:latin typeface="Garamond" panose="02020404030301010803" pitchFamily="18" charset="0"/>
                <a:cs typeface="Arial" panose="020B0604020202020204" pitchFamily="34" charset="0"/>
              </a:rPr>
              <a:t>“In order to incentivize customers and DER providers to install and operate DER in a manner that maximizes the benefits for themselves, the integrated electric system, and society as a whole, compensation must accurately reflect the values created at a granular level</a:t>
            </a:r>
            <a:r>
              <a:rPr lang="en-US" sz="1600" dirty="0" smtClean="0">
                <a:latin typeface="Garamond" panose="02020404030301010803" pitchFamily="18" charset="0"/>
                <a:cs typeface="Arial" panose="020B0604020202020204" pitchFamily="34" charset="0"/>
              </a:rPr>
              <a:t>.” VDER order, page 20</a:t>
            </a:r>
            <a:endParaRPr lang="en-US" sz="1600" dirty="0">
              <a:latin typeface="Garamond" panose="02020404030301010803" pitchFamily="18" charset="0"/>
              <a:cs typeface="Arial" panose="020B0604020202020204" pitchFamily="34" charset="0"/>
            </a:endParaRPr>
          </a:p>
          <a:p>
            <a:pPr marL="800100" lvl="1" indent="-342900">
              <a:spcAft>
                <a:spcPts val="1200"/>
              </a:spcAft>
              <a:buFont typeface="Arial"/>
              <a:buChar char="•"/>
            </a:pPr>
            <a:r>
              <a:rPr lang="en-US" sz="1600" dirty="0">
                <a:latin typeface="Garamond" panose="02020404030301010803" pitchFamily="18" charset="0"/>
                <a:cs typeface="Arial" panose="020B0604020202020204" pitchFamily="34" charset="0"/>
              </a:rPr>
              <a:t>“By failing to accurately reflect the values provided by and to the DER they compensate, [NEM] will neither encourage the high level of DER development necessary for developing a clean, distributed grid nor incentivize the location, design, and operation of DER in a way that maximizes overall value to all utility </a:t>
            </a:r>
            <a:r>
              <a:rPr lang="en-US" sz="1600" dirty="0" smtClean="0">
                <a:latin typeface="Garamond" panose="02020404030301010803" pitchFamily="18" charset="0"/>
                <a:cs typeface="Arial" panose="020B0604020202020204" pitchFamily="34" charset="0"/>
              </a:rPr>
              <a:t>customers.” VDER order, page 3</a:t>
            </a:r>
            <a:endParaRPr lang="en-US" sz="1600" dirty="0">
              <a:latin typeface="Garamond" panose="02020404030301010803" pitchFamily="18" charset="0"/>
              <a:cs typeface="Arial" panose="020B0604020202020204" pitchFamily="34" charset="0"/>
            </a:endParaRPr>
          </a:p>
        </p:txBody>
      </p:sp>
      <p:sp>
        <p:nvSpPr>
          <p:cNvPr id="5" name="TextBox 4"/>
          <p:cNvSpPr txBox="1"/>
          <p:nvPr/>
        </p:nvSpPr>
        <p:spPr>
          <a:xfrm>
            <a:off x="0" y="0"/>
            <a:ext cx="8686800" cy="707886"/>
          </a:xfrm>
          <a:prstGeom prst="rect">
            <a:avLst/>
          </a:prstGeom>
          <a:noFill/>
          <a:ln>
            <a:noFill/>
          </a:ln>
        </p:spPr>
        <p:txBody>
          <a:bodyPr wrap="square" rtlCol="0">
            <a:spAutoFit/>
          </a:bodyPr>
          <a:lstStyle/>
          <a:p>
            <a:r>
              <a:rPr lang="en-US" sz="2000" b="1" dirty="0">
                <a:solidFill>
                  <a:schemeClr val="bg1"/>
                </a:solidFill>
                <a:latin typeface="Garamond" panose="02020404030301010803" pitchFamily="18" charset="0"/>
                <a:cs typeface="Arial" panose="020B0604020202020204" pitchFamily="34" charset="0"/>
              </a:rPr>
              <a:t>Background and Context</a:t>
            </a: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165445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Eligible Technologies for Phase One</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6" name="TextBox 5"/>
          <p:cNvSpPr txBox="1"/>
          <p:nvPr/>
        </p:nvSpPr>
        <p:spPr>
          <a:xfrm>
            <a:off x="228600" y="696942"/>
            <a:ext cx="8610600" cy="3908762"/>
          </a:xfrm>
          <a:prstGeom prst="rect">
            <a:avLst/>
          </a:prstGeom>
          <a:noFill/>
        </p:spPr>
        <p:txBody>
          <a:bodyPr wrap="square" rtlCol="0">
            <a:spAutoFit/>
          </a:bodyPr>
          <a:lstStyle/>
          <a:p>
            <a:pPr marL="342900" indent="-342900">
              <a:spcAft>
                <a:spcPts val="600"/>
              </a:spcAft>
              <a:buFont typeface="Wingdings" charset="2"/>
              <a:buChar char="Ø"/>
            </a:pPr>
            <a:r>
              <a:rPr lang="en-US" sz="2000" b="1" dirty="0">
                <a:latin typeface="Garamond"/>
                <a:cs typeface="Garamond"/>
              </a:rPr>
              <a:t>Intermittent and non-</a:t>
            </a:r>
            <a:r>
              <a:rPr lang="en-US" sz="2000" b="1" dirty="0" err="1">
                <a:latin typeface="Garamond"/>
                <a:cs typeface="Garamond"/>
              </a:rPr>
              <a:t>dispatchable</a:t>
            </a:r>
            <a:r>
              <a:rPr lang="en-US" sz="2000" b="1" dirty="0">
                <a:latin typeface="Garamond"/>
                <a:cs typeface="Garamond"/>
              </a:rPr>
              <a:t> technologies</a:t>
            </a:r>
          </a:p>
          <a:p>
            <a:pPr marL="914400" lvl="1" indent="-457200">
              <a:spcAft>
                <a:spcPts val="600"/>
              </a:spcAft>
              <a:buFont typeface="Arial" panose="020B0604020202020204" pitchFamily="34" charset="0"/>
              <a:buChar char="•"/>
            </a:pPr>
            <a:r>
              <a:rPr lang="en-US" sz="1600" dirty="0">
                <a:latin typeface="Garamond"/>
                <a:cs typeface="Garamond"/>
              </a:rPr>
              <a:t>Solar </a:t>
            </a:r>
            <a:r>
              <a:rPr lang="en-US" sz="1600" dirty="0" err="1">
                <a:latin typeface="Garamond"/>
                <a:cs typeface="Garamond"/>
              </a:rPr>
              <a:t>photovoltaics</a:t>
            </a:r>
            <a:r>
              <a:rPr lang="en-US" sz="1600" dirty="0">
                <a:latin typeface="Garamond"/>
                <a:cs typeface="Garamond"/>
              </a:rPr>
              <a:t> (PV) generation (less than 2 MW-ac)</a:t>
            </a:r>
          </a:p>
          <a:p>
            <a:pPr marL="914400" lvl="1" indent="-457200">
              <a:spcAft>
                <a:spcPts val="600"/>
              </a:spcAft>
              <a:buFont typeface="Arial" panose="020B0604020202020204" pitchFamily="34" charset="0"/>
              <a:buChar char="•"/>
            </a:pPr>
            <a:r>
              <a:rPr lang="en-US" sz="1600" dirty="0">
                <a:latin typeface="Garamond"/>
                <a:cs typeface="Garamond"/>
              </a:rPr>
              <a:t>Wind generation (less than 2 MW-ac)</a:t>
            </a:r>
          </a:p>
          <a:p>
            <a:pPr marL="914400" lvl="1" indent="-457200">
              <a:spcAft>
                <a:spcPts val="1200"/>
              </a:spcAft>
              <a:buFont typeface="Arial" panose="020B0604020202020204" pitchFamily="34" charset="0"/>
              <a:buChar char="•"/>
            </a:pPr>
            <a:r>
              <a:rPr lang="en-US" sz="1600" dirty="0">
                <a:latin typeface="Garamond"/>
                <a:cs typeface="Garamond"/>
              </a:rPr>
              <a:t>Micro-hydroelectric generation (less than 2 MW-ac)</a:t>
            </a:r>
          </a:p>
          <a:p>
            <a:pPr marL="342900" indent="-342900">
              <a:spcAft>
                <a:spcPts val="600"/>
              </a:spcAft>
              <a:buFont typeface="Wingdings" charset="2"/>
              <a:buChar char="Ø"/>
            </a:pPr>
            <a:r>
              <a:rPr lang="en-US" sz="2000" b="1" dirty="0" err="1">
                <a:latin typeface="Garamond"/>
                <a:cs typeface="Garamond"/>
              </a:rPr>
              <a:t>Dispatchable</a:t>
            </a:r>
            <a:r>
              <a:rPr lang="en-US" sz="2000" b="1" dirty="0">
                <a:latin typeface="Garamond"/>
                <a:cs typeface="Garamond"/>
              </a:rPr>
              <a:t> technologies</a:t>
            </a:r>
          </a:p>
          <a:p>
            <a:pPr marL="914400" lvl="1" indent="-457200">
              <a:spcAft>
                <a:spcPts val="600"/>
              </a:spcAft>
              <a:buFont typeface="Arial" panose="020B0604020202020204" pitchFamily="34" charset="0"/>
              <a:buChar char="•"/>
            </a:pPr>
            <a:r>
              <a:rPr lang="en-US" sz="1600" dirty="0">
                <a:latin typeface="Garamond"/>
                <a:cs typeface="Garamond"/>
              </a:rPr>
              <a:t>Farm waste generation (less than 2 MW-ac)</a:t>
            </a:r>
          </a:p>
          <a:p>
            <a:pPr marL="914400" lvl="1" indent="-457200">
              <a:spcAft>
                <a:spcPts val="600"/>
              </a:spcAft>
              <a:buFont typeface="Arial" panose="020B0604020202020204" pitchFamily="34" charset="0"/>
              <a:buChar char="•"/>
            </a:pPr>
            <a:r>
              <a:rPr lang="en-US" sz="1600" dirty="0">
                <a:latin typeface="Garamond"/>
                <a:cs typeface="Garamond"/>
              </a:rPr>
              <a:t>Fuel cell generation (less than 2 MW-ac)</a:t>
            </a:r>
          </a:p>
          <a:p>
            <a:pPr marL="914400" lvl="1" indent="-457200">
              <a:spcAft>
                <a:spcPts val="1200"/>
              </a:spcAft>
              <a:buFont typeface="Arial" panose="020B0604020202020204" pitchFamily="34" charset="0"/>
              <a:buChar char="•"/>
            </a:pPr>
            <a:r>
              <a:rPr lang="en-US" sz="1600" dirty="0">
                <a:latin typeface="Garamond"/>
                <a:cs typeface="Garamond"/>
              </a:rPr>
              <a:t>Micro-combined heat and power (CHP) generation (less than 10 kW)</a:t>
            </a:r>
          </a:p>
          <a:p>
            <a:pPr marL="342900" indent="-342900">
              <a:spcAft>
                <a:spcPts val="600"/>
              </a:spcAft>
              <a:buFont typeface="Wingdings" charset="2"/>
              <a:buChar char="Ø"/>
            </a:pPr>
            <a:r>
              <a:rPr lang="en-US" sz="2000" b="1" dirty="0" smtClean="0">
                <a:latin typeface="Garamond"/>
                <a:cs typeface="Garamond"/>
              </a:rPr>
              <a:t>DER technologies not included in Phase One </a:t>
            </a:r>
            <a:r>
              <a:rPr lang="en-US" sz="1400" dirty="0">
                <a:latin typeface="Garamond"/>
                <a:cs typeface="Garamond"/>
              </a:rPr>
              <a:t>(e.g., DM, DR, EE, non-NEM-eligible DG)</a:t>
            </a:r>
            <a:endParaRPr lang="en-US" sz="1400" u="sng" dirty="0">
              <a:latin typeface="Garamond"/>
              <a:cs typeface="Garamond"/>
            </a:endParaRPr>
          </a:p>
          <a:p>
            <a:pPr marL="800100" lvl="1" indent="-342900">
              <a:spcAft>
                <a:spcPts val="600"/>
              </a:spcAft>
              <a:buFont typeface="Arial"/>
              <a:buChar char="•"/>
            </a:pPr>
            <a:r>
              <a:rPr lang="en-US" sz="1600" dirty="0">
                <a:latin typeface="Garamond"/>
                <a:cs typeface="Garamond"/>
              </a:rPr>
              <a:t>These tech are already eligible for other tariffs and programs</a:t>
            </a:r>
          </a:p>
          <a:p>
            <a:pPr marL="800100" lvl="1" indent="-342900">
              <a:spcAft>
                <a:spcPts val="600"/>
              </a:spcAft>
              <a:buFont typeface="Arial"/>
              <a:buChar char="•"/>
            </a:pPr>
            <a:r>
              <a:rPr lang="en-US" sz="1600" dirty="0">
                <a:latin typeface="Garamond"/>
                <a:cs typeface="Garamond"/>
              </a:rPr>
              <a:t>VDER Phase 2 will </a:t>
            </a:r>
            <a:r>
              <a:rPr lang="en-US" sz="1600" dirty="0" smtClean="0">
                <a:latin typeface="Garamond"/>
                <a:cs typeface="Garamond"/>
              </a:rPr>
              <a:t>address inclusion of</a:t>
            </a:r>
            <a:r>
              <a:rPr lang="en-US" sz="1600" strike="sngStrike" dirty="0" smtClean="0">
                <a:latin typeface="Garamond"/>
                <a:cs typeface="Garamond"/>
              </a:rPr>
              <a:t> </a:t>
            </a:r>
            <a:r>
              <a:rPr lang="en-US" sz="1600" dirty="0" smtClean="0">
                <a:latin typeface="Garamond"/>
                <a:cs typeface="Garamond"/>
              </a:rPr>
              <a:t>the </a:t>
            </a:r>
            <a:r>
              <a:rPr lang="en-US" sz="1600" dirty="0">
                <a:latin typeface="Garamond"/>
                <a:cs typeface="Garamond"/>
              </a:rPr>
              <a:t>broader set of DER </a:t>
            </a:r>
            <a:r>
              <a:rPr lang="en-US" sz="1600" dirty="0" smtClean="0">
                <a:latin typeface="Garamond"/>
                <a:cs typeface="Garamond"/>
              </a:rPr>
              <a:t>technologies</a:t>
            </a:r>
            <a:endParaRPr lang="en-US" sz="1600" dirty="0">
              <a:latin typeface="Garamond"/>
              <a:cs typeface="Garamond"/>
            </a:endParaRPr>
          </a:p>
        </p:txBody>
      </p:sp>
    </p:spTree>
    <p:extLst>
      <p:ext uri="{BB962C8B-B14F-4D97-AF65-F5344CB8AC3E}">
        <p14:creationId xmlns:p14="http://schemas.microsoft.com/office/powerpoint/2010/main" val="558035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0" y="4476750"/>
            <a:ext cx="1600200" cy="498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Definition of Project Arrangements</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
        <p:nvSpPr>
          <p:cNvPr id="6" name="TextBox 5"/>
          <p:cNvSpPr txBox="1"/>
          <p:nvPr/>
        </p:nvSpPr>
        <p:spPr>
          <a:xfrm>
            <a:off x="217251" y="514350"/>
            <a:ext cx="8610600" cy="4401205"/>
          </a:xfrm>
          <a:prstGeom prst="rect">
            <a:avLst/>
          </a:prstGeom>
          <a:noFill/>
        </p:spPr>
        <p:txBody>
          <a:bodyPr wrap="square" rtlCol="0">
            <a:spAutoFit/>
          </a:bodyPr>
          <a:lstStyle/>
          <a:p>
            <a:pPr marL="342900" indent="-342900">
              <a:spcAft>
                <a:spcPts val="600"/>
              </a:spcAft>
              <a:buFont typeface="Wingdings" charset="2"/>
              <a:buChar char="Ø"/>
            </a:pPr>
            <a:r>
              <a:rPr lang="en-US" sz="2000" b="1" dirty="0" smtClean="0">
                <a:latin typeface="Garamond"/>
                <a:cs typeface="Garamond"/>
              </a:rPr>
              <a:t>Mass Market</a:t>
            </a:r>
          </a:p>
          <a:p>
            <a:pPr marL="800100" lvl="1" indent="-342900">
              <a:spcAft>
                <a:spcPts val="600"/>
              </a:spcAft>
              <a:buFont typeface="Courier New" panose="02070309020205020404" pitchFamily="49" charset="0"/>
              <a:buChar char="o"/>
            </a:pPr>
            <a:r>
              <a:rPr lang="en-US" sz="1600" dirty="0" smtClean="0">
                <a:latin typeface="Garamond"/>
                <a:cs typeface="Garamond"/>
              </a:rPr>
              <a:t>On-site projects, behind the meter of a residential or small commercial customers on a non-demand based rate</a:t>
            </a:r>
          </a:p>
          <a:p>
            <a:pPr marL="342900" indent="-342900">
              <a:spcAft>
                <a:spcPts val="600"/>
              </a:spcAft>
              <a:buFont typeface="Wingdings" charset="2"/>
              <a:buChar char="Ø"/>
            </a:pPr>
            <a:r>
              <a:rPr lang="en-US" sz="2000" b="1" dirty="0" smtClean="0">
                <a:latin typeface="Garamond"/>
                <a:cs typeface="Garamond"/>
              </a:rPr>
              <a:t>Large-scale, on-site</a:t>
            </a:r>
          </a:p>
          <a:p>
            <a:pPr marL="800100" lvl="1" indent="-342900">
              <a:spcAft>
                <a:spcPts val="600"/>
              </a:spcAft>
              <a:buFont typeface="Courier New" panose="02070309020205020404" pitchFamily="49" charset="0"/>
              <a:buChar char="o"/>
            </a:pPr>
            <a:r>
              <a:rPr lang="en-US" sz="1600" dirty="0" smtClean="0">
                <a:latin typeface="Garamond"/>
                <a:cs typeface="Garamond"/>
              </a:rPr>
              <a:t>On-site projects, behind the meter of a large commercial customer on a demand based rate or a mandatory hourly pricing (MHP) customer</a:t>
            </a:r>
          </a:p>
          <a:p>
            <a:pPr marL="342900" indent="-342900">
              <a:spcAft>
                <a:spcPts val="600"/>
              </a:spcAft>
              <a:buFont typeface="Wingdings" charset="2"/>
              <a:buChar char="Ø"/>
            </a:pPr>
            <a:r>
              <a:rPr lang="en-US" sz="2000" b="1" dirty="0" smtClean="0">
                <a:latin typeface="Garamond"/>
                <a:cs typeface="Garamond"/>
              </a:rPr>
              <a:t>Remote Net Metering</a:t>
            </a:r>
          </a:p>
          <a:p>
            <a:pPr marL="800100" lvl="1" indent="-342900">
              <a:spcAft>
                <a:spcPts val="600"/>
              </a:spcAft>
              <a:buFont typeface="Courier New" panose="02070309020205020404" pitchFamily="49" charset="0"/>
              <a:buChar char="o"/>
            </a:pPr>
            <a:r>
              <a:rPr lang="en-US" sz="1600" dirty="0" smtClean="0">
                <a:latin typeface="Garamond"/>
                <a:cs typeface="Garamond"/>
              </a:rPr>
              <a:t>Off-site projects of non-residential customers or residential customers who own/operate farm operations (hosts); volumetric credits used to offset consumption at multiple host meters</a:t>
            </a:r>
          </a:p>
          <a:p>
            <a:pPr marL="342900" indent="-342900">
              <a:spcAft>
                <a:spcPts val="600"/>
              </a:spcAft>
              <a:buFont typeface="Wingdings" charset="2"/>
              <a:buChar char="Ø"/>
            </a:pPr>
            <a:r>
              <a:rPr lang="en-US" sz="2000" b="1" dirty="0" smtClean="0">
                <a:latin typeface="Garamond"/>
                <a:cs typeface="Garamond"/>
              </a:rPr>
              <a:t>Community Distributed Generation</a:t>
            </a:r>
          </a:p>
          <a:p>
            <a:pPr marL="800100" lvl="1" indent="-342900">
              <a:spcAft>
                <a:spcPts val="600"/>
              </a:spcAft>
              <a:buFont typeface="Courier New" panose="02070309020205020404" pitchFamily="49" charset="0"/>
              <a:buChar char="o"/>
            </a:pPr>
            <a:r>
              <a:rPr lang="en-US" sz="1600" dirty="0" smtClean="0">
                <a:latin typeface="Garamond"/>
                <a:cs typeface="Garamond"/>
              </a:rPr>
              <a:t>Off-site projects located behind a non-residential host meter that provides bill credits to members subscribed to the project</a:t>
            </a:r>
          </a:p>
          <a:p>
            <a:pPr marL="800100" lvl="1" indent="-342900">
              <a:spcAft>
                <a:spcPts val="600"/>
              </a:spcAft>
              <a:buFont typeface="Courier New" panose="02070309020205020404" pitchFamily="49" charset="0"/>
              <a:buChar char="o"/>
            </a:pPr>
            <a:r>
              <a:rPr lang="en-US" sz="1600" dirty="0" smtClean="0">
                <a:latin typeface="Garamond"/>
                <a:cs typeface="Garamond"/>
              </a:rPr>
              <a:t>In conjunction with VDER order, the Commission approved a waiver of the CDG 10 member minimum requirement for certain projects</a:t>
            </a:r>
          </a:p>
        </p:txBody>
      </p:sp>
    </p:spTree>
    <p:extLst>
      <p:ext uri="{BB962C8B-B14F-4D97-AF65-F5344CB8AC3E}">
        <p14:creationId xmlns:p14="http://schemas.microsoft.com/office/powerpoint/2010/main" val="49790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590550"/>
            <a:ext cx="8915400" cy="3924151"/>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000" b="1" dirty="0" smtClean="0">
                <a:latin typeface="Garamond" panose="02020404030301010803" pitchFamily="18" charset="0"/>
              </a:rPr>
              <a:t>Storage is included in Phase One </a:t>
            </a:r>
            <a:r>
              <a:rPr lang="en-US" sz="2000" dirty="0" smtClean="0">
                <a:latin typeface="Garamond" panose="02020404030301010803" pitchFamily="18" charset="0"/>
              </a:rPr>
              <a:t>when </a:t>
            </a:r>
            <a:r>
              <a:rPr lang="en-US" sz="2000" dirty="0">
                <a:latin typeface="Garamond" panose="02020404030301010803" pitchFamily="18" charset="0"/>
              </a:rPr>
              <a:t>paired with an eligible technology</a:t>
            </a:r>
          </a:p>
          <a:p>
            <a:pPr marL="457200" indent="-457200">
              <a:spcAft>
                <a:spcPts val="1800"/>
              </a:spcAft>
              <a:buFont typeface="Wingdings" panose="05000000000000000000" pitchFamily="2" charset="2"/>
              <a:buChar char="Ø"/>
            </a:pPr>
            <a:r>
              <a:rPr lang="en-US" sz="2000" dirty="0">
                <a:latin typeface="Garamond" panose="02020404030301010803" pitchFamily="18" charset="0"/>
              </a:rPr>
              <a:t>Storage is </a:t>
            </a:r>
            <a:r>
              <a:rPr lang="en-US" sz="2000" b="1" dirty="0">
                <a:latin typeface="Garamond" panose="02020404030301010803" pitchFamily="18" charset="0"/>
              </a:rPr>
              <a:t>also permitted under </a:t>
            </a:r>
            <a:r>
              <a:rPr lang="en-US" sz="2000" b="1" dirty="0" smtClean="0">
                <a:latin typeface="Garamond" panose="02020404030301010803" pitchFamily="18" charset="0"/>
              </a:rPr>
              <a:t>NEM </a:t>
            </a:r>
            <a:r>
              <a:rPr lang="en-US" sz="2000" b="1" dirty="0">
                <a:latin typeface="Garamond" panose="02020404030301010803" pitchFamily="18" charset="0"/>
              </a:rPr>
              <a:t>and Phase One NEM</a:t>
            </a:r>
          </a:p>
          <a:p>
            <a:pPr marL="457200" indent="-457200">
              <a:spcAft>
                <a:spcPts val="1800"/>
              </a:spcAft>
              <a:buFont typeface="Wingdings" panose="05000000000000000000" pitchFamily="2" charset="2"/>
              <a:buChar char="Ø"/>
            </a:pPr>
            <a:r>
              <a:rPr lang="en-US" sz="2000" dirty="0">
                <a:latin typeface="Garamond" panose="02020404030301010803" pitchFamily="18" charset="0"/>
              </a:rPr>
              <a:t>Staff originally proposed that </a:t>
            </a:r>
            <a:r>
              <a:rPr lang="en-US" sz="2000" b="1" dirty="0">
                <a:latin typeface="Garamond" panose="02020404030301010803" pitchFamily="18" charset="0"/>
              </a:rPr>
              <a:t>environmental </a:t>
            </a:r>
            <a:r>
              <a:rPr lang="en-US" sz="2000" b="1" dirty="0" smtClean="0">
                <a:latin typeface="Garamond" panose="02020404030301010803" pitchFamily="18" charset="0"/>
              </a:rPr>
              <a:t>value and </a:t>
            </a:r>
            <a:r>
              <a:rPr lang="en-US" sz="2000" b="1" dirty="0">
                <a:latin typeface="Garamond" panose="02020404030301010803" pitchFamily="18" charset="0"/>
              </a:rPr>
              <a:t>market transition credit </a:t>
            </a:r>
            <a:r>
              <a:rPr lang="en-US" sz="2000" dirty="0" smtClean="0">
                <a:latin typeface="Garamond" panose="02020404030301010803" pitchFamily="18" charset="0"/>
              </a:rPr>
              <a:t>would </a:t>
            </a:r>
            <a:r>
              <a:rPr lang="en-US" sz="2000" dirty="0">
                <a:latin typeface="Garamond" panose="02020404030301010803" pitchFamily="18" charset="0"/>
              </a:rPr>
              <a:t>be allocated to monthly net export only</a:t>
            </a:r>
          </a:p>
          <a:p>
            <a:pPr marL="914400" lvl="1" indent="-457200">
              <a:spcAft>
                <a:spcPts val="1800"/>
              </a:spcAft>
              <a:buFont typeface="Arial" panose="020B0604020202020204" pitchFamily="34" charset="0"/>
              <a:buChar char="•"/>
            </a:pPr>
            <a:r>
              <a:rPr lang="en-US" dirty="0">
                <a:latin typeface="Garamond" panose="02020404030301010803" pitchFamily="18" charset="0"/>
              </a:rPr>
              <a:t>As part of implementation, the Commission has directed Staff to consider whether an alternate option, such as commitment to only charge using an eligible VDER resource, can better reflect storage applications and the environmental value they offer</a:t>
            </a:r>
          </a:p>
          <a:p>
            <a:pPr marL="457200" indent="-457200">
              <a:spcAft>
                <a:spcPts val="1800"/>
              </a:spcAft>
              <a:buFont typeface="Wingdings" panose="05000000000000000000" pitchFamily="2" charset="2"/>
              <a:buChar char="Ø"/>
            </a:pPr>
            <a:r>
              <a:rPr lang="en-US" sz="2000" dirty="0">
                <a:latin typeface="Garamond" panose="02020404030301010803" pitchFamily="18" charset="0"/>
              </a:rPr>
              <a:t>NYSERDA is in the process of developing </a:t>
            </a:r>
            <a:r>
              <a:rPr lang="en-US" sz="2000" dirty="0" smtClean="0">
                <a:latin typeface="Garamond" panose="02020404030301010803" pitchFamily="18" charset="0"/>
              </a:rPr>
              <a:t>a </a:t>
            </a:r>
            <a:r>
              <a:rPr lang="en-US" sz="2000" b="1" dirty="0">
                <a:latin typeface="Garamond" panose="02020404030301010803" pitchFamily="18" charset="0"/>
              </a:rPr>
              <a:t>solar + storage solicitation</a:t>
            </a:r>
          </a:p>
          <a:p>
            <a:pPr marL="457200" indent="-457200">
              <a:spcAft>
                <a:spcPts val="1800"/>
              </a:spcAft>
              <a:buFont typeface="Wingdings" panose="05000000000000000000" pitchFamily="2" charset="2"/>
              <a:buChar char="Ø"/>
            </a:pPr>
            <a:r>
              <a:rPr lang="en-US" sz="2000" b="1" dirty="0">
                <a:latin typeface="Garamond" panose="02020404030301010803" pitchFamily="18" charset="0"/>
              </a:rPr>
              <a:t>Stand-</a:t>
            </a:r>
            <a:r>
              <a:rPr lang="en-US" sz="2000" b="1" dirty="0" smtClean="0">
                <a:latin typeface="Garamond" panose="02020404030301010803" pitchFamily="18" charset="0"/>
              </a:rPr>
              <a:t>alone </a:t>
            </a:r>
            <a:r>
              <a:rPr lang="en-US" sz="2000" b="1" dirty="0">
                <a:latin typeface="Garamond" panose="02020404030301010803" pitchFamily="18" charset="0"/>
              </a:rPr>
              <a:t>storage </a:t>
            </a:r>
            <a:r>
              <a:rPr lang="en-US" sz="2000" dirty="0">
                <a:latin typeface="Garamond" panose="02020404030301010803" pitchFamily="18" charset="0"/>
              </a:rPr>
              <a:t>and other storage valuation will be taken up in Phase Two</a:t>
            </a:r>
          </a:p>
        </p:txBody>
      </p:sp>
      <p:sp>
        <p:nvSpPr>
          <p:cNvPr id="7" name="TextBox 6"/>
          <p:cNvSpPr txBox="1"/>
          <p:nvPr/>
        </p:nvSpPr>
        <p:spPr>
          <a:xfrm>
            <a:off x="-22860" y="0"/>
            <a:ext cx="8686800" cy="707886"/>
          </a:xfrm>
          <a:prstGeom prst="rect">
            <a:avLst/>
          </a:prstGeom>
          <a:noFill/>
          <a:ln>
            <a:noFill/>
          </a:ln>
        </p:spPr>
        <p:txBody>
          <a:bodyPr wrap="square" rtlCol="0">
            <a:spAutoFit/>
          </a:bodyPr>
          <a:lstStyle/>
          <a:p>
            <a:r>
              <a:rPr lang="en-US" sz="2000" b="1" dirty="0" smtClean="0">
                <a:solidFill>
                  <a:schemeClr val="bg1"/>
                </a:solidFill>
                <a:latin typeface="Garamond" panose="02020404030301010803" pitchFamily="18" charset="0"/>
                <a:cs typeface="Arial" panose="020B0604020202020204" pitchFamily="34" charset="0"/>
              </a:rPr>
              <a:t>Inclusion of Energy Storage</a:t>
            </a:r>
            <a:endParaRPr lang="en-US" sz="2000" b="1" dirty="0">
              <a:solidFill>
                <a:schemeClr val="bg1"/>
              </a:solidFill>
              <a:latin typeface="Garamond" panose="02020404030301010803" pitchFamily="18" charset="0"/>
              <a:cs typeface="Arial" panose="020B0604020202020204" pitchFamily="34" charset="0"/>
            </a:endParaRPr>
          </a:p>
          <a:p>
            <a:endParaRPr lang="en-US" sz="20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995689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PS PowerPoint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S PowerPoint - Template.potx" id="{C6733DBC-75A1-4D48-999A-C08152D2104E}" vid="{41DC82AA-3C99-41C7-B2C2-24D0A1F1A9C0}"/>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S PowerPoint - Template.potx" id="{C6733DBC-75A1-4D48-999A-C08152D2104E}" vid="{C284B9F0-531E-431C-90E8-C2A5905AA920}"/>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S PowerPoint - Template.potx" id="{C6733DBC-75A1-4D48-999A-C08152D2104E}" vid="{32FEEE49-0C7A-438E-8104-398645BDC075}"/>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S PowerPoint - Template.potx" id="{C6733DBC-75A1-4D48-999A-C08152D2104E}" vid="{E82BEF3A-BCCC-4464-8EB6-4E5EDF6086D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F1417254AD284EA12E9C6559B09CF4" ma:contentTypeVersion="" ma:contentTypeDescription="Create a new document." ma:contentTypeScope="" ma:versionID="0a7800a88b4c44be11ff4c2ac950dfb6">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861CA-5DD2-44F8-8780-9628548221F3}">
  <ds:schemaRef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EE09270-68C1-4C64-B21D-2AA5BF5E378B}">
  <ds:schemaRefs>
    <ds:schemaRef ds:uri="http://schemas.microsoft.com/sharepoint/v3/contenttype/forms"/>
  </ds:schemaRefs>
</ds:datastoreItem>
</file>

<file path=customXml/itemProps3.xml><?xml version="1.0" encoding="utf-8"?>
<ds:datastoreItem xmlns:ds="http://schemas.openxmlformats.org/officeDocument/2006/customXml" ds:itemID="{6B81E512-D939-4868-BB54-446F60E1F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DPS PowerPoint Template</Template>
  <TotalTime>18568</TotalTime>
  <Words>4141</Words>
  <Application>Microsoft Office PowerPoint</Application>
  <PresentationFormat>On-screen Show (16:9)</PresentationFormat>
  <Paragraphs>389</Paragraphs>
  <Slides>44</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44</vt:i4>
      </vt:variant>
    </vt:vector>
  </HeadingPairs>
  <TitlesOfParts>
    <vt:vector size="53" baseType="lpstr">
      <vt:lpstr>Arial</vt:lpstr>
      <vt:lpstr>Calibri</vt:lpstr>
      <vt:lpstr>Courier New</vt:lpstr>
      <vt:lpstr>Garamond</vt:lpstr>
      <vt:lpstr>Wingdings</vt:lpstr>
      <vt:lpstr>DPS PowerPoint - Template</vt:lpstr>
      <vt:lpstr>Section Master</vt:lpstr>
      <vt:lpstr>Content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NYSDPS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Olmsted,PAO</dc:creator>
  <cp:lastModifiedBy>Olmsted, Peter (DPS)</cp:lastModifiedBy>
  <cp:revision>1059</cp:revision>
  <cp:lastPrinted>2017-03-24T16:37:15Z</cp:lastPrinted>
  <dcterms:created xsi:type="dcterms:W3CDTF">2017-02-03T12:40:58Z</dcterms:created>
  <dcterms:modified xsi:type="dcterms:W3CDTF">2017-03-24T17:38:20Z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0x010100F9F1417254AD284EA12E9C6559B09CF4</vt:lpwstr>
  </property>
</Properties>
</file>