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90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3" r:id="rId3"/>
    <p:sldId id="260" r:id="rId4"/>
    <p:sldId id="261" r:id="rId5"/>
    <p:sldId id="262" r:id="rId6"/>
    <p:sldId id="273" r:id="rId7"/>
    <p:sldId id="265" r:id="rId8"/>
    <p:sldId id="263" r:id="rId9"/>
    <p:sldId id="274" r:id="rId10"/>
    <p:sldId id="270" r:id="rId11"/>
    <p:sldId id="286" r:id="rId12"/>
    <p:sldId id="264" r:id="rId13"/>
    <p:sldId id="277" r:id="rId14"/>
    <p:sldId id="282" r:id="rId15"/>
    <p:sldId id="288" r:id="rId16"/>
    <p:sldId id="266" r:id="rId17"/>
    <p:sldId id="278" r:id="rId18"/>
    <p:sldId id="269" r:id="rId19"/>
    <p:sldId id="276" r:id="rId20"/>
    <p:sldId id="267" r:id="rId21"/>
    <p:sldId id="289" r:id="rId22"/>
    <p:sldId id="272" r:id="rId23"/>
    <p:sldId id="268" r:id="rId2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1" autoAdjust="0"/>
    <p:restoredTop sz="72297" autoAdjust="0"/>
  </p:normalViewPr>
  <p:slideViewPr>
    <p:cSldViewPr>
      <p:cViewPr varScale="1">
        <p:scale>
          <a:sx n="63" d="100"/>
          <a:sy n="63" d="100"/>
        </p:scale>
        <p:origin x="1973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73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raderj\Box%20Sync\PSC%20Externalities%20Report\pollution%20stack%20calculator%20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raderj\Box%20Sync\PSC%20Externalities%20Report\pollution%20stack%20calculator%20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hraderj\Box%20Sync\PSC%20Externalities%20Report\pollution%20stack%20calculator%20v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Gas Plant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'Emissions rate graph'!$B$20:$B$25</c:f>
              <c:strCache>
                <c:ptCount val="6"/>
                <c:pt idx="0">
                  <c:v>Carbon Monoxide</c:v>
                </c:pt>
                <c:pt idx="1">
                  <c:v>Nitrogen Oxide</c:v>
                </c:pt>
                <c:pt idx="2">
                  <c:v>Particulate Matter 10</c:v>
                </c:pt>
                <c:pt idx="3">
                  <c:v>Particulate Matter 2.5</c:v>
                </c:pt>
                <c:pt idx="4">
                  <c:v>Sulfur Dioxide</c:v>
                </c:pt>
                <c:pt idx="5">
                  <c:v>Volatile Organic Compounds</c:v>
                </c:pt>
              </c:strCache>
            </c:strRef>
          </c:cat>
          <c:val>
            <c:numRef>
              <c:f>'Emissions rate graph'!$C$20:$C$25</c:f>
              <c:numCache>
                <c:formatCode>0.0</c:formatCode>
                <c:ptCount val="6"/>
                <c:pt idx="0">
                  <c:v>9.7465886939571145E-2</c:v>
                </c:pt>
                <c:pt idx="1">
                  <c:v>0.53411306042884987</c:v>
                </c:pt>
                <c:pt idx="2">
                  <c:v>0.27680311890838205</c:v>
                </c:pt>
                <c:pt idx="3">
                  <c:v>0.26315789473684209</c:v>
                </c:pt>
                <c:pt idx="4">
                  <c:v>2.9239766081871343E-2</c:v>
                </c:pt>
                <c:pt idx="5">
                  <c:v>8.3820662768031184E-2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F8-435F-BA14-AE7CD523F0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2417072"/>
        <c:axId val="322419816"/>
      </c:barChart>
      <c:catAx>
        <c:axId val="3224170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419816"/>
        <c:crosses val="autoZero"/>
        <c:auto val="1"/>
        <c:lblAlgn val="ctr"/>
        <c:lblOffset val="100"/>
        <c:noMultiLvlLbl val="0"/>
      </c:catAx>
      <c:valAx>
        <c:axId val="3224198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kg/kWh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417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Dual Fuel Plant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'Emissions rate graph'!$B$20:$B$25</c:f>
              <c:strCache>
                <c:ptCount val="6"/>
                <c:pt idx="0">
                  <c:v>Carbon Monoxide</c:v>
                </c:pt>
                <c:pt idx="1">
                  <c:v>Nitrogen Oxide</c:v>
                </c:pt>
                <c:pt idx="2">
                  <c:v>Particulate Matter 10</c:v>
                </c:pt>
                <c:pt idx="3">
                  <c:v>Particulate Matter 2.5</c:v>
                </c:pt>
                <c:pt idx="4">
                  <c:v>Sulfur Dioxide</c:v>
                </c:pt>
                <c:pt idx="5">
                  <c:v>Volatile Organic Compounds</c:v>
                </c:pt>
              </c:strCache>
            </c:strRef>
          </c:cat>
          <c:val>
            <c:numRef>
              <c:f>'Emissions rate graph'!$D$20:$D$25</c:f>
              <c:numCache>
                <c:formatCode>0.0</c:formatCode>
                <c:ptCount val="6"/>
                <c:pt idx="0">
                  <c:v>0.58038045505408431</c:v>
                </c:pt>
                <c:pt idx="1">
                  <c:v>0.53450205147333085</c:v>
                </c:pt>
                <c:pt idx="2">
                  <c:v>7.3853039910481158E-2</c:v>
                </c:pt>
                <c:pt idx="3">
                  <c:v>6.7512122342409553E-2</c:v>
                </c:pt>
                <c:pt idx="4">
                  <c:v>0.39350988437150319</c:v>
                </c:pt>
                <c:pt idx="5">
                  <c:v>3.7672510257366655E-2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F2-4CFC-8F34-9B4A5B3763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2420208"/>
        <c:axId val="322418640"/>
      </c:barChart>
      <c:catAx>
        <c:axId val="3224202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418640"/>
        <c:crosses val="autoZero"/>
        <c:auto val="1"/>
        <c:lblAlgn val="ctr"/>
        <c:lblOffset val="100"/>
        <c:noMultiLvlLbl val="0"/>
      </c:catAx>
      <c:valAx>
        <c:axId val="322418640"/>
        <c:scaling>
          <c:orientation val="minMax"/>
          <c:max val="0.6000000000000000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kg/kWh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22420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Marginal SO2 emission rate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Sheet1!$A$2:$A$25</c:f>
              <c:strCache>
                <c:ptCount val="24"/>
                <c:pt idx="0">
                  <c:v>1:00</c:v>
                </c:pt>
                <c:pt idx="1">
                  <c:v>2:00</c:v>
                </c:pt>
                <c:pt idx="2">
                  <c:v>3:00</c:v>
                </c:pt>
                <c:pt idx="3">
                  <c:v>4:00</c:v>
                </c:pt>
                <c:pt idx="4">
                  <c:v>5:00</c:v>
                </c:pt>
                <c:pt idx="5">
                  <c:v>6:00</c:v>
                </c:pt>
                <c:pt idx="6">
                  <c:v>7:00</c:v>
                </c:pt>
                <c:pt idx="7">
                  <c:v>8:00</c:v>
                </c:pt>
                <c:pt idx="8">
                  <c:v>9:00</c:v>
                </c:pt>
                <c:pt idx="9">
                  <c:v>10:00</c:v>
                </c:pt>
                <c:pt idx="10">
                  <c:v>11:00</c:v>
                </c:pt>
                <c:pt idx="11">
                  <c:v>12:00</c:v>
                </c:pt>
                <c:pt idx="12">
                  <c:v>13:00</c:v>
                </c:pt>
                <c:pt idx="13">
                  <c:v>14:00</c:v>
                </c:pt>
                <c:pt idx="14">
                  <c:v>15:00</c:v>
                </c:pt>
                <c:pt idx="15">
                  <c:v>16:00</c:v>
                </c:pt>
                <c:pt idx="16">
                  <c:v>17:00</c:v>
                </c:pt>
                <c:pt idx="17">
                  <c:v>18:00</c:v>
                </c:pt>
                <c:pt idx="18">
                  <c:v>19:00</c:v>
                </c:pt>
                <c:pt idx="19">
                  <c:v>20:00</c:v>
                </c:pt>
                <c:pt idx="20">
                  <c:v>21:00</c:v>
                </c:pt>
                <c:pt idx="21">
                  <c:v>22:00</c:v>
                </c:pt>
                <c:pt idx="22">
                  <c:v>23:00</c:v>
                </c:pt>
                <c:pt idx="23">
                  <c:v>24:00</c:v>
                </c:pt>
              </c:strCache>
            </c:strRef>
          </c:cat>
          <c:val>
            <c:numRef>
              <c:f>Sheet1!$G$2:$G$25</c:f>
              <c:numCache>
                <c:formatCode>General</c:formatCode>
                <c:ptCount val="24"/>
                <c:pt idx="0">
                  <c:v>13.442000000000002</c:v>
                </c:pt>
                <c:pt idx="1">
                  <c:v>13.618000000000002</c:v>
                </c:pt>
                <c:pt idx="2">
                  <c:v>13.574000000000002</c:v>
                </c:pt>
                <c:pt idx="3">
                  <c:v>13.442000000000002</c:v>
                </c:pt>
                <c:pt idx="4">
                  <c:v>13.112</c:v>
                </c:pt>
                <c:pt idx="5">
                  <c:v>11.990000000000002</c:v>
                </c:pt>
                <c:pt idx="6">
                  <c:v>10.406000000000002</c:v>
                </c:pt>
                <c:pt idx="7">
                  <c:v>9.5920000000000023</c:v>
                </c:pt>
                <c:pt idx="8">
                  <c:v>9.57</c:v>
                </c:pt>
                <c:pt idx="9">
                  <c:v>9.7460000000000004</c:v>
                </c:pt>
                <c:pt idx="10">
                  <c:v>9.4819999999999993</c:v>
                </c:pt>
                <c:pt idx="11">
                  <c:v>8.8880000000000017</c:v>
                </c:pt>
                <c:pt idx="12">
                  <c:v>8.3820000000000014</c:v>
                </c:pt>
                <c:pt idx="13">
                  <c:v>8.0080000000000009</c:v>
                </c:pt>
                <c:pt idx="14">
                  <c:v>7.8320000000000007</c:v>
                </c:pt>
                <c:pt idx="15">
                  <c:v>7.7440000000000007</c:v>
                </c:pt>
                <c:pt idx="16">
                  <c:v>7.7440000000000007</c:v>
                </c:pt>
                <c:pt idx="17">
                  <c:v>7.8320000000000007</c:v>
                </c:pt>
                <c:pt idx="18">
                  <c:v>7.9640000000000013</c:v>
                </c:pt>
                <c:pt idx="19">
                  <c:v>8.1180000000000003</c:v>
                </c:pt>
                <c:pt idx="20">
                  <c:v>8.4700000000000006</c:v>
                </c:pt>
                <c:pt idx="21">
                  <c:v>9.2840000000000007</c:v>
                </c:pt>
                <c:pt idx="22">
                  <c:v>10.846</c:v>
                </c:pt>
                <c:pt idx="23">
                  <c:v>12.430000000000001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C9-406E-BF8C-C34381859D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Lower CI</c:v>
                </c:pt>
              </c:strCache>
            </c:strRef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Sheet1!$A$2:$A$25</c:f>
              <c:strCache>
                <c:ptCount val="24"/>
                <c:pt idx="0">
                  <c:v>1:00</c:v>
                </c:pt>
                <c:pt idx="1">
                  <c:v>2:00</c:v>
                </c:pt>
                <c:pt idx="2">
                  <c:v>3:00</c:v>
                </c:pt>
                <c:pt idx="3">
                  <c:v>4:00</c:v>
                </c:pt>
                <c:pt idx="4">
                  <c:v>5:00</c:v>
                </c:pt>
                <c:pt idx="5">
                  <c:v>6:00</c:v>
                </c:pt>
                <c:pt idx="6">
                  <c:v>7:00</c:v>
                </c:pt>
                <c:pt idx="7">
                  <c:v>8:00</c:v>
                </c:pt>
                <c:pt idx="8">
                  <c:v>9:00</c:v>
                </c:pt>
                <c:pt idx="9">
                  <c:v>10:00</c:v>
                </c:pt>
                <c:pt idx="10">
                  <c:v>11:00</c:v>
                </c:pt>
                <c:pt idx="11">
                  <c:v>12:00</c:v>
                </c:pt>
                <c:pt idx="12">
                  <c:v>13:00</c:v>
                </c:pt>
                <c:pt idx="13">
                  <c:v>14:00</c:v>
                </c:pt>
                <c:pt idx="14">
                  <c:v>15:00</c:v>
                </c:pt>
                <c:pt idx="15">
                  <c:v>16:00</c:v>
                </c:pt>
                <c:pt idx="16">
                  <c:v>17:00</c:v>
                </c:pt>
                <c:pt idx="17">
                  <c:v>18:00</c:v>
                </c:pt>
                <c:pt idx="18">
                  <c:v>19:00</c:v>
                </c:pt>
                <c:pt idx="19">
                  <c:v>20:00</c:v>
                </c:pt>
                <c:pt idx="20">
                  <c:v>21:00</c:v>
                </c:pt>
                <c:pt idx="21">
                  <c:v>22:00</c:v>
                </c:pt>
                <c:pt idx="22">
                  <c:v>23:00</c:v>
                </c:pt>
                <c:pt idx="23">
                  <c:v>24:00</c:v>
                </c:pt>
              </c:strCache>
            </c:strRef>
          </c:cat>
          <c:val>
            <c:numRef>
              <c:f>Sheet1!$K$2:$K$25</c:f>
              <c:numCache>
                <c:formatCode>General</c:formatCode>
                <c:ptCount val="24"/>
                <c:pt idx="0">
                  <c:v>12.708960000000001</c:v>
                </c:pt>
                <c:pt idx="1">
                  <c:v>12.841840000000001</c:v>
                </c:pt>
                <c:pt idx="2">
                  <c:v>12.754720000000002</c:v>
                </c:pt>
                <c:pt idx="3">
                  <c:v>12.622720000000001</c:v>
                </c:pt>
                <c:pt idx="4">
                  <c:v>12.335839999999999</c:v>
                </c:pt>
                <c:pt idx="5">
                  <c:v>11.256960000000001</c:v>
                </c:pt>
                <c:pt idx="6">
                  <c:v>9.6298400000000015</c:v>
                </c:pt>
                <c:pt idx="7">
                  <c:v>8.8589600000000015</c:v>
                </c:pt>
                <c:pt idx="8">
                  <c:v>8.8369599999999995</c:v>
                </c:pt>
                <c:pt idx="9">
                  <c:v>9.0560799999999997</c:v>
                </c:pt>
                <c:pt idx="10">
                  <c:v>8.7489599999999985</c:v>
                </c:pt>
                <c:pt idx="11">
                  <c:v>8.0256000000000007</c:v>
                </c:pt>
                <c:pt idx="12">
                  <c:v>7.4764800000000013</c:v>
                </c:pt>
                <c:pt idx="13">
                  <c:v>7.0593600000000007</c:v>
                </c:pt>
                <c:pt idx="14">
                  <c:v>6.8402400000000005</c:v>
                </c:pt>
                <c:pt idx="15">
                  <c:v>6.7522400000000005</c:v>
                </c:pt>
                <c:pt idx="16">
                  <c:v>6.7522400000000005</c:v>
                </c:pt>
                <c:pt idx="17">
                  <c:v>6.9696000000000007</c:v>
                </c:pt>
                <c:pt idx="18">
                  <c:v>7.2309600000000014</c:v>
                </c:pt>
                <c:pt idx="19">
                  <c:v>7.4280800000000005</c:v>
                </c:pt>
                <c:pt idx="20">
                  <c:v>7.7800800000000008</c:v>
                </c:pt>
                <c:pt idx="21">
                  <c:v>8.5940799999999999</c:v>
                </c:pt>
                <c:pt idx="22">
                  <c:v>10.199199999999999</c:v>
                </c:pt>
                <c:pt idx="23">
                  <c:v>11.783200000000001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C9-406E-BF8C-C34381859D7D}"/>
            </c:ext>
          </c:extLst>
        </c:ser>
        <c:ser>
          <c:idx val="2"/>
          <c:order val="2"/>
          <c:tx>
            <c:v>95% Confidence Interval</c:v>
          </c:tx>
          <c:spPr>
            <a:ln w="28575" cap="rnd">
              <a:solidFill>
                <a:schemeClr val="bg1">
                  <a:lumMod val="6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Sheet1!$A$2:$A$25</c:f>
              <c:strCache>
                <c:ptCount val="24"/>
                <c:pt idx="0">
                  <c:v>1:00</c:v>
                </c:pt>
                <c:pt idx="1">
                  <c:v>2:00</c:v>
                </c:pt>
                <c:pt idx="2">
                  <c:v>3:00</c:v>
                </c:pt>
                <c:pt idx="3">
                  <c:v>4:00</c:v>
                </c:pt>
                <c:pt idx="4">
                  <c:v>5:00</c:v>
                </c:pt>
                <c:pt idx="5">
                  <c:v>6:00</c:v>
                </c:pt>
                <c:pt idx="6">
                  <c:v>7:00</c:v>
                </c:pt>
                <c:pt idx="7">
                  <c:v>8:00</c:v>
                </c:pt>
                <c:pt idx="8">
                  <c:v>9:00</c:v>
                </c:pt>
                <c:pt idx="9">
                  <c:v>10:00</c:v>
                </c:pt>
                <c:pt idx="10">
                  <c:v>11:00</c:v>
                </c:pt>
                <c:pt idx="11">
                  <c:v>12:00</c:v>
                </c:pt>
                <c:pt idx="12">
                  <c:v>13:00</c:v>
                </c:pt>
                <c:pt idx="13">
                  <c:v>14:00</c:v>
                </c:pt>
                <c:pt idx="14">
                  <c:v>15:00</c:v>
                </c:pt>
                <c:pt idx="15">
                  <c:v>16:00</c:v>
                </c:pt>
                <c:pt idx="16">
                  <c:v>17:00</c:v>
                </c:pt>
                <c:pt idx="17">
                  <c:v>18:00</c:v>
                </c:pt>
                <c:pt idx="18">
                  <c:v>19:00</c:v>
                </c:pt>
                <c:pt idx="19">
                  <c:v>20:00</c:v>
                </c:pt>
                <c:pt idx="20">
                  <c:v>21:00</c:v>
                </c:pt>
                <c:pt idx="21">
                  <c:v>22:00</c:v>
                </c:pt>
                <c:pt idx="22">
                  <c:v>23:00</c:v>
                </c:pt>
                <c:pt idx="23">
                  <c:v>24:00</c:v>
                </c:pt>
              </c:strCache>
            </c:strRef>
          </c:cat>
          <c:val>
            <c:numRef>
              <c:f>Sheet1!$L$2:$L$25</c:f>
              <c:numCache>
                <c:formatCode>General</c:formatCode>
                <c:ptCount val="24"/>
                <c:pt idx="0">
                  <c:v>14.175040000000003</c:v>
                </c:pt>
                <c:pt idx="1">
                  <c:v>14.394160000000003</c:v>
                </c:pt>
                <c:pt idx="2">
                  <c:v>14.393280000000001</c:v>
                </c:pt>
                <c:pt idx="3">
                  <c:v>14.261280000000003</c:v>
                </c:pt>
                <c:pt idx="4">
                  <c:v>13.888160000000001</c:v>
                </c:pt>
                <c:pt idx="5">
                  <c:v>12.723040000000003</c:v>
                </c:pt>
                <c:pt idx="6">
                  <c:v>11.182160000000003</c:v>
                </c:pt>
                <c:pt idx="7">
                  <c:v>10.325040000000003</c:v>
                </c:pt>
                <c:pt idx="8">
                  <c:v>10.303040000000001</c:v>
                </c:pt>
                <c:pt idx="9">
                  <c:v>10.435920000000001</c:v>
                </c:pt>
                <c:pt idx="10">
                  <c:v>10.21504</c:v>
                </c:pt>
                <c:pt idx="11">
                  <c:v>9.7504000000000026</c:v>
                </c:pt>
                <c:pt idx="12">
                  <c:v>9.2875200000000007</c:v>
                </c:pt>
                <c:pt idx="13">
                  <c:v>8.9566400000000002</c:v>
                </c:pt>
                <c:pt idx="14">
                  <c:v>8.82376</c:v>
                </c:pt>
                <c:pt idx="15">
                  <c:v>8.7357600000000009</c:v>
                </c:pt>
                <c:pt idx="16">
                  <c:v>8.7357600000000009</c:v>
                </c:pt>
                <c:pt idx="17">
                  <c:v>8.6944000000000017</c:v>
                </c:pt>
                <c:pt idx="18">
                  <c:v>8.6970400000000012</c:v>
                </c:pt>
                <c:pt idx="19">
                  <c:v>8.8079200000000011</c:v>
                </c:pt>
                <c:pt idx="20">
                  <c:v>9.1599200000000014</c:v>
                </c:pt>
                <c:pt idx="21">
                  <c:v>9.9739200000000015</c:v>
                </c:pt>
                <c:pt idx="22">
                  <c:v>11.492800000000001</c:v>
                </c:pt>
                <c:pt idx="23">
                  <c:v>13.076800000000002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5C9-406E-BF8C-C34381859D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2410184"/>
        <c:axId val="362407440"/>
      </c:lineChart>
      <c:catAx>
        <c:axId val="362410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Time of day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2407440"/>
        <c:crosses val="autoZero"/>
        <c:auto val="1"/>
        <c:lblAlgn val="ctr"/>
        <c:lblOffset val="100"/>
        <c:tickLblSkip val="2"/>
        <c:noMultiLvlLbl val="0"/>
      </c:catAx>
      <c:valAx>
        <c:axId val="362407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/>
                  <a:t>Marginal emissions rate (kg/MWh)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2410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B26DDB-E4E8-43CE-A9B0-C4D01D29FB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69A7B-D74D-4CFD-9897-AD13DF5750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6691AC0-5001-477A-9D3D-5102A944D968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32E6ED-9DBD-4D87-90E1-77D083D593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F7434-4525-4BCA-B56A-1C6F02C77A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2EF0084-B2EE-4940-890E-C911E4AA2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1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D223771-5201-4005-959A-2E0E5C30CF76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303B585-294D-4262-8675-931598DAE3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12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385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607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976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8177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808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2029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4685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079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614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9607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30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270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0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592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323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2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66612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1249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932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294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03B585-294D-4262-8675-931598DAE3C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75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4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01077CA0-A19A-4A9B-A320-E6F2CD2B37AC}" type="datetime1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EFFDF4D0-0AC7-4F17-9C17-4DBC006BA3A1}" type="datetime1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DF9D779-9F7A-4ED6-94E7-9395673C09CD}" type="datetime1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Picture 2" descr="F:\DEPT\IPI\Administrative\Logo\NEW LOGO 2015\IPICircleOnly.JPG">
            <a:extLst>
              <a:ext uri="{FF2B5EF4-FFF2-40B4-BE49-F238E27FC236}">
                <a16:creationId xmlns:a16="http://schemas.microsoft.com/office/drawing/2014/main" id="{0576C307-1BBF-408B-ADE8-629B012868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18616"/>
            <a:ext cx="1312863" cy="1343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58861955-9333-4365-83D7-0A7CCD9C2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8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3AF69382-074C-4DAB-85DF-14A890A681BA}" type="datetime1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2C86019-428A-4B94-AADE-24C359DBC50C}" type="datetime1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5099F1F-9F8B-43B2-A3EE-D38115E6FBAC}" type="datetime1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4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5D0EAF9-CA90-4782-B6E4-0A315C4F81ED}" type="datetime1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D85EA14-6CB4-4359-8B08-45DC9BF185D1}" type="datetime1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6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C2E15AA-84E7-4100-AC29-AE25012B1263}" type="datetime1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8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634DA30-BED6-4FCB-B607-8A0ACE36FB20}" type="datetime1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2390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hf hdr="0" ftr="0" dt="0"/>
  <p:txStyles>
    <p:titleStyle>
      <a:lvl1pPr algn="l" defTabSz="914377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75" indent="-182875" algn="l" defTabSz="914377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indent="-182875" algn="l" defTabSz="914377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02" indent="-182875" algn="l" defTabSz="914377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15" indent="-182875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690" indent="-137157" algn="l" defTabSz="914377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566" indent="-182875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41" indent="-182875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17" indent="-182875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192" indent="-182875" algn="l" defTabSz="914377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2" y="228603"/>
            <a:ext cx="3962401" cy="15849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981202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Valuing Air Pollutant Externality Benefits from Distributed Energy Resources</a:t>
            </a:r>
            <a:endParaRPr lang="en-US" sz="4000" b="1" dirty="0">
              <a:latin typeface="Arno Pro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D0C9029-8BD0-4A88-A6F1-8161FD7E1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724400"/>
            <a:ext cx="73152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ctr"/>
            <a:r>
              <a:rPr lang="en-US" dirty="0"/>
              <a:t>Jeffrey Shrader, Ph.D.</a:t>
            </a:r>
          </a:p>
          <a:p>
            <a:pPr algn="ctr"/>
            <a:r>
              <a:rPr lang="en-US" dirty="0"/>
              <a:t>Burcin Unel, Ph.D.</a:t>
            </a:r>
          </a:p>
          <a:p>
            <a:pPr algn="ctr"/>
            <a:r>
              <a:rPr lang="en-US" dirty="0"/>
              <a:t>Avi Zevin</a:t>
            </a:r>
          </a:p>
        </p:txBody>
      </p:sp>
    </p:spTree>
    <p:extLst>
      <p:ext uri="{BB962C8B-B14F-4D97-AF65-F5344CB8AC3E}">
        <p14:creationId xmlns:p14="http://schemas.microsoft.com/office/powerpoint/2010/main" val="2622637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Example: Average Emission Rates Based on Fuel Type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8414-1DED-4BB9-9CB8-90ADAB76ED9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597B941-C8A4-4776-837D-A43C917A20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4300303"/>
              </p:ext>
            </p:extLst>
          </p:nvPr>
        </p:nvGraphicFramePr>
        <p:xfrm>
          <a:off x="0" y="2165578"/>
          <a:ext cx="4572000" cy="2838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E6A15DF-8990-4AF0-AD32-A08DDE643E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8139244"/>
              </p:ext>
            </p:extLst>
          </p:nvPr>
        </p:nvGraphicFramePr>
        <p:xfrm>
          <a:off x="4572000" y="2132627"/>
          <a:ext cx="4572000" cy="283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053636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Example: Grid-wide Estimated Hourly Emissions Rate for SO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in Eastern Interconnection Region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618414-1DED-4BB9-9CB8-90ADAB76ED9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348FB-AB0C-4B65-B10B-F45F6D27A834}"/>
              </a:ext>
            </a:extLst>
          </p:cNvPr>
          <p:cNvSpPr txBox="1"/>
          <p:nvPr/>
        </p:nvSpPr>
        <p:spPr>
          <a:xfrm>
            <a:off x="609600" y="6324600"/>
            <a:ext cx="3399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 Graff </a:t>
            </a:r>
            <a:r>
              <a:rPr lang="en-US" dirty="0" err="1"/>
              <a:t>Zivin</a:t>
            </a:r>
            <a:r>
              <a:rPr lang="en-US" dirty="0"/>
              <a:t> et. al (2014)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218EA28-721B-4241-9E97-7FDF090FD4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9324862"/>
              </p:ext>
            </p:extLst>
          </p:nvPr>
        </p:nvGraphicFramePr>
        <p:xfrm>
          <a:off x="609600" y="1981200"/>
          <a:ext cx="8001000" cy="41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9470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2766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Step 3: Calculate Damage per Unit of Emissions ($/kg)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 fontScale="85000" lnSpcReduction="10000"/>
          </a:bodyPr>
          <a:lstStyle/>
          <a:p>
            <a:pPr>
              <a:buClrTx/>
            </a:pP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is a global pollutant so damage calculation is straightforward by using the Interagency Working Group’s Social Cost of Carbon</a:t>
            </a:r>
          </a:p>
          <a:p>
            <a:pPr>
              <a:buClrTx/>
            </a:pPr>
            <a:endParaRPr lang="en-US" dirty="0"/>
          </a:p>
          <a:p>
            <a:pPr>
              <a:buClrTx/>
            </a:pPr>
            <a:r>
              <a:rPr lang="en-US" dirty="0"/>
              <a:t>For other pollutants, damage per unit of emissions is a function of: </a:t>
            </a:r>
          </a:p>
          <a:p>
            <a:pPr lvl="1">
              <a:buClrTx/>
            </a:pPr>
            <a:r>
              <a:rPr lang="en-US" b="1" dirty="0"/>
              <a:t>Location</a:t>
            </a:r>
          </a:p>
          <a:p>
            <a:pPr lvl="2">
              <a:buClrTx/>
            </a:pPr>
            <a:r>
              <a:rPr lang="en-US" dirty="0"/>
              <a:t>Air transport </a:t>
            </a:r>
          </a:p>
          <a:p>
            <a:pPr lvl="2">
              <a:buClrTx/>
            </a:pPr>
            <a:r>
              <a:rPr lang="en-US" dirty="0"/>
              <a:t>Population density</a:t>
            </a:r>
          </a:p>
          <a:p>
            <a:pPr lvl="2">
              <a:buClrTx/>
            </a:pPr>
            <a:r>
              <a:rPr lang="en-US" dirty="0"/>
              <a:t>Ambient concentration</a:t>
            </a:r>
          </a:p>
          <a:p>
            <a:pPr lvl="2">
              <a:buClrTx/>
            </a:pPr>
            <a:r>
              <a:rPr lang="en-US" dirty="0"/>
              <a:t>Local population health status</a:t>
            </a:r>
          </a:p>
          <a:p>
            <a:pPr lvl="1">
              <a:buClrTx/>
            </a:pPr>
            <a:r>
              <a:rPr lang="en-US" b="1" dirty="0"/>
              <a:t>Time</a:t>
            </a:r>
          </a:p>
          <a:p>
            <a:pPr lvl="2">
              <a:buClrTx/>
            </a:pPr>
            <a:r>
              <a:rPr lang="en-US" dirty="0"/>
              <a:t>Ozone is a daytime, seasonal pollutant</a:t>
            </a:r>
          </a:p>
          <a:p>
            <a:pPr lvl="1">
              <a:buClrTx/>
            </a:pPr>
            <a:r>
              <a:rPr lang="en-US" b="1" dirty="0"/>
              <a:t>Pollutant</a:t>
            </a:r>
          </a:p>
          <a:p>
            <a:pPr lvl="2">
              <a:buClrTx/>
            </a:pPr>
            <a:r>
              <a:rPr lang="en-US" dirty="0"/>
              <a:t>Each pollutant has a different damage function</a:t>
            </a:r>
          </a:p>
          <a:p>
            <a:pPr lvl="2">
              <a:buClrTx/>
            </a:pPr>
            <a:r>
              <a:rPr lang="en-US" dirty="0"/>
              <a:t>Secondary pollutants (PM</a:t>
            </a:r>
            <a:r>
              <a:rPr lang="en-US" baseline="-25000" dirty="0"/>
              <a:t>2.5</a:t>
            </a:r>
            <a:r>
              <a:rPr lang="en-US" dirty="0"/>
              <a:t>, ozone) are formed by combinations of other pollutants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34B3AF-1037-49A2-BE4D-437FD694922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70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Step 3: Tools to Calculate Damage per Unit of Emissions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2D288B-A363-4CBA-8AEB-E0B2ADC4D2D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9361B9A-6F97-43E2-A8CA-A1D1D8169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1560096"/>
              </p:ext>
            </p:extLst>
          </p:nvPr>
        </p:nvGraphicFramePr>
        <p:xfrm>
          <a:off x="152400" y="1683700"/>
          <a:ext cx="8839200" cy="495975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00288">
                  <a:extLst>
                    <a:ext uri="{9D8B030D-6E8A-4147-A177-3AD203B41FA5}">
                      <a16:colId xmlns:a16="http://schemas.microsoft.com/office/drawing/2014/main" val="1628633131"/>
                    </a:ext>
                  </a:extLst>
                </a:gridCol>
                <a:gridCol w="1233312">
                  <a:extLst>
                    <a:ext uri="{9D8B030D-6E8A-4147-A177-3AD203B41FA5}">
                      <a16:colId xmlns:a16="http://schemas.microsoft.com/office/drawing/2014/main" val="2262003362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6979271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3614425409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106329516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232715456"/>
                    </a:ext>
                  </a:extLst>
                </a:gridCol>
              </a:tblGrid>
              <a:tr h="602300">
                <a:tc>
                  <a:txBody>
                    <a:bodyPr/>
                    <a:lstStyle/>
                    <a:p>
                      <a:r>
                        <a:rPr lang="en-US" sz="1400" dirty="0"/>
                        <a:t>Tool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Geographic Granularity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Add’l</a:t>
                      </a:r>
                      <a:r>
                        <a:rPr lang="en-US" sz="1400" dirty="0"/>
                        <a:t> Data Needed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Pollutants Covered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Notes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Source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1097004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r>
                        <a:rPr lang="en-US" sz="1200" dirty="0"/>
                        <a:t>Custom 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High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ozone (</a:t>
                      </a:r>
                      <a:r>
                        <a:rPr lang="en-US" sz="1200" dirty="0" err="1"/>
                        <a:t>NOx,VOC</a:t>
                      </a:r>
                      <a:r>
                        <a:rPr lang="en-US" sz="1200" dirty="0"/>
                        <a:t>), PM</a:t>
                      </a:r>
                      <a:r>
                        <a:rPr lang="en-US" sz="1200" baseline="-25000" dirty="0"/>
                        <a:t>2.5 </a:t>
                      </a:r>
                      <a:r>
                        <a:rPr lang="en-US" sz="1200" baseline="0" dirty="0"/>
                        <a:t>(directly emitted </a:t>
                      </a:r>
                      <a:r>
                        <a:rPr lang="en-US" sz="1200" dirty="0"/>
                        <a:t>PM</a:t>
                      </a:r>
                      <a:r>
                        <a:rPr lang="en-US" sz="1200" baseline="-25000" dirty="0"/>
                        <a:t>2.5</a:t>
                      </a:r>
                      <a:r>
                        <a:rPr lang="en-US" sz="1200" baseline="0" dirty="0"/>
                        <a:t>, NOx, VOC, SO</a:t>
                      </a:r>
                      <a:r>
                        <a:rPr lang="en-US" sz="1200" baseline="-25000" dirty="0"/>
                        <a:t>2</a:t>
                      </a:r>
                      <a:r>
                        <a:rPr lang="en-US" sz="1200" baseline="0" dirty="0"/>
                        <a:t>), air toxics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Geographic-specific damage estimates based on: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Air transport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Ambient concentrations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Population,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Comorbidity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Bay Area Air Quality Management District (2017)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6451225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r>
                        <a:rPr lang="en-US" sz="1200" dirty="0"/>
                        <a:t>EASIUR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36</a:t>
                      </a:r>
                      <a:r>
                        <a:rPr lang="en-US" sz="1200" baseline="0" dirty="0"/>
                        <a:t> km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SO</a:t>
                      </a:r>
                      <a:r>
                        <a:rPr lang="en-US" sz="1200" baseline="-25000" dirty="0"/>
                        <a:t>2</a:t>
                      </a:r>
                      <a:r>
                        <a:rPr lang="en-US" sz="1200" dirty="0"/>
                        <a:t>, NOx, NH</a:t>
                      </a:r>
                      <a:r>
                        <a:rPr lang="en-US" sz="1200" baseline="-25000" dirty="0"/>
                        <a:t>3</a:t>
                      </a:r>
                      <a:r>
                        <a:rPr lang="en-US" sz="1200" dirty="0"/>
                        <a:t>, PM</a:t>
                      </a:r>
                      <a:r>
                        <a:rPr lang="en-US" sz="1200" baseline="-25000" dirty="0"/>
                        <a:t>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Detailed</a:t>
                      </a:r>
                      <a:r>
                        <a:rPr lang="en-US" sz="1200" baseline="0" dirty="0"/>
                        <a:t> air transport model</a:t>
                      </a:r>
                    </a:p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/>
                        <a:t>Easy calculation of location and time specific emission damage</a:t>
                      </a:r>
                    </a:p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/>
                        <a:t>Seasonal variation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err="1"/>
                        <a:t>Heo</a:t>
                      </a:r>
                      <a:r>
                        <a:rPr lang="en-US" sz="1200" dirty="0"/>
                        <a:t>, Adams, and Gao (2016)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en-US" sz="1200" dirty="0" err="1"/>
                        <a:t>BenMAP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High (default); </a:t>
                      </a:r>
                    </a:p>
                    <a:p>
                      <a:r>
                        <a:rPr lang="en-US" sz="1200" dirty="0"/>
                        <a:t>Variable (custom)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Medium (default);</a:t>
                      </a:r>
                    </a:p>
                    <a:p>
                      <a:r>
                        <a:rPr lang="en-US" sz="1200" dirty="0"/>
                        <a:t>Varies (custom)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ozone, PM</a:t>
                      </a:r>
                      <a:r>
                        <a:rPr lang="en-US" sz="1200" baseline="-25000" dirty="0"/>
                        <a:t>2.5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Translates all pollutants into secondary PM &amp; ozone;</a:t>
                      </a:r>
                    </a:p>
                    <a:p>
                      <a:pPr marL="114300" indent="-114300"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Driven</a:t>
                      </a:r>
                      <a:r>
                        <a:rPr lang="en-US" sz="1200" dirty="0"/>
                        <a:t> primarily by mortality;</a:t>
                      </a:r>
                    </a:p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Can input own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U.S. EPA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4382548"/>
                  </a:ext>
                </a:extLst>
              </a:tr>
              <a:tr h="654136">
                <a:tc>
                  <a:txBody>
                    <a:bodyPr/>
                    <a:lstStyle/>
                    <a:p>
                      <a:r>
                        <a:rPr lang="en-US" sz="1200" dirty="0"/>
                        <a:t>AP2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</a:t>
                      </a:r>
                      <a:r>
                        <a:rPr lang="en-US" sz="1200" baseline="-25000" dirty="0"/>
                        <a:t>2</a:t>
                      </a:r>
                      <a:r>
                        <a:rPr lang="en-US" sz="1200" dirty="0"/>
                        <a:t>, NOx, VOC, NH</a:t>
                      </a:r>
                      <a:r>
                        <a:rPr lang="en-US" sz="1200" baseline="-25000" dirty="0"/>
                        <a:t>3</a:t>
                      </a:r>
                      <a:r>
                        <a:rPr lang="en-US" sz="1200" dirty="0"/>
                        <a:t>, PM</a:t>
                      </a:r>
                      <a:r>
                        <a:rPr lang="en-US" sz="1200" baseline="-25000" dirty="0"/>
                        <a:t>2.5</a:t>
                      </a:r>
                      <a:r>
                        <a:rPr lang="en-US" sz="1200" dirty="0"/>
                        <a:t>, PM</a:t>
                      </a:r>
                      <a:r>
                        <a:rPr lang="en-US" sz="1200" baseline="-250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Accounts for air transport</a:t>
                      </a:r>
                    </a:p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Broader monetized damage categories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Muller, Mendelsohn, Nordhaus (2011)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533104"/>
                  </a:ext>
                </a:extLst>
              </a:tr>
              <a:tr h="516146">
                <a:tc>
                  <a:txBody>
                    <a:bodyPr/>
                    <a:lstStyle/>
                    <a:p>
                      <a:r>
                        <a:rPr lang="en-US" sz="1200" dirty="0"/>
                        <a:t>COBRA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State or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PM</a:t>
                      </a:r>
                      <a:r>
                        <a:rPr lang="en-US" sz="1200" baseline="-25000" dirty="0"/>
                        <a:t>2.5 </a:t>
                      </a:r>
                      <a:r>
                        <a:rPr lang="en-US" sz="1200" baseline="0" dirty="0"/>
                        <a:t>(directly emitted </a:t>
                      </a:r>
                      <a:r>
                        <a:rPr lang="en-US" sz="1200" dirty="0"/>
                        <a:t>PM</a:t>
                      </a:r>
                      <a:r>
                        <a:rPr lang="en-US" sz="1200" baseline="-25000" dirty="0"/>
                        <a:t>2.5</a:t>
                      </a:r>
                      <a:r>
                        <a:rPr lang="en-US" sz="1200" baseline="0" dirty="0"/>
                        <a:t>, NOx, VOC, SO</a:t>
                      </a:r>
                      <a:r>
                        <a:rPr lang="en-US" sz="1200" baseline="-25000" dirty="0"/>
                        <a:t>2</a:t>
                      </a:r>
                      <a:r>
                        <a:rPr lang="en-US" sz="1200" baseline="0" dirty="0"/>
                        <a:t>) </a:t>
                      </a:r>
                      <a:endParaRPr lang="en-US" sz="1200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Recently updated (2017) </a:t>
                      </a:r>
                    </a:p>
                    <a:p>
                      <a:pPr marL="114300" indent="-114300"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/>
                        <a:t>Previously used by NY PSC</a:t>
                      </a: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dirty="0"/>
                        <a:t>Accounts for air transport</a:t>
                      </a:r>
                    </a:p>
                    <a:p>
                      <a:pPr marL="114300" marR="0" lvl="0" indent="-1143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Driven primarily by mortality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U.S. EPA (2017)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4415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688" y="3810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Examples of Damage Per Unit of Emissions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20E00D-C9BA-4F48-8B96-0136962D06F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14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28301" y="1671938"/>
            <a:ext cx="58112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Dollar value of average damage per kg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126A63A-A48D-489C-9B16-1A8A68564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506601"/>
              </p:ext>
            </p:extLst>
          </p:nvPr>
        </p:nvGraphicFramePr>
        <p:xfrm>
          <a:off x="609600" y="2209801"/>
          <a:ext cx="7924800" cy="3664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061290503"/>
                    </a:ext>
                  </a:extLst>
                </a:gridCol>
              </a:tblGrid>
              <a:tr h="916039">
                <a:tc>
                  <a:txBody>
                    <a:bodyPr/>
                    <a:lstStyle/>
                    <a:p>
                      <a:r>
                        <a:rPr lang="en-US" sz="1900" dirty="0"/>
                        <a:t>Pollutant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2016 EPA RIA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DPS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Bay Area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SO2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 to $91 per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$27 per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$39 per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NOx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 to $40 per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$13 per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$8 per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PM2.5 (direct)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$175 to $400 per 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$500 per kg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06123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2766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Example: Locational Variation in Damages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34B3AF-1037-49A2-BE4D-437FD694922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15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623E23-EBE1-4A2C-AEDD-69EE01056545}"/>
              </a:ext>
            </a:extLst>
          </p:cNvPr>
          <p:cNvSpPr txBox="1"/>
          <p:nvPr/>
        </p:nvSpPr>
        <p:spPr>
          <a:xfrm>
            <a:off x="-1900" y="6068639"/>
            <a:ext cx="97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NYC Department and </a:t>
            </a:r>
            <a:r>
              <a:rPr lang="en-US" sz="1400"/>
              <a:t>Health of </a:t>
            </a:r>
            <a:r>
              <a:rPr lang="en-US" sz="1400" dirty="0"/>
              <a:t>Mental Hygiene Bureau of Environmental Surveillance and Policy (2013)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69E69BB-B75F-459A-BFAD-52D51FA6593A}"/>
              </a:ext>
            </a:extLst>
          </p:cNvPr>
          <p:cNvSpPr/>
          <p:nvPr/>
        </p:nvSpPr>
        <p:spPr>
          <a:xfrm>
            <a:off x="228600" y="5029200"/>
            <a:ext cx="457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7BC0ED-DAB2-4479-B46A-05D9B891C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1752600"/>
            <a:ext cx="6858000" cy="412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7222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Step 4: Monetize the Avoided Externality from Displaced Generation ($/kWh)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 lnSpcReduction="10000"/>
          </a:bodyPr>
          <a:lstStyle/>
          <a:p>
            <a:pPr>
              <a:buClrTx/>
            </a:pPr>
            <a:endParaRPr lang="en-US" sz="2800" dirty="0"/>
          </a:p>
          <a:p>
            <a:pPr>
              <a:buClrTx/>
            </a:pPr>
            <a:r>
              <a:rPr lang="en-US" sz="2800" dirty="0"/>
              <a:t>Take into account any existing policies that partially internalize the damages</a:t>
            </a:r>
          </a:p>
          <a:p>
            <a:pPr lvl="1">
              <a:buClrTx/>
            </a:pPr>
            <a:r>
              <a:rPr lang="en-US" sz="2400" dirty="0"/>
              <a:t>Carbon charge, RGGI, Cross-state air pollution rule (CSAPR)</a:t>
            </a:r>
          </a:p>
          <a:p>
            <a:pPr lvl="1">
              <a:buClrTx/>
            </a:pPr>
            <a:endParaRPr lang="en-US" sz="2400" dirty="0"/>
          </a:p>
          <a:p>
            <a:pPr>
              <a:buClrTx/>
            </a:pPr>
            <a:r>
              <a:rPr lang="en-US" sz="2800" dirty="0"/>
              <a:t>Calculate the monetized value of avoided damages per unit of displaced generation for each pollutant</a:t>
            </a:r>
          </a:p>
          <a:p>
            <a:pPr lvl="1">
              <a:buClrTx/>
            </a:pPr>
            <a:r>
              <a:rPr lang="en-US" sz="2400" dirty="0"/>
              <a:t>Multiply the results of Step 2 and Step 3</a:t>
            </a:r>
          </a:p>
          <a:p>
            <a:pPr>
              <a:buClrTx/>
            </a:pPr>
            <a:endParaRPr lang="en-US" sz="28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B60DB2-42B2-4FEB-A24D-16133826D15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79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Example: </a:t>
            </a:r>
            <a:r>
              <a:rPr lang="en-US" dirty="0">
                <a:solidFill>
                  <a:schemeClr val="tx1"/>
                </a:solidFill>
              </a:rPr>
              <a:t>Avoided CO</a:t>
            </a:r>
            <a:r>
              <a:rPr lang="en-US" baseline="-25000" dirty="0">
                <a:solidFill>
                  <a:schemeClr val="tx1"/>
                </a:solidFill>
              </a:rPr>
              <a:t>2</a:t>
            </a:r>
            <a:r>
              <a:rPr lang="en-US" dirty="0">
                <a:solidFill>
                  <a:schemeClr val="tx1"/>
                </a:solidFill>
              </a:rPr>
              <a:t> damages per unit of generation from a displaced gas generator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C939D4-0436-45A7-B94F-A5B239D304C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43484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sz="2000" dirty="0"/>
                  <a:t>   Emissions rate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0.9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𝑊h</m:t>
                        </m:r>
                      </m:den>
                    </m:f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Uninternalized damage rate =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0.0</m:t>
                    </m:r>
                    <m:r>
                      <a:rPr lang="en-US" sz="2000">
                        <a:latin typeface="Cambria Math" panose="02040503050406030204" pitchFamily="18" charset="0"/>
                      </a:rPr>
                      <m:t>35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$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dirty="0"/>
                  <a:t>   CO2e monetized value =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0.9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𝑊h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0.0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35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$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𝑘𝑔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𝐶</m:t>
                        </m:r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𝑒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0.0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32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$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𝑊h</m:t>
                        </m:r>
                      </m:den>
                    </m:f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41C939D4-0436-45A7-B94F-A5B239D304C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43484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B60DB2-42B2-4FEB-A24D-16133826D15A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5665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810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Example: Monetized Values for a Non-emitting DER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20E00D-C9BA-4F48-8B96-0136962D06F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18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4F7A6E6-A0A5-4ED7-BDB1-CC01F8968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004546"/>
              </p:ext>
            </p:extLst>
          </p:nvPr>
        </p:nvGraphicFramePr>
        <p:xfrm>
          <a:off x="609600" y="2209801"/>
          <a:ext cx="7924800" cy="3664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3061290503"/>
                    </a:ext>
                  </a:extLst>
                </a:gridCol>
              </a:tblGrid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Pollutant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2016 EPA RIA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DPS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/>
                        <a:t>Bay Area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SO2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$76 to $171 per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$52 to $55 per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$77 per MWh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NOx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 to $12 per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 per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 per MWh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6039">
                <a:tc>
                  <a:txBody>
                    <a:bodyPr/>
                    <a:lstStyle/>
                    <a:p>
                      <a:r>
                        <a:rPr lang="en-US" sz="1900" dirty="0">
                          <a:solidFill>
                            <a:schemeClr val="bg2"/>
                          </a:solidFill>
                        </a:rPr>
                        <a:t>PM2.5</a:t>
                      </a:r>
                    </a:p>
                  </a:txBody>
                  <a:tcP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$7 to $16 per MWh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$22 per MWh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40751" y="1671938"/>
            <a:ext cx="61863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Dollar value of average damage per MWh</a:t>
            </a:r>
          </a:p>
        </p:txBody>
      </p:sp>
    </p:spTree>
    <p:extLst>
      <p:ext uri="{BB962C8B-B14F-4D97-AF65-F5344CB8AC3E}">
        <p14:creationId xmlns:p14="http://schemas.microsoft.com/office/powerpoint/2010/main" val="392567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33400"/>
            <a:ext cx="73152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Step 5: Monetize Net Damages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3200" dirty="0"/>
              <a:t>If the DER does not emit, then the monetized value is given by the previous step</a:t>
            </a:r>
          </a:p>
          <a:p>
            <a:pPr>
              <a:buClrTx/>
            </a:pPr>
            <a:r>
              <a:rPr lang="en-US" sz="3200" dirty="0"/>
              <a:t>For emitting DER, monetized value of DER emissions must be subtracted from the amount calculated in Step 4</a:t>
            </a:r>
          </a:p>
          <a:p>
            <a:pPr lvl="1">
              <a:buClrTx/>
            </a:pPr>
            <a:r>
              <a:rPr lang="en-US" sz="2800" dirty="0"/>
              <a:t>If the DER creates more damage than it avoids, then the “E” value should be negative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B43D34-2CB5-4A9A-8FE7-40E1FE8840A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05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6170662-2A49-4BB0-B860-65C1A7EA33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7680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3600" dirty="0"/>
              <a:t>Basic principles and methodology</a:t>
            </a:r>
          </a:p>
          <a:p>
            <a:pPr>
              <a:buClrTx/>
            </a:pPr>
            <a:r>
              <a:rPr lang="en-US" sz="3600" dirty="0"/>
              <a:t>Methods and data needs</a:t>
            </a:r>
          </a:p>
          <a:p>
            <a:pPr>
              <a:buClrTx/>
            </a:pPr>
            <a:r>
              <a:rPr lang="en-US" sz="3600" dirty="0"/>
              <a:t>Examples</a:t>
            </a:r>
          </a:p>
          <a:p>
            <a:pPr>
              <a:buClrTx/>
            </a:pPr>
            <a:r>
              <a:rPr lang="en-US" sz="3600" dirty="0"/>
              <a:t>Summary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3D7C74C-EBBE-4DC8-95D2-5C3DC0C61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</p:spTree>
    <p:extLst>
      <p:ext uri="{BB962C8B-B14F-4D97-AF65-F5344CB8AC3E}">
        <p14:creationId xmlns:p14="http://schemas.microsoft.com/office/powerpoint/2010/main" val="29222827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810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Example: Monetized Net Avoided Damage for Non-emitting 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BC3250-8206-4E67-8CB7-C6C1697F992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75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02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15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690" indent="-137157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566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41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17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192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/>
          </a:p>
          <a:p>
            <a:pPr marL="0" indent="0">
              <a:buFont typeface="Arial" pitchFamily="34" charset="0"/>
              <a:buNone/>
            </a:pPr>
            <a:endParaRPr lang="en-US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B8B284-70A0-4317-8CA1-971E2CB16D85}"/>
              </a:ext>
            </a:extLst>
          </p:cNvPr>
          <p:cNvSpPr txBox="1"/>
          <p:nvPr/>
        </p:nvSpPr>
        <p:spPr>
          <a:xfrm>
            <a:off x="1371600" y="1600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Example Values for Three Cities: Gas on the Margin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0B54FF-E90C-429B-A514-0CE3CEFD3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64479"/>
            <a:ext cx="7086600" cy="472007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997AD-6B5A-441F-98D6-3B92CC416E5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848600" y="6324600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001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810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Example: Monetized Net Avoided Damage for Non-emitting 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5BC3250-8206-4E67-8CB7-C6C1697F9926}"/>
              </a:ext>
            </a:extLst>
          </p:cNvPr>
          <p:cNvSpPr txBox="1">
            <a:spLocks/>
          </p:cNvSpPr>
          <p:nvPr/>
        </p:nvSpPr>
        <p:spPr>
          <a:xfrm>
            <a:off x="457200" y="1600200"/>
            <a:ext cx="8229600" cy="4434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75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9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02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15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690" indent="-137157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566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41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17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192" indent="-182875" algn="l" defTabSz="914377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/>
          </a:p>
          <a:p>
            <a:pPr marL="0" indent="0">
              <a:buFont typeface="Arial" pitchFamily="34" charset="0"/>
              <a:buNone/>
            </a:pPr>
            <a:endParaRPr lang="en-US"/>
          </a:p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B8B284-70A0-4317-8CA1-971E2CB16D85}"/>
              </a:ext>
            </a:extLst>
          </p:cNvPr>
          <p:cNvSpPr txBox="1"/>
          <p:nvPr/>
        </p:nvSpPr>
        <p:spPr>
          <a:xfrm>
            <a:off x="1371600" y="16002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Example Values for Three Cities: Dual Fuel on the Margin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00B54FF-E90C-429B-A514-0CE3CEFD3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964479"/>
            <a:ext cx="7086600" cy="4720077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0997AD-6B5A-441F-98D6-3B92CC416E5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848600" y="6324600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80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Summary of Methods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and Necessary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61160"/>
            <a:ext cx="8229600" cy="4434840"/>
          </a:xfrm>
        </p:spPr>
        <p:txBody>
          <a:bodyPr>
            <a:normAutofit fontScale="92500"/>
          </a:bodyPr>
          <a:lstStyle/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Identify the resource displaced by distributed generation</a:t>
            </a:r>
          </a:p>
          <a:p>
            <a:pPr lvl="2">
              <a:buClrTx/>
            </a:pPr>
            <a:r>
              <a:rPr lang="en-US" dirty="0"/>
              <a:t>Most granular: Counterfactual generation with and without DERs</a:t>
            </a:r>
          </a:p>
          <a:p>
            <a:pPr lvl="2">
              <a:buClrTx/>
            </a:pPr>
            <a:r>
              <a:rPr lang="en-US" dirty="0"/>
              <a:t>Alternative: Marginal generator (can vary with zone based on congestion) 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Calculate emission rates</a:t>
            </a:r>
          </a:p>
          <a:p>
            <a:pPr lvl="2">
              <a:buClrTx/>
            </a:pPr>
            <a:r>
              <a:rPr lang="en-US" dirty="0"/>
              <a:t>Most granular: Real-time emission rates for all pollutants</a:t>
            </a:r>
          </a:p>
          <a:p>
            <a:pPr lvl="2">
              <a:buClrTx/>
            </a:pPr>
            <a:r>
              <a:rPr lang="en-US" dirty="0"/>
              <a:t>Alternatives: Historical data, engineering or econometric estimates 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Calculate damages per unit of emission</a:t>
            </a:r>
          </a:p>
          <a:p>
            <a:pPr lvl="2">
              <a:buClrTx/>
            </a:pPr>
            <a:r>
              <a:rPr lang="en-US" dirty="0"/>
              <a:t>Most granular: Pollution transport, affected population, ambient concentration, comorbidity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Monetize the avoided damage from displaced emissions</a:t>
            </a:r>
          </a:p>
          <a:p>
            <a:pPr lvl="2">
              <a:buClrTx/>
            </a:pPr>
            <a:r>
              <a:rPr lang="en-US" dirty="0"/>
              <a:t>Existing policies should be taken into account</a:t>
            </a:r>
          </a:p>
          <a:p>
            <a:pPr marL="457189" indent="-457189">
              <a:buClrTx/>
              <a:buFont typeface="+mj-lt"/>
              <a:buAutoNum type="arabicPeriod"/>
            </a:pPr>
            <a:r>
              <a:rPr lang="en-US" dirty="0"/>
              <a:t>Monetize net avoided damage from DERs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D057E-DD7E-4779-8FCA-9ECB878F641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27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61160"/>
            <a:ext cx="8229600" cy="443484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sz="2800" dirty="0"/>
              <a:t>Externalities should be internalized</a:t>
            </a:r>
          </a:p>
          <a:p>
            <a:pPr>
              <a:buClrTx/>
            </a:pPr>
            <a:r>
              <a:rPr lang="en-US" sz="2800" dirty="0"/>
              <a:t>The value of net avoided emissions is not zero</a:t>
            </a:r>
          </a:p>
          <a:p>
            <a:pPr>
              <a:buClrTx/>
            </a:pPr>
            <a:r>
              <a:rPr lang="en-US" sz="2800" dirty="0"/>
              <a:t>This value changes with respect to time and location</a:t>
            </a:r>
          </a:p>
          <a:p>
            <a:pPr>
              <a:buClrTx/>
            </a:pPr>
            <a:r>
              <a:rPr lang="en-US" sz="2800" dirty="0"/>
              <a:t>We have good, existing research and tools to be able to do this calculation</a:t>
            </a:r>
          </a:p>
          <a:p>
            <a:pPr>
              <a:buClrTx/>
            </a:pPr>
            <a:r>
              <a:rPr lang="en-US" sz="2800" dirty="0"/>
              <a:t>The method can get more granular as more tools and data become available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731375-5775-4693-B5FA-40C52E9CF6A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06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Distributed Energy Resources </a:t>
            </a:r>
            <a:br>
              <a:rPr lang="en-US" dirty="0"/>
            </a:br>
            <a:r>
              <a:rPr lang="en-US" dirty="0"/>
              <a:t>and Externalities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7360"/>
            <a:ext cx="8229600" cy="4434840"/>
          </a:xfrm>
        </p:spPr>
        <p:txBody>
          <a:bodyPr/>
          <a:lstStyle/>
          <a:p>
            <a:pPr lvl="0">
              <a:buClrTx/>
            </a:pPr>
            <a:r>
              <a:rPr lang="en-US" dirty="0"/>
              <a:t>Pollution imposes costs on society that are not borne by the polluters themselves</a:t>
            </a:r>
          </a:p>
          <a:p>
            <a:pPr lvl="0">
              <a:buClrTx/>
            </a:pPr>
            <a:endParaRPr lang="en-US" dirty="0"/>
          </a:p>
          <a:p>
            <a:pPr lvl="0">
              <a:buClrTx/>
            </a:pPr>
            <a:r>
              <a:rPr lang="en-US" dirty="0"/>
              <a:t>Internalize environmental externalities</a:t>
            </a:r>
          </a:p>
          <a:p>
            <a:pPr lvl="1">
              <a:buClrTx/>
            </a:pPr>
            <a:r>
              <a:rPr lang="en-US" dirty="0"/>
              <a:t>Polluter pays a tax based on those damages; or</a:t>
            </a:r>
          </a:p>
          <a:p>
            <a:pPr lvl="1">
              <a:buClrTx/>
            </a:pPr>
            <a:r>
              <a:rPr lang="en-US" dirty="0"/>
              <a:t>Other resources are paid for the damage that they avoid</a:t>
            </a:r>
          </a:p>
          <a:p>
            <a:pPr lvl="1">
              <a:buClrTx/>
            </a:pPr>
            <a:endParaRPr lang="en-US" dirty="0"/>
          </a:p>
          <a:p>
            <a:pPr>
              <a:buClrTx/>
            </a:pPr>
            <a:r>
              <a:rPr lang="en-US" dirty="0"/>
              <a:t>The Commission can increase economic efficiency by directly incorporating the monetary value of avoided emissions into the value stack in the Value of Distributed Energy Resources Proceeding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EF9F05-83A2-4B69-BDA2-3772F56FB66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8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/>
          </a:bodyPr>
          <a:lstStyle/>
          <a:p>
            <a:r>
              <a:rPr lang="en-US" dirty="0"/>
              <a:t>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en-US" dirty="0"/>
              <a:t>DERs should be compensated for uninternalized damages they avoid</a:t>
            </a:r>
          </a:p>
          <a:p>
            <a:pPr>
              <a:buClrTx/>
            </a:pPr>
            <a:r>
              <a:rPr lang="en-US" dirty="0"/>
              <a:t>“E” value should depend on:</a:t>
            </a:r>
          </a:p>
          <a:p>
            <a:pPr lvl="1">
              <a:buClrTx/>
              <a:tabLst>
                <a:tab pos="1147763" algn="l"/>
                <a:tab pos="1423988" algn="l"/>
                <a:tab pos="1881188" algn="l"/>
              </a:tabLst>
            </a:pPr>
            <a:r>
              <a:rPr lang="en-US" b="1" dirty="0"/>
              <a:t>Location</a:t>
            </a:r>
            <a:r>
              <a:rPr lang="en-US" dirty="0"/>
              <a:t>: DER worth more when avoiding air pollution in areas with high population density and more vulnerable population</a:t>
            </a:r>
          </a:p>
          <a:p>
            <a:pPr lvl="1">
              <a:buClrTx/>
            </a:pPr>
            <a:r>
              <a:rPr lang="en-US" b="1" dirty="0"/>
              <a:t>Time:</a:t>
            </a:r>
            <a:r>
              <a:rPr lang="en-US" dirty="0"/>
              <a:t> DER worth more when higher emitting generators are on the margin</a:t>
            </a:r>
          </a:p>
          <a:p>
            <a:pPr lvl="1">
              <a:buClrTx/>
            </a:pPr>
            <a:r>
              <a:rPr lang="en-US" b="1" dirty="0"/>
              <a:t>Pollutant:</a:t>
            </a:r>
            <a:r>
              <a:rPr lang="en-US" dirty="0"/>
              <a:t> Different pollutants cause different levels of public health and climate damage</a:t>
            </a:r>
          </a:p>
          <a:p>
            <a:pPr>
              <a:buClrTx/>
            </a:pPr>
            <a:r>
              <a:rPr lang="en-US" dirty="0"/>
              <a:t>For emitting DERs, “E” value should be reduced based on their emissions and could potentially be negative</a:t>
            </a:r>
          </a:p>
          <a:p>
            <a:pPr>
              <a:buClrTx/>
            </a:pPr>
            <a:r>
              <a:rPr lang="en-US" dirty="0"/>
              <a:t>Payment should balance accuracy and administrability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5E6969-A541-496C-B81C-240D2FCC040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743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Goal: </a:t>
            </a:r>
            <a:r>
              <a:rPr lang="en-US" dirty="0"/>
              <a:t>To calculate environmental value of each kWh of DER generation to be added to DER value stack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Methodology:</a:t>
            </a:r>
            <a:r>
              <a:rPr lang="en-US" dirty="0"/>
              <a:t> 5 steps, updated as often as feasible: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Identify the generator that is displaced by DER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Calculate emission rates (kg/kWh) of the displaced resource </a:t>
            </a:r>
            <a:r>
              <a:rPr lang="en-US" i="1" dirty="0"/>
              <a:t>and</a:t>
            </a:r>
            <a:r>
              <a:rPr lang="en-US" dirty="0"/>
              <a:t> DER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Calculate the damage per unit ($/kg) of avoided emissions and DER emissions (if any)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dirty="0"/>
              <a:t>Monetize the value of avoided damage from displaced generation ($/kWh)</a:t>
            </a:r>
          </a:p>
          <a:p>
            <a:pPr marL="514338" indent="-514338">
              <a:buClrTx/>
              <a:buFont typeface="+mj-lt"/>
              <a:buAutoNum type="arabicPeriod"/>
            </a:pPr>
            <a:r>
              <a:rPr lang="en-US" i="1" dirty="0"/>
              <a:t>Net </a:t>
            </a:r>
            <a:r>
              <a:rPr lang="en-US" dirty="0"/>
              <a:t>the damages avoided by DER and damages from DER itself (if any)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0765B-87A2-40D2-A737-15F88717604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25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33400"/>
            <a:ext cx="71628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Step 1: Identify the Generation Resource that Is Displaced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9E4FB7-6711-4D8F-BEC8-B80FED5FEC5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6</a:t>
            </a:fld>
            <a:endParaRPr lang="en-US"/>
          </a:p>
        </p:txBody>
      </p:sp>
      <p:pic>
        <p:nvPicPr>
          <p:cNvPr id="7" name="Picture 2" descr="Related image">
            <a:extLst>
              <a:ext uri="{FF2B5EF4-FFF2-40B4-BE49-F238E27FC236}">
                <a16:creationId xmlns:a16="http://schemas.microsoft.com/office/drawing/2014/main" id="{93CE8124-4605-40F9-8F72-F0E5D0B7F8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3" y="1752600"/>
            <a:ext cx="8199783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81000" y="1752600"/>
            <a:ext cx="4724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203" y="1600200"/>
            <a:ext cx="45719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Illustrative Dispatch Curve</a:t>
            </a:r>
          </a:p>
        </p:txBody>
      </p:sp>
    </p:spTree>
    <p:extLst>
      <p:ext uri="{BB962C8B-B14F-4D97-AF65-F5344CB8AC3E}">
        <p14:creationId xmlns:p14="http://schemas.microsoft.com/office/powerpoint/2010/main" val="1826472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533400"/>
            <a:ext cx="71628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Step 1: Identify the Generation that Is Displaced by 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34840"/>
          </a:xfrm>
        </p:spPr>
        <p:txBody>
          <a:bodyPr>
            <a:normAutofit lnSpcReduction="10000"/>
          </a:bodyPr>
          <a:lstStyle/>
          <a:p>
            <a:pPr>
              <a:buClrTx/>
            </a:pPr>
            <a:r>
              <a:rPr lang="en-US" sz="2800" dirty="0"/>
              <a:t>A counterfactual ISO run</a:t>
            </a:r>
          </a:p>
          <a:p>
            <a:pPr>
              <a:buClrTx/>
            </a:pPr>
            <a:r>
              <a:rPr lang="en-US" sz="2800" dirty="0"/>
              <a:t>Assume that each kWh of DER displaces a kWh of the marginal resource in a particular geographic region/time</a:t>
            </a:r>
          </a:p>
          <a:p>
            <a:pPr lvl="1">
              <a:buClrTx/>
            </a:pPr>
            <a:r>
              <a:rPr lang="en-US" sz="2400" dirty="0"/>
              <a:t>Assumption: DERs do not change the marginal resource</a:t>
            </a:r>
          </a:p>
          <a:p>
            <a:pPr lvl="1">
              <a:buClrTx/>
            </a:pPr>
            <a:r>
              <a:rPr lang="en-US" sz="2400" dirty="0"/>
              <a:t>Regional analysis is important when congestion is high </a:t>
            </a:r>
          </a:p>
          <a:p>
            <a:pPr>
              <a:buClrTx/>
            </a:pPr>
            <a:r>
              <a:rPr lang="en-US" sz="2800" dirty="0"/>
              <a:t>Approach to Avoid: Grid Average  </a:t>
            </a:r>
          </a:p>
          <a:p>
            <a:pPr lvl="1">
              <a:buClrTx/>
            </a:pPr>
            <a:r>
              <a:rPr lang="en-US" sz="2400" dirty="0"/>
              <a:t>Misses temporal/regional variation</a:t>
            </a:r>
          </a:p>
          <a:p>
            <a:pPr lvl="1">
              <a:buClrTx/>
            </a:pPr>
            <a:r>
              <a:rPr lang="en-US" sz="2400" dirty="0"/>
              <a:t>Does not guarantee that DERs truly avoid emissions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42AB3-D268-4C1A-8E32-514BE02AC3E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66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4572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Step 2: Calculate Emission Rates (kg/kWh) for Displaced Generation Resource and DER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1C939D4-0436-45A7-B94F-A5B239D30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737360"/>
            <a:ext cx="8229600" cy="4434840"/>
          </a:xfrm>
        </p:spPr>
        <p:txBody>
          <a:bodyPr>
            <a:normAutofit/>
          </a:bodyPr>
          <a:lstStyle/>
          <a:p>
            <a:pPr>
              <a:buClrTx/>
            </a:pPr>
            <a:r>
              <a:rPr lang="en-US" dirty="0"/>
              <a:t>Historical average emission rates readily available from EPA for large generators</a:t>
            </a:r>
          </a:p>
          <a:p>
            <a:pPr lvl="1">
              <a:buClrTx/>
            </a:pPr>
            <a:r>
              <a:rPr lang="en-US" dirty="0"/>
              <a:t>Updated every 3 years.</a:t>
            </a:r>
          </a:p>
          <a:p>
            <a:pPr lvl="1">
              <a:buClrTx/>
            </a:pPr>
            <a:r>
              <a:rPr lang="en-US" dirty="0"/>
              <a:t>Greater than 25 MW</a:t>
            </a:r>
          </a:p>
          <a:p>
            <a:pPr>
              <a:buClrTx/>
            </a:pPr>
            <a:r>
              <a:rPr lang="en-US" dirty="0"/>
              <a:t>Smaller, newer generators may require assumed rates based on fuel input, design efficiency, existing/use of pollution control equipment</a:t>
            </a:r>
          </a:p>
          <a:p>
            <a:pPr>
              <a:buClrTx/>
            </a:pPr>
            <a:r>
              <a:rPr lang="en-US" dirty="0"/>
              <a:t>Emission rates also vary over time, due to equipment aging, capacity factor changes, and weather</a:t>
            </a:r>
          </a:p>
          <a:p>
            <a:pPr lvl="1">
              <a:buClrTx/>
            </a:pPr>
            <a:r>
              <a:rPr lang="en-US" dirty="0"/>
              <a:t>Engineering estimates </a:t>
            </a:r>
          </a:p>
          <a:p>
            <a:pPr lvl="1">
              <a:buClrTx/>
            </a:pPr>
            <a:r>
              <a:rPr lang="en-US" dirty="0"/>
              <a:t>Regression estimates like Graff </a:t>
            </a:r>
            <a:r>
              <a:rPr lang="en-US" dirty="0" err="1"/>
              <a:t>Zivin</a:t>
            </a:r>
            <a:r>
              <a:rPr lang="en-US" dirty="0"/>
              <a:t> (2014)</a:t>
            </a:r>
          </a:p>
          <a:p>
            <a:pPr lvl="1">
              <a:buClrTx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3F3074B-9669-41DA-BBA5-61EB0308B20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750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8A6C-E7DB-46C2-9DB6-B1C33609A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533400"/>
            <a:ext cx="7315200" cy="990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Step 2: Data Needed to Calculate Emission Rates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E75F30-6281-4B26-A0C2-18B93E282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563322"/>
              </p:ext>
            </p:extLst>
          </p:nvPr>
        </p:nvGraphicFramePr>
        <p:xfrm>
          <a:off x="457200" y="2180930"/>
          <a:ext cx="8229601" cy="39150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5199">
                  <a:extLst>
                    <a:ext uri="{9D8B030D-6E8A-4147-A177-3AD203B41FA5}">
                      <a16:colId xmlns:a16="http://schemas.microsoft.com/office/drawing/2014/main" val="1696898125"/>
                    </a:ext>
                  </a:extLst>
                </a:gridCol>
                <a:gridCol w="1742739">
                  <a:extLst>
                    <a:ext uri="{9D8B030D-6E8A-4147-A177-3AD203B41FA5}">
                      <a16:colId xmlns:a16="http://schemas.microsoft.com/office/drawing/2014/main" val="2786204948"/>
                    </a:ext>
                  </a:extLst>
                </a:gridCol>
                <a:gridCol w="4431663">
                  <a:extLst>
                    <a:ext uri="{9D8B030D-6E8A-4147-A177-3AD203B41FA5}">
                      <a16:colId xmlns:a16="http://schemas.microsoft.com/office/drawing/2014/main" val="2231650401"/>
                    </a:ext>
                  </a:extLst>
                </a:gridCol>
              </a:tblGrid>
              <a:tr h="2879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Category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Pollutant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Data Source (latest data year)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473089"/>
                  </a:ext>
                </a:extLst>
              </a:tr>
              <a:tr h="863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Criteria Air Pollutants</a:t>
                      </a:r>
                      <a:endParaRPr lang="en-US" sz="15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</a:t>
                      </a:r>
                      <a:r>
                        <a:rPr lang="en-US" sz="1500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500" dirty="0">
                          <a:effectLst/>
                          <a:latin typeface="+mn-lt"/>
                        </a:rPr>
                        <a:t>, NOx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EPA </a:t>
                      </a:r>
                      <a:r>
                        <a:rPr lang="en-US" sz="1500" dirty="0" err="1">
                          <a:effectLst/>
                          <a:latin typeface="+mn-lt"/>
                        </a:rPr>
                        <a:t>eGrid</a:t>
                      </a:r>
                      <a:r>
                        <a:rPr lang="en-US" sz="1500" dirty="0">
                          <a:effectLst/>
                          <a:latin typeface="+mn-lt"/>
                        </a:rPr>
                        <a:t> (2014): plant-level emission rates for steam units &gt; 25MW; CT, CC, &amp; ICE online after 1990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9963496"/>
                  </a:ext>
                </a:extLst>
              </a:tr>
              <a:tr h="22909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 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PM2.5 (direct)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National Emissions Inventory (2014): plant-level annual emissions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National Energy Technology Laboratory (2010): Technology-based emission factors for NGCC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AP-42 (2011): estimate of natural gas and petrol steam turbines and combustion turbines.</a:t>
                      </a:r>
                    </a:p>
                    <a:p>
                      <a:pPr marL="285750" marR="0" indent="-28575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NY DEC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99496018"/>
                  </a:ext>
                </a:extLst>
              </a:tr>
              <a:tr h="47228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+mn-lt"/>
                        </a:rPr>
                        <a:t>GHGs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en-US" sz="1500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</a:t>
                      </a:r>
                      <a:r>
                        <a:rPr lang="en-US" sz="1500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5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+mn-lt"/>
                        </a:rPr>
                        <a:t>eGrid</a:t>
                      </a:r>
                      <a:r>
                        <a:rPr lang="en-US" sz="1500" dirty="0">
                          <a:effectLst/>
                          <a:latin typeface="+mn-lt"/>
                        </a:rPr>
                        <a:t> (2014)</a:t>
                      </a:r>
                      <a:endParaRPr lang="en-US" sz="15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2803890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742015" y="1781117"/>
            <a:ext cx="391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Potential Emissions Data Sources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2D405-F5EA-4347-9118-8FC3751390D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620000" y="6376416"/>
            <a:ext cx="1066800" cy="329184"/>
          </a:xfrm>
          <a:prstGeom prst="rect">
            <a:avLst/>
          </a:prstGeom>
        </p:spPr>
        <p:txBody>
          <a:bodyPr/>
          <a:lstStyle/>
          <a:p>
            <a:fld id="{46131CCD-4FC7-4882-8D74-6E10309C21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8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1421</Words>
  <Application>Microsoft Office PowerPoint</Application>
  <PresentationFormat>On-screen Show (4:3)</PresentationFormat>
  <Paragraphs>263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Arno Pro</vt:lpstr>
      <vt:lpstr>Calibri</vt:lpstr>
      <vt:lpstr>Cambria Math</vt:lpstr>
      <vt:lpstr>Times New Roman</vt:lpstr>
      <vt:lpstr>Clarity</vt:lpstr>
      <vt:lpstr>PowerPoint Presentation</vt:lpstr>
      <vt:lpstr>Outline</vt:lpstr>
      <vt:lpstr>Distributed Energy Resources  and Externalities</vt:lpstr>
      <vt:lpstr>Principles</vt:lpstr>
      <vt:lpstr>Methodology</vt:lpstr>
      <vt:lpstr>Step 1: Identify the Generation Resource that Is Displaced</vt:lpstr>
      <vt:lpstr>Step 1: Identify the Generation that Is Displaced by DER</vt:lpstr>
      <vt:lpstr>Step 2: Calculate Emission Rates (kg/kWh) for Displaced Generation Resource and DER</vt:lpstr>
      <vt:lpstr>Step 2: Data Needed to Calculate Emission Rates </vt:lpstr>
      <vt:lpstr>Example: Average Emission Rates Based on Fuel Type</vt:lpstr>
      <vt:lpstr>Example: Grid-wide Estimated Hourly Emissions Rate for SO2 in Eastern Interconnection Region </vt:lpstr>
      <vt:lpstr>Step 3: Calculate Damage per Unit of Emissions ($/kg)</vt:lpstr>
      <vt:lpstr>Step 3: Tools to Calculate Damage per Unit of Emissions</vt:lpstr>
      <vt:lpstr>Examples of Damage Per Unit of Emissions</vt:lpstr>
      <vt:lpstr>Example: Locational Variation in Damages</vt:lpstr>
      <vt:lpstr>Step 4: Monetize the Avoided Externality from Displaced Generation ($/kWh)</vt:lpstr>
      <vt:lpstr>Example: Avoided CO2 damages per unit of generation from a displaced gas generator</vt:lpstr>
      <vt:lpstr>Example: Monetized Values for a Non-emitting DER</vt:lpstr>
      <vt:lpstr>Step 5: Monetize Net Damages</vt:lpstr>
      <vt:lpstr>Example: Monetized Net Avoided Damage for Non-emitting DER</vt:lpstr>
      <vt:lpstr>Example: Monetized Net Avoided Damage for Non-emitting DER</vt:lpstr>
      <vt:lpstr>Summary of Methods  and Necessary Data</vt:lpstr>
      <vt:lpstr>Bottom 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2017-12-12T19:46:10Z</dcterms:created>
  <dcterms:modified xsi:type="dcterms:W3CDTF">2017-12-20T16:52:08Z</dcterms:modified>
</cp:coreProperties>
</file>