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1.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1" r:id="rId1"/>
    <p:sldMasterId id="2147483672" r:id="rId2"/>
  </p:sldMasterIdLst>
  <p:notesMasterIdLst>
    <p:notesMasterId r:id="rId21"/>
  </p:notesMasterIdLst>
  <p:sldIdLst>
    <p:sldId id="256" r:id="rId3"/>
    <p:sldId id="257" r:id="rId4"/>
    <p:sldId id="258" r:id="rId5"/>
    <p:sldId id="259" r:id="rId6"/>
    <p:sldId id="273"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4" r:id="rId2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ke Brusic" initials="" lastIdx="1" clrIdx="0"/>
  <p:cmAuthor id="1" name="Janet Handal" initials="" lastIdx="1" clrIdx="1"/>
  <p:cmAuthor id="2" name="Michael Weiss" initials="" lastIdx="2" clrIdx="2"/>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305"/>
    <p:restoredTop sz="94630"/>
  </p:normalViewPr>
  <p:slideViewPr>
    <p:cSldViewPr snapToGrid="0" snapToObjects="1">
      <p:cViewPr varScale="1">
        <p:scale>
          <a:sx n="47" d="100"/>
          <a:sy n="47" d="100"/>
        </p:scale>
        <p:origin x="797" y="3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 Id="rId27" Type="http://schemas.microsoft.com/office/2015/10/relationships/revisionInfo" Target="revisionInfo.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3-04T23:31:36.444" idx="1">
    <p:pos x="6000" y="100"/>
    <p:text>Mike Weiss made this slide. The intent I think is to show different rates paid by customers in similar buildings.</p:text>
  </p:cm>
  <p:cm authorId="2" dt="2018-03-05T02:56:41.161" idx="1">
    <p:pos x="6000" y="200"/>
    <p:text>I'll work on this now. The #'s are the value of solar at these various residential buildings:
#1 Self consumption = 10¢/kWh
     Export VDER = 13¢/kWh
#2 EL2 NEM = 21¢/kWh
#3 100% Solar Export Meter VDER = 13¢/kWh credited to Master Meter via RNM
#4 Direct Metered Multifamily onsite CDG = 20¢/kWh</p:text>
  </p:cm>
  <p:cm authorId="0" dt="2018-03-05T02:59:35.077" idx="1">
    <p:pos x="6000" y="0"/>
    <p:text>Whoever made this slide - please explain what is intended here and provide justification for the numbers, or I am taking it out.</p:text>
  </p:cm>
  <p:cm authorId="2" dt="2018-03-05T02:59:35.077" idx="2">
    <p:pos x="6000" y="300"/>
    <p:text>These are not geographically scattered buildings justifying various solar values. And they are all residential. NEM or MTC for all residential would level the solar valuation.</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77839615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4" name="Shape 23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0" name="Shape 24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2" name="Shape 2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Moving on to equity recommendations (MM-MS)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8" name="Shape 25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b="1"/>
              <a:t>US Census 2016 Projection Quick Facts  </a:t>
            </a:r>
            <a:r>
              <a:rPr lang="en"/>
              <a:t>https://www.census.gov/quickfacts/fact/table/newyorkcitynewyork#viewtop</a:t>
            </a:r>
            <a:endParaRPr/>
          </a:p>
          <a:p>
            <a:pPr marL="0" lvl="0" indent="457200" rtl="0">
              <a:spcBef>
                <a:spcPts val="0"/>
              </a:spcBef>
              <a:spcAft>
                <a:spcPts val="0"/>
              </a:spcAft>
              <a:buNone/>
            </a:pPr>
            <a:r>
              <a:rPr lang="en"/>
              <a:t>Population 2016 projected</a:t>
            </a:r>
            <a:endParaRPr/>
          </a:p>
          <a:p>
            <a:pPr marL="457200" lvl="0" indent="457200" rtl="0">
              <a:spcBef>
                <a:spcPts val="0"/>
              </a:spcBef>
              <a:spcAft>
                <a:spcPts val="0"/>
              </a:spcAft>
              <a:buNone/>
            </a:pPr>
            <a:r>
              <a:rPr lang="en"/>
              <a:t>NYC -- 8.5 MM on</a:t>
            </a:r>
            <a:endParaRPr/>
          </a:p>
          <a:p>
            <a:pPr marL="457200" lvl="0" indent="457200" rtl="0">
              <a:spcBef>
                <a:spcPts val="0"/>
              </a:spcBef>
              <a:spcAft>
                <a:spcPts val="0"/>
              </a:spcAft>
              <a:buNone/>
            </a:pPr>
            <a:r>
              <a:rPr lang="en"/>
              <a:t>NYS -- 19.8 MM</a:t>
            </a:r>
            <a:endParaRPr/>
          </a:p>
          <a:p>
            <a:pPr marL="457200" lvl="0" indent="0" rtl="0">
              <a:spcBef>
                <a:spcPts val="0"/>
              </a:spcBef>
              <a:spcAft>
                <a:spcPts val="0"/>
              </a:spcAft>
              <a:buNone/>
            </a:pPr>
            <a:r>
              <a:rPr lang="en"/>
              <a:t>Housing Units 2016 (US Census-ACS)</a:t>
            </a:r>
            <a:br>
              <a:rPr lang="en"/>
            </a:br>
            <a:r>
              <a:rPr lang="en"/>
              <a:t>	3.4 million units with 2.5 persons on average per unit </a:t>
            </a:r>
            <a:endParaRPr/>
          </a:p>
          <a:p>
            <a:pPr marL="457200" lvl="0" indent="0" rtl="0">
              <a:spcBef>
                <a:spcPts val="0"/>
              </a:spcBef>
              <a:spcAft>
                <a:spcPts val="0"/>
              </a:spcAft>
              <a:buNone/>
            </a:pPr>
            <a:endParaRPr/>
          </a:p>
          <a:p>
            <a:pPr marL="457200" lvl="0" indent="0" rtl="0">
              <a:spcBef>
                <a:spcPts val="0"/>
              </a:spcBef>
              <a:spcAft>
                <a:spcPts val="0"/>
              </a:spcAft>
              <a:buNone/>
            </a:pPr>
            <a:r>
              <a:rPr lang="en" b="1"/>
              <a:t>Apts</a:t>
            </a:r>
            <a:endParaRPr b="1"/>
          </a:p>
          <a:p>
            <a:pPr marL="457200" lvl="0" indent="0" rtl="0">
              <a:spcBef>
                <a:spcPts val="0"/>
              </a:spcBef>
              <a:spcAft>
                <a:spcPts val="0"/>
              </a:spcAft>
              <a:buNone/>
            </a:pPr>
            <a:r>
              <a:rPr lang="en" b="1"/>
              <a:t>P/Bldg	 People	% NYC	%NYS</a:t>
            </a:r>
            <a:endParaRPr b="1"/>
          </a:p>
          <a:p>
            <a:pPr marL="457200" lvl="0" indent="0" rtl="0">
              <a:spcBef>
                <a:spcPts val="0"/>
              </a:spcBef>
              <a:spcAft>
                <a:spcPts val="0"/>
              </a:spcAft>
              <a:buNone/>
            </a:pPr>
            <a:r>
              <a:rPr lang="en"/>
              <a:t>10+  	4.4 MM 	51%		22%</a:t>
            </a:r>
            <a:endParaRPr/>
          </a:p>
          <a:p>
            <a:pPr marL="457200" lvl="0" indent="0" rtl="0">
              <a:spcBef>
                <a:spcPts val="0"/>
              </a:spcBef>
              <a:spcAft>
                <a:spcPts val="0"/>
              </a:spcAft>
              <a:buNone/>
            </a:pPr>
            <a:r>
              <a:rPr lang="en"/>
              <a:t>20+	3.9 MM	46%		20%</a:t>
            </a:r>
            <a:endParaRPr/>
          </a:p>
          <a:p>
            <a:pPr marL="457200" lvl="0" indent="0" rtl="0">
              <a:spcBef>
                <a:spcPts val="0"/>
              </a:spcBef>
              <a:spcAft>
                <a:spcPts val="0"/>
              </a:spcAft>
              <a:buNone/>
            </a:pPr>
            <a:r>
              <a:rPr lang="en"/>
              <a:t>50+	2.5 MM	30+		13%</a:t>
            </a:r>
            <a:endParaRPr/>
          </a:p>
          <a:p>
            <a:pPr marL="0" lvl="0" indent="0" rtl="0">
              <a:spcBef>
                <a:spcPts val="0"/>
              </a:spcBef>
              <a:spcAft>
                <a:spcPts val="0"/>
              </a:spcAft>
              <a:buNone/>
            </a:pPr>
            <a:r>
              <a:rPr lang="en"/>
              <a:t> </a:t>
            </a:r>
            <a:endParaRPr/>
          </a:p>
          <a:p>
            <a:pPr marL="0" lvl="0" indent="0" algn="r" rtl="0">
              <a:lnSpc>
                <a:spcPct val="115000"/>
              </a:lnSpc>
              <a:spcBef>
                <a:spcPts val="0"/>
              </a:spcBef>
              <a:spcAft>
                <a:spcPts val="0"/>
              </a:spcAft>
              <a:buNone/>
            </a:pPr>
            <a:r>
              <a:rPr lang="en"/>
              <a:t> </a:t>
            </a:r>
            <a:endParaRPr/>
          </a:p>
          <a:p>
            <a:pPr marL="0" lvl="0" indent="0" rtl="0">
              <a:spcBef>
                <a:spcPts val="0"/>
              </a:spcBef>
              <a:spcAft>
                <a:spcPts val="0"/>
              </a:spcAft>
              <a:buNone/>
            </a:pPr>
            <a:r>
              <a:rPr lang="en"/>
              <a:t> </a:t>
            </a:r>
            <a:endParaRPr/>
          </a:p>
          <a:p>
            <a:pPr marL="0" lvl="0" indent="0" rtl="0">
              <a:spcBef>
                <a:spcPts val="0"/>
              </a:spcBef>
              <a:spcAft>
                <a:spcPts val="0"/>
              </a:spcAft>
              <a:buNone/>
            </a:pPr>
            <a:r>
              <a:rPr lang="en"/>
              <a:t> </a:t>
            </a:r>
            <a:endParaRPr/>
          </a:p>
          <a:p>
            <a:pPr marL="0" lvl="0" indent="0" rtl="0">
              <a:spcBef>
                <a:spcPts val="0"/>
              </a:spcBef>
              <a:spcAft>
                <a:spcPts val="0"/>
              </a:spcAft>
              <a:buNone/>
            </a:pPr>
            <a:r>
              <a:rPr lang="en"/>
              <a:t> </a:t>
            </a:r>
            <a:endParaRPr/>
          </a:p>
          <a:p>
            <a:pPr marL="457200" lvl="0" indent="457200">
              <a:spcBef>
                <a:spcPts val="0"/>
              </a:spcBef>
              <a:spcAft>
                <a:spcPts val="0"/>
              </a:spcAft>
              <a:buNone/>
            </a:pPr>
            <a:r>
              <a:rPr lang="en"/>
              <a:t>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4" name="Shape 2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
              <a:t>The ¢/kWh #’'s are the value of solar at these various residential buildings:</a:t>
            </a:r>
            <a:endParaRPr/>
          </a:p>
          <a:p>
            <a:pPr marL="0" lvl="0" indent="0">
              <a:spcBef>
                <a:spcPts val="0"/>
              </a:spcBef>
              <a:spcAft>
                <a:spcPts val="0"/>
              </a:spcAft>
              <a:buNone/>
            </a:pPr>
            <a:r>
              <a:rPr lang="en">
                <a:solidFill>
                  <a:schemeClr val="dk1"/>
                </a:solidFill>
              </a:rPr>
              <a:t>#1 EL2 NEM = 21¢/kWh</a:t>
            </a:r>
            <a:endParaRPr/>
          </a:p>
          <a:p>
            <a:pPr marL="0" lvl="0" indent="0">
              <a:spcBef>
                <a:spcPts val="0"/>
              </a:spcBef>
              <a:spcAft>
                <a:spcPts val="0"/>
              </a:spcAft>
              <a:buClr>
                <a:schemeClr val="dk1"/>
              </a:buClr>
              <a:buSzPts val="1100"/>
              <a:buFont typeface="Arial"/>
              <a:buNone/>
            </a:pPr>
            <a:r>
              <a:rPr lang="en"/>
              <a:t>#2 Self consumption = 10¢/kWh</a:t>
            </a:r>
            <a:endParaRPr/>
          </a:p>
          <a:p>
            <a:pPr marL="0" lvl="0" indent="0">
              <a:spcBef>
                <a:spcPts val="0"/>
              </a:spcBef>
              <a:spcAft>
                <a:spcPts val="0"/>
              </a:spcAft>
              <a:buClr>
                <a:schemeClr val="dk1"/>
              </a:buClr>
              <a:buSzPts val="1100"/>
              <a:buFont typeface="Arial"/>
              <a:buNone/>
            </a:pPr>
            <a:r>
              <a:rPr lang="en"/>
              <a:t>     Export VDER = 13¢/kWh</a:t>
            </a:r>
            <a:endParaRPr/>
          </a:p>
          <a:p>
            <a:pPr marL="0" lvl="0" indent="0">
              <a:spcBef>
                <a:spcPts val="0"/>
              </a:spcBef>
              <a:spcAft>
                <a:spcPts val="0"/>
              </a:spcAft>
              <a:buClr>
                <a:schemeClr val="dk1"/>
              </a:buClr>
              <a:buSzPts val="1100"/>
              <a:buFont typeface="Arial"/>
              <a:buNone/>
            </a:pPr>
            <a:r>
              <a:rPr lang="en"/>
              <a:t>#3 100% Solar Export Meter VDER = 13¢/kWh credited to Master Meter via RNM</a:t>
            </a:r>
            <a:endParaRPr/>
          </a:p>
          <a:p>
            <a:pPr marL="0" lvl="0" indent="0">
              <a:spcBef>
                <a:spcPts val="0"/>
              </a:spcBef>
              <a:spcAft>
                <a:spcPts val="0"/>
              </a:spcAft>
              <a:buNone/>
            </a:pPr>
            <a:r>
              <a:rPr lang="en"/>
              <a:t>#4 Direct Metered Multifamily onsite CDG = 20¢/kWh</a:t>
            </a:r>
            <a:endParaRPr/>
          </a:p>
          <a:p>
            <a:pPr marL="0" lvl="0" indent="0">
              <a:spcBef>
                <a:spcPts val="0"/>
              </a:spcBef>
              <a:spcAft>
                <a:spcPts val="0"/>
              </a:spcAft>
              <a:buNone/>
            </a:pPr>
            <a:endParaRPr/>
          </a:p>
          <a:p>
            <a:pPr marL="0" lvl="0" indent="0">
              <a:spcBef>
                <a:spcPts val="0"/>
              </a:spcBef>
              <a:spcAft>
                <a:spcPts val="0"/>
              </a:spcAft>
              <a:buNone/>
            </a:pPr>
            <a:r>
              <a:rPr lang="en"/>
              <a:t>These are not geographically scattered buildings justifying various solar values as per VDER design principles. And they are all residential. NEM or MTC for all residential would level the solar valuation and simplify a very complex value proposition</a:t>
            </a:r>
            <a:endParaRPr/>
          </a:p>
          <a:p>
            <a:pPr marL="457200" lvl="0" indent="-298450" rtl="0">
              <a:spcBef>
                <a:spcPts val="0"/>
              </a:spcBef>
              <a:spcAft>
                <a:spcPts val="0"/>
              </a:spcAft>
              <a:buSzPts val="1100"/>
              <a:buChar char="-"/>
            </a:pPr>
            <a:r>
              <a:rPr lang="en"/>
              <a:t>Some PLP accounts are just under 10kW Max Demand. If they increase Load (e.g. heat pumps), they could be switched from an EL2 to an EL9 rate classification and their Solar value drop considerably.</a:t>
            </a:r>
            <a:endParaRPr/>
          </a:p>
          <a:p>
            <a:pPr marL="457200" lvl="0" indent="-298450">
              <a:spcBef>
                <a:spcPts val="0"/>
              </a:spcBef>
              <a:spcAft>
                <a:spcPts val="0"/>
              </a:spcAft>
              <a:buSzPts val="1100"/>
              <a:buChar char="-"/>
            </a:pPr>
            <a:r>
              <a:rPr lang="en"/>
              <a:t>Choice of either MTC or NEM (Phase One for on site mass market) would mitigate risk.</a:t>
            </a:r>
            <a:endParaRPr/>
          </a:p>
          <a:p>
            <a:pPr marL="0" lvl="0" indent="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0" name="Shape 27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30 second overview of other items that will NYC SBA will be advocating for in future WG proceedings in 2018</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6" name="Shape 27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3" name="Shape 17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Who we are. “NYC SBA represents a diverse coalition of solar industry installers and service providers serving the commercial, industrial, residential and community solar markets throughout the five boroughs and greater NYC metro area.”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1" name="Shape 19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7" name="Shape 19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Bullets in bold are what we are going to discuss in detail in this presentation. Others are only previewed and NYCSBA will advance recommendation through participation in appropriate working groups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7" name="Shape 19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Starting</a:t>
            </a:r>
            <a:r>
              <a:rPr lang="en-US" baseline="0" dirty="0"/>
              <a:t> with </a:t>
            </a:r>
            <a:r>
              <a:rPr lang="en-US" baseline="0" dirty="0" err="1"/>
              <a:t>bakability</a:t>
            </a:r>
            <a:r>
              <a:rPr lang="en-US" baseline="0" dirty="0"/>
              <a:t>/complexity . . .</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r>
              <a:rPr lang="en"/>
              <a:t>Three recommendations under the banner of simplification and bankability</a:t>
            </a:r>
            <a:endParaRPr/>
          </a:p>
        </p:txBody>
      </p:sp>
      <p:sp>
        <p:nvSpPr>
          <p:cNvPr id="209" name="Shape 20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r>
              <a:rPr lang="en"/>
              <a:t>Next three slides provide context and justification for recommendations 1-3</a:t>
            </a:r>
            <a:endParaRPr/>
          </a:p>
        </p:txBody>
      </p:sp>
      <p:sp>
        <p:nvSpPr>
          <p:cNvPr id="215" name="Shape 21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221" name="Shape 22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228" name="Shape 22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1143000" y="841772"/>
            <a:ext cx="6858000" cy="1790700"/>
          </a:xfrm>
          <a:prstGeom prst="rect">
            <a:avLst/>
          </a:prstGeom>
          <a:noFill/>
          <a:ln>
            <a:noFill/>
          </a:ln>
        </p:spPr>
        <p:txBody>
          <a:bodyPr spcFirstLastPara="1" wrap="square" lIns="68575" tIns="68575" rIns="68575" bIns="68575" anchor="b" anchorCtr="0"/>
          <a:lstStyle>
            <a:lvl1pPr marR="0" lvl="0" algn="ctr" rtl="0">
              <a:lnSpc>
                <a:spcPct val="90000"/>
              </a:lnSpc>
              <a:spcBef>
                <a:spcPts val="0"/>
              </a:spcBef>
              <a:spcAft>
                <a:spcPts val="0"/>
              </a:spcAft>
              <a:buClr>
                <a:schemeClr val="dk1"/>
              </a:buClr>
              <a:buSzPts val="4500"/>
              <a:buFont typeface="Avenir"/>
              <a:buNone/>
              <a:defRPr sz="4500" b="1" i="0" u="none" strike="noStrike" cap="none">
                <a:solidFill>
                  <a:schemeClr val="dk1"/>
                </a:solidFill>
                <a:latin typeface="Avenir"/>
                <a:ea typeface="Avenir"/>
                <a:cs typeface="Avenir"/>
                <a:sym typeface="Avenir"/>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13" name="Shape 13"/>
          <p:cNvSpPr txBox="1">
            <a:spLocks noGrp="1"/>
          </p:cNvSpPr>
          <p:nvPr>
            <p:ph type="subTitle" idx="1"/>
          </p:nvPr>
        </p:nvSpPr>
        <p:spPr>
          <a:xfrm>
            <a:off x="1143000" y="2701528"/>
            <a:ext cx="6858000" cy="1241700"/>
          </a:xfrm>
          <a:prstGeom prst="rect">
            <a:avLst/>
          </a:prstGeom>
          <a:noFill/>
          <a:ln>
            <a:noFill/>
          </a:ln>
        </p:spPr>
        <p:txBody>
          <a:bodyPr spcFirstLastPara="1" wrap="square" lIns="68575" tIns="68575" rIns="68575" bIns="68575" anchor="t" anchorCtr="0"/>
          <a:lstStyle>
            <a:lvl1pPr marR="0" lvl="0" algn="ctr" rtl="0">
              <a:lnSpc>
                <a:spcPct val="90000"/>
              </a:lnSpc>
              <a:spcBef>
                <a:spcPts val="8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R="0" lvl="1" algn="ctr"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3pPr>
            <a:lvl4pPr marR="0" lvl="3"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ctr" anchorCtr="0"/>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pic>
        <p:nvPicPr>
          <p:cNvPr id="17" name="Shape 17"/>
          <p:cNvPicPr preferRelativeResize="0"/>
          <p:nvPr/>
        </p:nvPicPr>
        <p:blipFill rotWithShape="1">
          <a:blip r:embed="rId2">
            <a:alphaModFix/>
          </a:blip>
          <a:srcRect/>
          <a:stretch/>
        </p:blipFill>
        <p:spPr>
          <a:xfrm>
            <a:off x="1006674" y="3558239"/>
            <a:ext cx="3840233" cy="90808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628650" y="273844"/>
            <a:ext cx="7886700" cy="994200"/>
          </a:xfrm>
          <a:prstGeom prst="rect">
            <a:avLst/>
          </a:prstGeom>
          <a:noFill/>
          <a:ln>
            <a:noFill/>
          </a:ln>
        </p:spPr>
        <p:txBody>
          <a:bodyPr spcFirstLastPara="1" wrap="square" lIns="68575" tIns="68575" rIns="68575" bIns="6857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73" name="Shape 73"/>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68575" rIns="68575" bIns="685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ctr" anchorCtr="0"/>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5350050" y="1467544"/>
            <a:ext cx="4359000" cy="1971600"/>
          </a:xfrm>
          <a:prstGeom prst="rect">
            <a:avLst/>
          </a:prstGeom>
          <a:noFill/>
          <a:ln>
            <a:noFill/>
          </a:ln>
        </p:spPr>
        <p:txBody>
          <a:bodyPr spcFirstLastPara="1" wrap="square" lIns="68575" tIns="68575" rIns="68575" bIns="6857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79" name="Shape 79"/>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68575" rIns="68575" bIns="685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ctr" anchorCtr="0"/>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311700" y="445025"/>
            <a:ext cx="8520600" cy="572700"/>
          </a:xfrm>
          <a:prstGeom prst="rect">
            <a:avLst/>
          </a:prstGeom>
        </p:spPr>
        <p:txBody>
          <a:bodyPr spcFirstLastPara="1" wrap="square" lIns="68575" tIns="68575" rIns="68575" bIns="68575" anchor="ctr" anchorCtr="0"/>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5" name="Shape 85"/>
          <p:cNvSpPr txBox="1">
            <a:spLocks noGrp="1"/>
          </p:cNvSpPr>
          <p:nvPr>
            <p:ph type="body" idx="1"/>
          </p:nvPr>
        </p:nvSpPr>
        <p:spPr>
          <a:xfrm>
            <a:off x="311700" y="1152475"/>
            <a:ext cx="8520600" cy="3416400"/>
          </a:xfrm>
          <a:prstGeom prst="rect">
            <a:avLst/>
          </a:prstGeom>
        </p:spPr>
        <p:txBody>
          <a:bodyPr spcFirstLastPara="1" wrap="square" lIns="68575" tIns="68575" rIns="68575" bIns="68575" anchor="t" anchorCtr="0"/>
          <a:lstStyle>
            <a:lvl1pPr marL="457200" lvl="0" indent="-361950" rtl="0">
              <a:spcBef>
                <a:spcPts val="800"/>
              </a:spcBef>
              <a:spcAft>
                <a:spcPts val="0"/>
              </a:spcAft>
              <a:buSzPts val="2100"/>
              <a:buChar char="•"/>
              <a:defRPr/>
            </a:lvl1pPr>
            <a:lvl2pPr marL="914400" lvl="1" indent="-342900" rtl="0">
              <a:spcBef>
                <a:spcPts val="400"/>
              </a:spcBef>
              <a:spcAft>
                <a:spcPts val="0"/>
              </a:spcAft>
              <a:buSzPts val="1800"/>
              <a:buChar char="•"/>
              <a:defRPr/>
            </a:lvl2pPr>
            <a:lvl3pPr marL="1371600" lvl="2" indent="-323850" rtl="0">
              <a:spcBef>
                <a:spcPts val="400"/>
              </a:spcBef>
              <a:spcAft>
                <a:spcPts val="0"/>
              </a:spcAft>
              <a:buSzPts val="1500"/>
              <a:buChar char="•"/>
              <a:defRPr/>
            </a:lvl3pPr>
            <a:lvl4pPr marL="1828800" lvl="3" indent="-317500" rtl="0">
              <a:spcBef>
                <a:spcPts val="400"/>
              </a:spcBef>
              <a:spcAft>
                <a:spcPts val="0"/>
              </a:spcAft>
              <a:buSzPts val="1400"/>
              <a:buChar char="•"/>
              <a:defRPr/>
            </a:lvl4pPr>
            <a:lvl5pPr marL="2286000" lvl="4" indent="-317500" rtl="0">
              <a:spcBef>
                <a:spcPts val="400"/>
              </a:spcBef>
              <a:spcAft>
                <a:spcPts val="0"/>
              </a:spcAft>
              <a:buSzPts val="14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86" name="Shape 86"/>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3"/>
        <p:cNvGrpSpPr/>
        <p:nvPr/>
      </p:nvGrpSpPr>
      <p:grpSpPr>
        <a:xfrm>
          <a:off x="0" y="0"/>
          <a:ext cx="0" cy="0"/>
          <a:chOff x="0" y="0"/>
          <a:chExt cx="0" cy="0"/>
        </a:xfrm>
      </p:grpSpPr>
      <p:sp>
        <p:nvSpPr>
          <p:cNvPr id="94" name="Shape 94"/>
          <p:cNvSpPr txBox="1">
            <a:spLocks noGrp="1"/>
          </p:cNvSpPr>
          <p:nvPr>
            <p:ph type="ctrTitle"/>
          </p:nvPr>
        </p:nvSpPr>
        <p:spPr>
          <a:xfrm>
            <a:off x="1143000" y="841772"/>
            <a:ext cx="6858000" cy="1790700"/>
          </a:xfrm>
          <a:prstGeom prst="rect">
            <a:avLst/>
          </a:prstGeom>
          <a:noFill/>
          <a:ln>
            <a:noFill/>
          </a:ln>
        </p:spPr>
        <p:txBody>
          <a:bodyPr spcFirstLastPara="1" wrap="square" lIns="68575" tIns="68575" rIns="68575" bIns="68575" anchor="b" anchorCtr="0"/>
          <a:lstStyle>
            <a:lvl1pPr marR="0" lvl="0" algn="ctr" rtl="0">
              <a:lnSpc>
                <a:spcPct val="90000"/>
              </a:lnSpc>
              <a:spcBef>
                <a:spcPts val="0"/>
              </a:spcBef>
              <a:spcAft>
                <a:spcPts val="0"/>
              </a:spcAft>
              <a:buClr>
                <a:schemeClr val="dk1"/>
              </a:buClr>
              <a:buSzPts val="4500"/>
              <a:buFont typeface="Avenir"/>
              <a:buNone/>
              <a:defRPr sz="4500" b="1" i="0" u="none" strike="noStrike" cap="none">
                <a:solidFill>
                  <a:schemeClr val="dk1"/>
                </a:solidFill>
                <a:latin typeface="Avenir"/>
                <a:ea typeface="Avenir"/>
                <a:cs typeface="Avenir"/>
                <a:sym typeface="Avenir"/>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95" name="Shape 95"/>
          <p:cNvSpPr txBox="1">
            <a:spLocks noGrp="1"/>
          </p:cNvSpPr>
          <p:nvPr>
            <p:ph type="subTitle" idx="1"/>
          </p:nvPr>
        </p:nvSpPr>
        <p:spPr>
          <a:xfrm>
            <a:off x="1143000" y="2701528"/>
            <a:ext cx="6858000" cy="1241821"/>
          </a:xfrm>
          <a:prstGeom prst="rect">
            <a:avLst/>
          </a:prstGeom>
          <a:noFill/>
          <a:ln>
            <a:noFill/>
          </a:ln>
        </p:spPr>
        <p:txBody>
          <a:bodyPr spcFirstLastPara="1" wrap="square" lIns="68575" tIns="68575" rIns="68575" bIns="68575" anchor="t" anchorCtr="0"/>
          <a:lstStyle>
            <a:lvl1pPr marR="0" lvl="0" algn="ctr" rtl="0">
              <a:lnSpc>
                <a:spcPct val="90000"/>
              </a:lnSpc>
              <a:spcBef>
                <a:spcPts val="8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R="0" lvl="1" algn="ctr"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3pPr>
            <a:lvl4pPr marR="0" lvl="3"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96" name="Shape 96"/>
          <p:cNvSpPr txBox="1">
            <a:spLocks noGrp="1"/>
          </p:cNvSpPr>
          <p:nvPr>
            <p:ph type="dt" idx="10"/>
          </p:nvPr>
        </p:nvSpPr>
        <p:spPr>
          <a:xfrm>
            <a:off x="628650" y="4767263"/>
            <a:ext cx="2057400" cy="273844"/>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97" name="Shape 97"/>
          <p:cNvSpPr txBox="1">
            <a:spLocks noGrp="1"/>
          </p:cNvSpPr>
          <p:nvPr>
            <p:ph type="ftr" idx="11"/>
          </p:nvPr>
        </p:nvSpPr>
        <p:spPr>
          <a:xfrm>
            <a:off x="3028950" y="4767263"/>
            <a:ext cx="3086100" cy="273844"/>
          </a:xfrm>
          <a:prstGeom prst="rect">
            <a:avLst/>
          </a:prstGeom>
          <a:noFill/>
          <a:ln>
            <a:noFill/>
          </a:ln>
        </p:spPr>
        <p:txBody>
          <a:bodyPr spcFirstLastPara="1" wrap="square" lIns="68575" tIns="68575" rIns="68575" bIns="68575" anchor="ctr" anchorCtr="0"/>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98" name="Shape 9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pic>
        <p:nvPicPr>
          <p:cNvPr id="99" name="Shape 99"/>
          <p:cNvPicPr preferRelativeResize="0"/>
          <p:nvPr/>
        </p:nvPicPr>
        <p:blipFill rotWithShape="1">
          <a:blip r:embed="rId2">
            <a:alphaModFix/>
          </a:blip>
          <a:srcRect/>
          <a:stretch/>
        </p:blipFill>
        <p:spPr>
          <a:xfrm>
            <a:off x="1228724" y="2943584"/>
            <a:ext cx="3840232" cy="908089"/>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628650" y="273844"/>
            <a:ext cx="7886700" cy="994172"/>
          </a:xfrm>
          <a:prstGeom prst="rect">
            <a:avLst/>
          </a:prstGeom>
          <a:noFill/>
          <a:ln>
            <a:noFill/>
          </a:ln>
        </p:spPr>
        <p:txBody>
          <a:bodyPr spcFirstLastPara="1" wrap="square" lIns="68575" tIns="68575" rIns="68575" bIns="68575" anchor="ctr" anchorCtr="0"/>
          <a:lstStyle>
            <a:lvl1pPr marR="0" lvl="0" algn="l" rtl="0">
              <a:lnSpc>
                <a:spcPct val="90000"/>
              </a:lnSpc>
              <a:spcBef>
                <a:spcPts val="0"/>
              </a:spcBef>
              <a:spcAft>
                <a:spcPts val="0"/>
              </a:spcAft>
              <a:buClr>
                <a:schemeClr val="dk1"/>
              </a:buClr>
              <a:buSzPts val="2900"/>
              <a:buFont typeface="Avenir"/>
              <a:buNone/>
              <a:defRPr sz="2900" b="0" i="0" u="none" strike="noStrike" cap="none">
                <a:solidFill>
                  <a:schemeClr val="dk1"/>
                </a:solidFill>
                <a:latin typeface="Avenir"/>
                <a:ea typeface="Avenir"/>
                <a:cs typeface="Avenir"/>
                <a:sym typeface="Avenir"/>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102" name="Shape 102"/>
          <p:cNvSpPr txBox="1">
            <a:spLocks noGrp="1"/>
          </p:cNvSpPr>
          <p:nvPr>
            <p:ph type="body" idx="1"/>
          </p:nvPr>
        </p:nvSpPr>
        <p:spPr>
          <a:xfrm>
            <a:off x="628650" y="1369219"/>
            <a:ext cx="7886700" cy="3263504"/>
          </a:xfrm>
          <a:prstGeom prst="rect">
            <a:avLst/>
          </a:prstGeom>
          <a:noFill/>
          <a:ln>
            <a:noFill/>
          </a:ln>
        </p:spPr>
        <p:txBody>
          <a:bodyPr spcFirstLastPara="1" wrap="square" lIns="68575" tIns="68575" rIns="68575" bIns="68575" anchor="t" anchorCtr="0"/>
          <a:lstStyle>
            <a:lvl1pPr marL="457200" marR="0" lvl="0" indent="-361950" algn="l" rtl="0">
              <a:lnSpc>
                <a:spcPct val="90000"/>
              </a:lnSpc>
              <a:spcBef>
                <a:spcPts val="800"/>
              </a:spcBef>
              <a:spcAft>
                <a:spcPts val="0"/>
              </a:spcAft>
              <a:buClr>
                <a:srgbClr val="FF6401"/>
              </a:buClr>
              <a:buSzPts val="2100"/>
              <a:buFont typeface="Noto Sans Symbols"/>
              <a:buChar char="▪"/>
              <a:defRPr sz="1500" b="0" i="0" u="none" strike="noStrike" cap="none">
                <a:solidFill>
                  <a:schemeClr val="dk1"/>
                </a:solidFill>
                <a:latin typeface="Helvetica Neue"/>
                <a:ea typeface="Helvetica Neue"/>
                <a:cs typeface="Helvetica Neue"/>
                <a:sym typeface="Helvetica Neue"/>
              </a:defRPr>
            </a:lvl1pPr>
            <a:lvl2pPr marL="914400" marR="0" lvl="1" indent="-349250" algn="l" rtl="0">
              <a:lnSpc>
                <a:spcPct val="90000"/>
              </a:lnSpc>
              <a:spcBef>
                <a:spcPts val="400"/>
              </a:spcBef>
              <a:spcAft>
                <a:spcPts val="0"/>
              </a:spcAft>
              <a:buClr>
                <a:srgbClr val="FF6401"/>
              </a:buClr>
              <a:buSzPts val="1900"/>
              <a:buFont typeface="Noto Sans Symbols"/>
              <a:buChar char="▪"/>
              <a:defRPr sz="1400" b="0" i="0" u="none" strike="noStrike" cap="none">
                <a:solidFill>
                  <a:schemeClr val="dk1"/>
                </a:solidFill>
                <a:latin typeface="Helvetica Neue"/>
                <a:ea typeface="Helvetica Neue"/>
                <a:cs typeface="Helvetica Neue"/>
                <a:sym typeface="Helvetica Neue"/>
              </a:defRPr>
            </a:lvl2pPr>
            <a:lvl3pPr marL="1371600" marR="0" lvl="2" indent="-336550" algn="l" rtl="0">
              <a:lnSpc>
                <a:spcPct val="90000"/>
              </a:lnSpc>
              <a:spcBef>
                <a:spcPts val="400"/>
              </a:spcBef>
              <a:spcAft>
                <a:spcPts val="0"/>
              </a:spcAft>
              <a:buClr>
                <a:srgbClr val="FF6401"/>
              </a:buClr>
              <a:buSzPts val="1700"/>
              <a:buFont typeface="Noto Sans Symbols"/>
              <a:buChar char="▪"/>
              <a:defRPr sz="1200" b="0" i="0" u="none" strike="noStrike" cap="none">
                <a:solidFill>
                  <a:schemeClr val="dk1"/>
                </a:solidFill>
                <a:latin typeface="Helvetica Neue"/>
                <a:ea typeface="Helvetica Neue"/>
                <a:cs typeface="Helvetica Neue"/>
                <a:sym typeface="Helvetica Neue"/>
              </a:defRPr>
            </a:lvl3pPr>
            <a:lvl4pPr marL="1828800" marR="0" lvl="3" indent="-323850" algn="l" rtl="0">
              <a:lnSpc>
                <a:spcPct val="90000"/>
              </a:lnSpc>
              <a:spcBef>
                <a:spcPts val="400"/>
              </a:spcBef>
              <a:spcAft>
                <a:spcPts val="0"/>
              </a:spcAft>
              <a:buClr>
                <a:srgbClr val="FF6401"/>
              </a:buClr>
              <a:buSzPts val="1500"/>
              <a:buFont typeface="Noto Sans Symbols"/>
              <a:buChar char="▪"/>
              <a:defRPr sz="1100" b="0" i="0" u="none" strike="noStrike" cap="none">
                <a:solidFill>
                  <a:schemeClr val="dk1"/>
                </a:solidFill>
                <a:latin typeface="Helvetica Neue"/>
                <a:ea typeface="Helvetica Neue"/>
                <a:cs typeface="Helvetica Neue"/>
                <a:sym typeface="Helvetica Neue"/>
              </a:defRPr>
            </a:lvl4pPr>
            <a:lvl5pPr marL="2286000" marR="0" lvl="4" indent="-323850" algn="l" rtl="0">
              <a:lnSpc>
                <a:spcPct val="90000"/>
              </a:lnSpc>
              <a:spcBef>
                <a:spcPts val="400"/>
              </a:spcBef>
              <a:spcAft>
                <a:spcPts val="0"/>
              </a:spcAft>
              <a:buClr>
                <a:srgbClr val="FF6401"/>
              </a:buClr>
              <a:buSzPts val="1500"/>
              <a:buFont typeface="Noto Sans Symbols"/>
              <a:buChar char="▪"/>
              <a:defRPr sz="1100" b="0" i="0" u="none" strike="noStrike" cap="none">
                <a:solidFill>
                  <a:schemeClr val="dk1"/>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03" name="Shape 103"/>
          <p:cNvSpPr txBox="1">
            <a:spLocks noGrp="1"/>
          </p:cNvSpPr>
          <p:nvPr>
            <p:ph type="dt" idx="10"/>
          </p:nvPr>
        </p:nvSpPr>
        <p:spPr>
          <a:xfrm>
            <a:off x="628650" y="4767263"/>
            <a:ext cx="2057400" cy="273844"/>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04" name="Shape 10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pic>
        <p:nvPicPr>
          <p:cNvPr id="105" name="Shape 105"/>
          <p:cNvPicPr preferRelativeResize="0"/>
          <p:nvPr/>
        </p:nvPicPr>
        <p:blipFill rotWithShape="1">
          <a:blip r:embed="rId2">
            <a:alphaModFix/>
          </a:blip>
          <a:srcRect/>
          <a:stretch/>
        </p:blipFill>
        <p:spPr>
          <a:xfrm>
            <a:off x="628650" y="4526663"/>
            <a:ext cx="2198525" cy="519879"/>
          </a:xfrm>
          <a:prstGeom prst="rect">
            <a:avLst/>
          </a:prstGeom>
          <a:noFill/>
          <a:ln>
            <a:noFill/>
          </a:ln>
        </p:spPr>
      </p:pic>
      <p:sp>
        <p:nvSpPr>
          <p:cNvPr id="106" name="Shape 106"/>
          <p:cNvSpPr/>
          <p:nvPr/>
        </p:nvSpPr>
        <p:spPr>
          <a:xfrm>
            <a:off x="628650" y="1132115"/>
            <a:ext cx="7916518" cy="61822"/>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07" name="Shape 107"/>
          <p:cNvSpPr/>
          <p:nvPr/>
        </p:nvSpPr>
        <p:spPr>
          <a:xfrm>
            <a:off x="628650" y="1083142"/>
            <a:ext cx="7916518" cy="61822"/>
          </a:xfrm>
          <a:prstGeom prst="rect">
            <a:avLst/>
          </a:prstGeom>
          <a:solidFill>
            <a:srgbClr val="76DAE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623888" y="1282304"/>
            <a:ext cx="7886700" cy="2139553"/>
          </a:xfrm>
          <a:prstGeom prst="rect">
            <a:avLst/>
          </a:prstGeom>
          <a:noFill/>
          <a:ln>
            <a:noFill/>
          </a:ln>
        </p:spPr>
        <p:txBody>
          <a:bodyPr spcFirstLastPara="1" wrap="square" lIns="68575" tIns="68575" rIns="68575" bIns="68575" anchor="b" anchorCtr="0"/>
          <a:lstStyle>
            <a:lvl1pPr marR="0" lvl="0" algn="l" rtl="0">
              <a:lnSpc>
                <a:spcPct val="90000"/>
              </a:lnSpc>
              <a:spcBef>
                <a:spcPts val="0"/>
              </a:spcBef>
              <a:spcAft>
                <a:spcPts val="0"/>
              </a:spcAft>
              <a:buClr>
                <a:schemeClr val="dk1"/>
              </a:buClr>
              <a:buSzPts val="4500"/>
              <a:buFont typeface="Calibri"/>
              <a:buNone/>
              <a:defRPr sz="45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110" name="Shape 110"/>
          <p:cNvSpPr txBox="1">
            <a:spLocks noGrp="1"/>
          </p:cNvSpPr>
          <p:nvPr>
            <p:ph type="body" idx="1"/>
          </p:nvPr>
        </p:nvSpPr>
        <p:spPr>
          <a:xfrm>
            <a:off x="623888" y="3442097"/>
            <a:ext cx="7886700" cy="1125140"/>
          </a:xfrm>
          <a:prstGeom prst="rect">
            <a:avLst/>
          </a:prstGeom>
          <a:noFill/>
          <a:ln>
            <a:noFill/>
          </a:ln>
        </p:spPr>
        <p:txBody>
          <a:bodyPr spcFirstLastPara="1" wrap="square" lIns="68575" tIns="68575" rIns="68575" bIns="68575" anchor="t" anchorCtr="0"/>
          <a:lstStyle>
            <a:lvl1pPr marL="457200" marR="0" lvl="0" indent="-228600" algn="l" rtl="0">
              <a:lnSpc>
                <a:spcPct val="90000"/>
              </a:lnSpc>
              <a:spcBef>
                <a:spcPts val="8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400"/>
              </a:spcBef>
              <a:spcAft>
                <a:spcPts val="0"/>
              </a:spcAft>
              <a:buClr>
                <a:srgbClr val="888888"/>
              </a:buClr>
              <a:buSzPts val="1500"/>
              <a:buFont typeface="Arial"/>
              <a:buNone/>
              <a:defRPr sz="15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40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111" name="Shape 111"/>
          <p:cNvSpPr txBox="1">
            <a:spLocks noGrp="1"/>
          </p:cNvSpPr>
          <p:nvPr>
            <p:ph type="dt" idx="10"/>
          </p:nvPr>
        </p:nvSpPr>
        <p:spPr>
          <a:xfrm>
            <a:off x="628650" y="4767263"/>
            <a:ext cx="2057400" cy="273844"/>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900">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12" name="Shape 112"/>
          <p:cNvSpPr txBox="1">
            <a:spLocks noGrp="1"/>
          </p:cNvSpPr>
          <p:nvPr>
            <p:ph type="ftr" idx="11"/>
          </p:nvPr>
        </p:nvSpPr>
        <p:spPr>
          <a:xfrm>
            <a:off x="3028950" y="4767263"/>
            <a:ext cx="3086100" cy="273844"/>
          </a:xfrm>
          <a:prstGeom prst="rect">
            <a:avLst/>
          </a:prstGeom>
          <a:noFill/>
          <a:ln>
            <a:noFill/>
          </a:ln>
        </p:spPr>
        <p:txBody>
          <a:bodyPr spcFirstLastPara="1" wrap="square" lIns="68575" tIns="68575" rIns="68575" bIns="68575" anchor="ctr" anchorCtr="0"/>
          <a:lstStyle>
            <a:lvl1pPr marR="0" lvl="0" algn="ctr" rtl="0">
              <a:spcBef>
                <a:spcPts val="0"/>
              </a:spcBef>
              <a:spcAft>
                <a:spcPts val="0"/>
              </a:spcAft>
              <a:buSzPts val="1100"/>
              <a:buNone/>
              <a:defRPr sz="900">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13" name="Shape 11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628650" y="273844"/>
            <a:ext cx="7886700" cy="994172"/>
          </a:xfrm>
          <a:prstGeom prst="rect">
            <a:avLst/>
          </a:prstGeom>
          <a:noFill/>
          <a:ln>
            <a:noFill/>
          </a:ln>
        </p:spPr>
        <p:txBody>
          <a:bodyPr spcFirstLastPara="1" wrap="square" lIns="68575" tIns="68575" rIns="68575" bIns="6857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116" name="Shape 116"/>
          <p:cNvSpPr txBox="1">
            <a:spLocks noGrp="1"/>
          </p:cNvSpPr>
          <p:nvPr>
            <p:ph type="body" idx="1"/>
          </p:nvPr>
        </p:nvSpPr>
        <p:spPr>
          <a:xfrm>
            <a:off x="628650" y="1369219"/>
            <a:ext cx="3886200" cy="3263504"/>
          </a:xfrm>
          <a:prstGeom prst="rect">
            <a:avLst/>
          </a:prstGeom>
          <a:noFill/>
          <a:ln>
            <a:noFill/>
          </a:ln>
        </p:spPr>
        <p:txBody>
          <a:bodyPr spcFirstLastPara="1" wrap="square" lIns="68575" tIns="68575" rIns="68575" bIns="685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7" name="Shape 117"/>
          <p:cNvSpPr txBox="1">
            <a:spLocks noGrp="1"/>
          </p:cNvSpPr>
          <p:nvPr>
            <p:ph type="body" idx="2"/>
          </p:nvPr>
        </p:nvSpPr>
        <p:spPr>
          <a:xfrm>
            <a:off x="4629150" y="1369219"/>
            <a:ext cx="3886200" cy="3263504"/>
          </a:xfrm>
          <a:prstGeom prst="rect">
            <a:avLst/>
          </a:prstGeom>
          <a:noFill/>
          <a:ln>
            <a:noFill/>
          </a:ln>
        </p:spPr>
        <p:txBody>
          <a:bodyPr spcFirstLastPara="1" wrap="square" lIns="68575" tIns="68575" rIns="68575" bIns="685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8" name="Shape 118"/>
          <p:cNvSpPr txBox="1">
            <a:spLocks noGrp="1"/>
          </p:cNvSpPr>
          <p:nvPr>
            <p:ph type="dt" idx="10"/>
          </p:nvPr>
        </p:nvSpPr>
        <p:spPr>
          <a:xfrm>
            <a:off x="628650" y="4767263"/>
            <a:ext cx="2057400" cy="273844"/>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900">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19" name="Shape 119"/>
          <p:cNvSpPr txBox="1">
            <a:spLocks noGrp="1"/>
          </p:cNvSpPr>
          <p:nvPr>
            <p:ph type="ftr" idx="11"/>
          </p:nvPr>
        </p:nvSpPr>
        <p:spPr>
          <a:xfrm>
            <a:off x="3028950" y="4767263"/>
            <a:ext cx="3086100" cy="273844"/>
          </a:xfrm>
          <a:prstGeom prst="rect">
            <a:avLst/>
          </a:prstGeom>
          <a:noFill/>
          <a:ln>
            <a:noFill/>
          </a:ln>
        </p:spPr>
        <p:txBody>
          <a:bodyPr spcFirstLastPara="1" wrap="square" lIns="68575" tIns="68575" rIns="68575" bIns="68575" anchor="ctr" anchorCtr="0"/>
          <a:lstStyle>
            <a:lvl1pPr marR="0" lvl="0" algn="ctr" rtl="0">
              <a:spcBef>
                <a:spcPts val="0"/>
              </a:spcBef>
              <a:spcAft>
                <a:spcPts val="0"/>
              </a:spcAft>
              <a:buSzPts val="1100"/>
              <a:buNone/>
              <a:defRPr sz="900">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20" name="Shape 120"/>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629841" y="273844"/>
            <a:ext cx="7886700" cy="994172"/>
          </a:xfrm>
          <a:prstGeom prst="rect">
            <a:avLst/>
          </a:prstGeom>
          <a:noFill/>
          <a:ln>
            <a:noFill/>
          </a:ln>
        </p:spPr>
        <p:txBody>
          <a:bodyPr spcFirstLastPara="1" wrap="square" lIns="68575" tIns="68575" rIns="68575" bIns="6857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123" name="Shape 123"/>
          <p:cNvSpPr txBox="1">
            <a:spLocks noGrp="1"/>
          </p:cNvSpPr>
          <p:nvPr>
            <p:ph type="body" idx="1"/>
          </p:nvPr>
        </p:nvSpPr>
        <p:spPr>
          <a:xfrm>
            <a:off x="629841" y="1260872"/>
            <a:ext cx="3868340" cy="617934"/>
          </a:xfrm>
          <a:prstGeom prst="rect">
            <a:avLst/>
          </a:prstGeom>
          <a:noFill/>
          <a:ln>
            <a:noFill/>
          </a:ln>
        </p:spPr>
        <p:txBody>
          <a:bodyPr spcFirstLastPara="1" wrap="square" lIns="68575" tIns="68575" rIns="68575" bIns="68575" anchor="b" anchorCtr="0"/>
          <a:lstStyle>
            <a:lvl1pPr marL="457200" marR="0" lvl="0" indent="-228600" algn="l" rtl="0">
              <a:lnSpc>
                <a:spcPct val="90000"/>
              </a:lnSpc>
              <a:spcBef>
                <a:spcPts val="8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dk1"/>
              </a:buClr>
              <a:buSzPts val="1500"/>
              <a:buFont typeface="Arial"/>
              <a:buNone/>
              <a:defRPr sz="15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124" name="Shape 124"/>
          <p:cNvSpPr txBox="1">
            <a:spLocks noGrp="1"/>
          </p:cNvSpPr>
          <p:nvPr>
            <p:ph type="body" idx="2"/>
          </p:nvPr>
        </p:nvSpPr>
        <p:spPr>
          <a:xfrm>
            <a:off x="629841" y="1878806"/>
            <a:ext cx="3868340" cy="2763441"/>
          </a:xfrm>
          <a:prstGeom prst="rect">
            <a:avLst/>
          </a:prstGeom>
          <a:noFill/>
          <a:ln>
            <a:noFill/>
          </a:ln>
        </p:spPr>
        <p:txBody>
          <a:bodyPr spcFirstLastPara="1" wrap="square" lIns="68575" tIns="68575" rIns="68575" bIns="685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25" name="Shape 125"/>
          <p:cNvSpPr txBox="1">
            <a:spLocks noGrp="1"/>
          </p:cNvSpPr>
          <p:nvPr>
            <p:ph type="body" idx="3"/>
          </p:nvPr>
        </p:nvSpPr>
        <p:spPr>
          <a:xfrm>
            <a:off x="4629150" y="1260872"/>
            <a:ext cx="3887391" cy="617934"/>
          </a:xfrm>
          <a:prstGeom prst="rect">
            <a:avLst/>
          </a:prstGeom>
          <a:noFill/>
          <a:ln>
            <a:noFill/>
          </a:ln>
        </p:spPr>
        <p:txBody>
          <a:bodyPr spcFirstLastPara="1" wrap="square" lIns="68575" tIns="68575" rIns="68575" bIns="68575" anchor="b" anchorCtr="0"/>
          <a:lstStyle>
            <a:lvl1pPr marL="457200" marR="0" lvl="0" indent="-228600" algn="l" rtl="0">
              <a:lnSpc>
                <a:spcPct val="90000"/>
              </a:lnSpc>
              <a:spcBef>
                <a:spcPts val="8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dk1"/>
              </a:buClr>
              <a:buSzPts val="1500"/>
              <a:buFont typeface="Arial"/>
              <a:buNone/>
              <a:defRPr sz="15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126" name="Shape 126"/>
          <p:cNvSpPr txBox="1">
            <a:spLocks noGrp="1"/>
          </p:cNvSpPr>
          <p:nvPr>
            <p:ph type="body" idx="4"/>
          </p:nvPr>
        </p:nvSpPr>
        <p:spPr>
          <a:xfrm>
            <a:off x="4629150" y="1878806"/>
            <a:ext cx="3887391" cy="2763441"/>
          </a:xfrm>
          <a:prstGeom prst="rect">
            <a:avLst/>
          </a:prstGeom>
          <a:noFill/>
          <a:ln>
            <a:noFill/>
          </a:ln>
        </p:spPr>
        <p:txBody>
          <a:bodyPr spcFirstLastPara="1" wrap="square" lIns="68575" tIns="68575" rIns="68575" bIns="685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27" name="Shape 127"/>
          <p:cNvSpPr txBox="1">
            <a:spLocks noGrp="1"/>
          </p:cNvSpPr>
          <p:nvPr>
            <p:ph type="dt" idx="10"/>
          </p:nvPr>
        </p:nvSpPr>
        <p:spPr>
          <a:xfrm>
            <a:off x="628650" y="4767263"/>
            <a:ext cx="2057400" cy="273844"/>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900">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28" name="Shape 128"/>
          <p:cNvSpPr txBox="1">
            <a:spLocks noGrp="1"/>
          </p:cNvSpPr>
          <p:nvPr>
            <p:ph type="ftr" idx="11"/>
          </p:nvPr>
        </p:nvSpPr>
        <p:spPr>
          <a:xfrm>
            <a:off x="3028950" y="4767263"/>
            <a:ext cx="3086100" cy="273844"/>
          </a:xfrm>
          <a:prstGeom prst="rect">
            <a:avLst/>
          </a:prstGeom>
          <a:noFill/>
          <a:ln>
            <a:noFill/>
          </a:ln>
        </p:spPr>
        <p:txBody>
          <a:bodyPr spcFirstLastPara="1" wrap="square" lIns="68575" tIns="68575" rIns="68575" bIns="68575" anchor="ctr" anchorCtr="0"/>
          <a:lstStyle>
            <a:lvl1pPr marR="0" lvl="0" algn="ctr" rtl="0">
              <a:spcBef>
                <a:spcPts val="0"/>
              </a:spcBef>
              <a:spcAft>
                <a:spcPts val="0"/>
              </a:spcAft>
              <a:buSzPts val="1100"/>
              <a:buNone/>
              <a:defRPr sz="900">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29" name="Shape 12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628650" y="273844"/>
            <a:ext cx="7886700" cy="994172"/>
          </a:xfrm>
          <a:prstGeom prst="rect">
            <a:avLst/>
          </a:prstGeom>
          <a:noFill/>
          <a:ln>
            <a:noFill/>
          </a:ln>
        </p:spPr>
        <p:txBody>
          <a:bodyPr spcFirstLastPara="1" wrap="square" lIns="68575" tIns="68575" rIns="68575" bIns="6857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132" name="Shape 132"/>
          <p:cNvSpPr txBox="1">
            <a:spLocks noGrp="1"/>
          </p:cNvSpPr>
          <p:nvPr>
            <p:ph type="dt" idx="10"/>
          </p:nvPr>
        </p:nvSpPr>
        <p:spPr>
          <a:xfrm>
            <a:off x="628650" y="4767263"/>
            <a:ext cx="2057400" cy="273844"/>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900">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33" name="Shape 133"/>
          <p:cNvSpPr txBox="1">
            <a:spLocks noGrp="1"/>
          </p:cNvSpPr>
          <p:nvPr>
            <p:ph type="ftr" idx="11"/>
          </p:nvPr>
        </p:nvSpPr>
        <p:spPr>
          <a:xfrm>
            <a:off x="3028950" y="4767263"/>
            <a:ext cx="3086100" cy="273844"/>
          </a:xfrm>
          <a:prstGeom prst="rect">
            <a:avLst/>
          </a:prstGeom>
          <a:noFill/>
          <a:ln>
            <a:noFill/>
          </a:ln>
        </p:spPr>
        <p:txBody>
          <a:bodyPr spcFirstLastPara="1" wrap="square" lIns="68575" tIns="68575" rIns="68575" bIns="68575" anchor="ctr" anchorCtr="0"/>
          <a:lstStyle>
            <a:lvl1pPr marR="0" lvl="0" algn="ctr" rtl="0">
              <a:spcBef>
                <a:spcPts val="0"/>
              </a:spcBef>
              <a:spcAft>
                <a:spcPts val="0"/>
              </a:spcAft>
              <a:buSzPts val="1100"/>
              <a:buNone/>
              <a:defRPr sz="900">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34" name="Shape 13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5"/>
        <p:cNvGrpSpPr/>
        <p:nvPr/>
      </p:nvGrpSpPr>
      <p:grpSpPr>
        <a:xfrm>
          <a:off x="0" y="0"/>
          <a:ext cx="0" cy="0"/>
          <a:chOff x="0" y="0"/>
          <a:chExt cx="0" cy="0"/>
        </a:xfrm>
      </p:grpSpPr>
      <p:sp>
        <p:nvSpPr>
          <p:cNvPr id="136" name="Shape 136"/>
          <p:cNvSpPr txBox="1">
            <a:spLocks noGrp="1"/>
          </p:cNvSpPr>
          <p:nvPr>
            <p:ph type="dt" idx="10"/>
          </p:nvPr>
        </p:nvSpPr>
        <p:spPr>
          <a:xfrm>
            <a:off x="628650" y="4767263"/>
            <a:ext cx="2057400" cy="273844"/>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900">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37" name="Shape 137"/>
          <p:cNvSpPr txBox="1">
            <a:spLocks noGrp="1"/>
          </p:cNvSpPr>
          <p:nvPr>
            <p:ph type="ftr" idx="11"/>
          </p:nvPr>
        </p:nvSpPr>
        <p:spPr>
          <a:xfrm>
            <a:off x="3028950" y="4767263"/>
            <a:ext cx="3086100" cy="273844"/>
          </a:xfrm>
          <a:prstGeom prst="rect">
            <a:avLst/>
          </a:prstGeom>
          <a:noFill/>
          <a:ln>
            <a:noFill/>
          </a:ln>
        </p:spPr>
        <p:txBody>
          <a:bodyPr spcFirstLastPara="1" wrap="square" lIns="68575" tIns="68575" rIns="68575" bIns="68575" anchor="ctr" anchorCtr="0"/>
          <a:lstStyle>
            <a:lvl1pPr marR="0" lvl="0" algn="ctr" rtl="0">
              <a:spcBef>
                <a:spcPts val="0"/>
              </a:spcBef>
              <a:spcAft>
                <a:spcPts val="0"/>
              </a:spcAft>
              <a:buSzPts val="1100"/>
              <a:buNone/>
              <a:defRPr sz="900">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38" name="Shape 13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628650" y="273844"/>
            <a:ext cx="7886700" cy="994200"/>
          </a:xfrm>
          <a:prstGeom prst="rect">
            <a:avLst/>
          </a:prstGeom>
          <a:noFill/>
          <a:ln>
            <a:noFill/>
          </a:ln>
        </p:spPr>
        <p:txBody>
          <a:bodyPr spcFirstLastPara="1" wrap="square" lIns="68575" tIns="68575" rIns="68575" bIns="68575" anchor="ctr" anchorCtr="0"/>
          <a:lstStyle>
            <a:lvl1pPr marR="0" lvl="0" algn="l" rtl="0">
              <a:lnSpc>
                <a:spcPct val="90000"/>
              </a:lnSpc>
              <a:spcBef>
                <a:spcPts val="0"/>
              </a:spcBef>
              <a:spcAft>
                <a:spcPts val="0"/>
              </a:spcAft>
              <a:buClr>
                <a:schemeClr val="dk1"/>
              </a:buClr>
              <a:buSzPts val="2900"/>
              <a:buFont typeface="Roboto"/>
              <a:buNone/>
              <a:defRPr sz="2900" b="0" i="0" u="none" strike="noStrike" cap="none">
                <a:solidFill>
                  <a:schemeClr val="dk1"/>
                </a:solidFill>
                <a:latin typeface="Avenir Medium" charset="0"/>
                <a:ea typeface="Avenir Medium" charset="0"/>
                <a:cs typeface="Avenir Medium" charset="0"/>
                <a:sym typeface="Roboto"/>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dirty="0"/>
          </a:p>
        </p:txBody>
      </p:sp>
      <p:sp>
        <p:nvSpPr>
          <p:cNvPr id="20" name="Shape 20"/>
          <p:cNvSpPr txBox="1">
            <a:spLocks noGrp="1"/>
          </p:cNvSpPr>
          <p:nvPr>
            <p:ph type="body" idx="1"/>
          </p:nvPr>
        </p:nvSpPr>
        <p:spPr>
          <a:xfrm>
            <a:off x="628650" y="1369219"/>
            <a:ext cx="7886700" cy="3263400"/>
          </a:xfrm>
          <a:prstGeom prst="rect">
            <a:avLst/>
          </a:prstGeom>
          <a:noFill/>
          <a:ln>
            <a:noFill/>
          </a:ln>
        </p:spPr>
        <p:txBody>
          <a:bodyPr spcFirstLastPara="1" wrap="square" lIns="68575" tIns="68575" rIns="68575" bIns="68575" anchor="t" anchorCtr="0"/>
          <a:lstStyle>
            <a:lvl1pPr marL="457200" marR="0" lvl="0" indent="-412750" algn="l" rtl="0">
              <a:lnSpc>
                <a:spcPct val="90000"/>
              </a:lnSpc>
              <a:spcBef>
                <a:spcPts val="800"/>
              </a:spcBef>
              <a:spcAft>
                <a:spcPts val="0"/>
              </a:spcAft>
              <a:buClr>
                <a:srgbClr val="FF6401"/>
              </a:buClr>
              <a:buSzPts val="2900"/>
              <a:buFont typeface="Roboto Condensed"/>
              <a:buChar char="▪"/>
              <a:defRPr sz="2100" b="0" i="0" u="none" strike="noStrike" cap="none">
                <a:solidFill>
                  <a:schemeClr val="dk1"/>
                </a:solidFill>
                <a:latin typeface="Avenir Book" charset="0"/>
                <a:ea typeface="Avenir Book" charset="0"/>
                <a:cs typeface="Avenir Book" charset="0"/>
                <a:sym typeface="Roboto Condensed"/>
              </a:defRPr>
            </a:lvl1pPr>
            <a:lvl2pPr marL="914400" marR="0" lvl="1" indent="-387350" algn="l" rtl="0">
              <a:lnSpc>
                <a:spcPct val="90000"/>
              </a:lnSpc>
              <a:spcBef>
                <a:spcPts val="400"/>
              </a:spcBef>
              <a:spcAft>
                <a:spcPts val="0"/>
              </a:spcAft>
              <a:buClr>
                <a:srgbClr val="FF6401"/>
              </a:buClr>
              <a:buSzPts val="2500"/>
              <a:buFont typeface="Roboto Condensed"/>
              <a:buChar char="▪"/>
              <a:defRPr sz="1800" i="0" u="none" strike="noStrike" cap="none">
                <a:solidFill>
                  <a:schemeClr val="dk1"/>
                </a:solidFill>
                <a:latin typeface="Roboto Condensed"/>
                <a:ea typeface="Roboto Condensed"/>
                <a:cs typeface="Roboto Condensed"/>
                <a:sym typeface="Roboto Condensed"/>
              </a:defRPr>
            </a:lvl2pPr>
            <a:lvl3pPr marL="1371600" marR="0" lvl="2" indent="-361950" algn="l" rtl="0">
              <a:lnSpc>
                <a:spcPct val="90000"/>
              </a:lnSpc>
              <a:spcBef>
                <a:spcPts val="400"/>
              </a:spcBef>
              <a:spcAft>
                <a:spcPts val="0"/>
              </a:spcAft>
              <a:buClr>
                <a:srgbClr val="FF6401"/>
              </a:buClr>
              <a:buSzPts val="2100"/>
              <a:buFont typeface="Roboto Condensed"/>
              <a:buChar char="▪"/>
              <a:defRPr sz="1500" i="0" u="none" strike="noStrike" cap="none">
                <a:solidFill>
                  <a:schemeClr val="dk1"/>
                </a:solidFill>
                <a:latin typeface="Roboto Condensed"/>
                <a:ea typeface="Roboto Condensed"/>
                <a:cs typeface="Roboto Condensed"/>
                <a:sym typeface="Roboto Condensed"/>
              </a:defRPr>
            </a:lvl3pPr>
            <a:lvl4pPr marL="1828800" marR="0" lvl="3" indent="-349250" algn="l" rtl="0">
              <a:lnSpc>
                <a:spcPct val="90000"/>
              </a:lnSpc>
              <a:spcBef>
                <a:spcPts val="400"/>
              </a:spcBef>
              <a:spcAft>
                <a:spcPts val="0"/>
              </a:spcAft>
              <a:buClr>
                <a:srgbClr val="FF6401"/>
              </a:buClr>
              <a:buSzPts val="1900"/>
              <a:buFont typeface="Roboto Condensed"/>
              <a:buChar char="▪"/>
              <a:defRPr sz="1400" i="0" u="none" strike="noStrike" cap="none">
                <a:solidFill>
                  <a:schemeClr val="dk1"/>
                </a:solidFill>
                <a:latin typeface="Roboto Condensed"/>
                <a:ea typeface="Roboto Condensed"/>
                <a:cs typeface="Roboto Condensed"/>
                <a:sym typeface="Roboto Condensed"/>
              </a:defRPr>
            </a:lvl4pPr>
            <a:lvl5pPr marL="2286000" marR="0" lvl="4" indent="-349250" algn="l" rtl="0">
              <a:lnSpc>
                <a:spcPct val="90000"/>
              </a:lnSpc>
              <a:spcBef>
                <a:spcPts val="400"/>
              </a:spcBef>
              <a:spcAft>
                <a:spcPts val="0"/>
              </a:spcAft>
              <a:buClr>
                <a:srgbClr val="FF6401"/>
              </a:buClr>
              <a:buSzPts val="1900"/>
              <a:buFont typeface="Roboto Condensed"/>
              <a:buChar char="▪"/>
              <a:defRPr sz="1400" i="0" u="none" strike="noStrike" cap="none">
                <a:solidFill>
                  <a:schemeClr val="dk1"/>
                </a:solidFill>
                <a:latin typeface="Roboto Condensed"/>
                <a:ea typeface="Roboto Condensed"/>
                <a:cs typeface="Roboto Condensed"/>
                <a:sym typeface="Roboto Condensed"/>
              </a:defRPr>
            </a:lvl5pPr>
            <a:lvl6pPr marL="2743200" marR="0" lvl="5" indent="-317500" algn="l" rtl="0">
              <a:lnSpc>
                <a:spcPct val="90000"/>
              </a:lnSpc>
              <a:spcBef>
                <a:spcPts val="400"/>
              </a:spcBef>
              <a:spcAft>
                <a:spcPts val="0"/>
              </a:spcAft>
              <a:buClr>
                <a:schemeClr val="dk1"/>
              </a:buClr>
              <a:buSzPts val="1400"/>
              <a:buFont typeface="Roboto Condensed"/>
              <a:buChar char="•"/>
              <a:defRPr sz="1400" i="0" u="none" strike="noStrike" cap="none">
                <a:solidFill>
                  <a:schemeClr val="dk1"/>
                </a:solidFill>
                <a:latin typeface="Roboto Condensed"/>
                <a:ea typeface="Roboto Condensed"/>
                <a:cs typeface="Roboto Condensed"/>
                <a:sym typeface="Roboto Condensed"/>
              </a:defRPr>
            </a:lvl6pPr>
            <a:lvl7pPr marL="3200400" marR="0" lvl="6" indent="-317500" algn="l" rtl="0">
              <a:lnSpc>
                <a:spcPct val="90000"/>
              </a:lnSpc>
              <a:spcBef>
                <a:spcPts val="400"/>
              </a:spcBef>
              <a:spcAft>
                <a:spcPts val="0"/>
              </a:spcAft>
              <a:buClr>
                <a:schemeClr val="dk1"/>
              </a:buClr>
              <a:buSzPts val="1400"/>
              <a:buFont typeface="Roboto Condensed"/>
              <a:buChar char="•"/>
              <a:defRPr sz="1400" i="0" u="none" strike="noStrike" cap="none">
                <a:solidFill>
                  <a:schemeClr val="dk1"/>
                </a:solidFill>
                <a:latin typeface="Roboto Condensed"/>
                <a:ea typeface="Roboto Condensed"/>
                <a:cs typeface="Roboto Condensed"/>
                <a:sym typeface="Roboto Condensed"/>
              </a:defRPr>
            </a:lvl7pPr>
            <a:lvl8pPr marL="3657600" marR="0" lvl="7" indent="-317500" algn="l" rtl="0">
              <a:lnSpc>
                <a:spcPct val="90000"/>
              </a:lnSpc>
              <a:spcBef>
                <a:spcPts val="400"/>
              </a:spcBef>
              <a:spcAft>
                <a:spcPts val="0"/>
              </a:spcAft>
              <a:buClr>
                <a:schemeClr val="dk1"/>
              </a:buClr>
              <a:buSzPts val="1400"/>
              <a:buFont typeface="Roboto Condensed"/>
              <a:buChar char="•"/>
              <a:defRPr sz="1400" i="0" u="none" strike="noStrike" cap="none">
                <a:solidFill>
                  <a:schemeClr val="dk1"/>
                </a:solidFill>
                <a:latin typeface="Roboto Condensed"/>
                <a:ea typeface="Roboto Condensed"/>
                <a:cs typeface="Roboto Condensed"/>
                <a:sym typeface="Roboto Condensed"/>
              </a:defRPr>
            </a:lvl8pPr>
            <a:lvl9pPr marL="4114800" marR="0" lvl="8" indent="-317500" algn="l" rtl="0">
              <a:lnSpc>
                <a:spcPct val="90000"/>
              </a:lnSpc>
              <a:spcBef>
                <a:spcPts val="400"/>
              </a:spcBef>
              <a:spcAft>
                <a:spcPts val="0"/>
              </a:spcAft>
              <a:buClr>
                <a:schemeClr val="dk1"/>
              </a:buClr>
              <a:buSzPts val="1400"/>
              <a:buFont typeface="Roboto Condensed"/>
              <a:buChar char="•"/>
              <a:defRPr sz="1400" i="0" u="none" strike="noStrike" cap="none">
                <a:solidFill>
                  <a:schemeClr val="dk1"/>
                </a:solidFill>
                <a:latin typeface="Roboto Condensed"/>
                <a:ea typeface="Roboto Condensed"/>
                <a:cs typeface="Roboto Condensed"/>
                <a:sym typeface="Roboto Condensed"/>
              </a:defRPr>
            </a:lvl9pPr>
          </a:lstStyle>
          <a:p>
            <a:endParaRPr lang="en-US" dirty="0"/>
          </a:p>
          <a:p>
            <a:endParaRPr dirty="0"/>
          </a:p>
        </p:txBody>
      </p:sp>
      <p:sp>
        <p:nvSpPr>
          <p:cNvPr id="21" name="Shape 21"/>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pic>
        <p:nvPicPr>
          <p:cNvPr id="23" name="Shape 23"/>
          <p:cNvPicPr preferRelativeResize="0"/>
          <p:nvPr/>
        </p:nvPicPr>
        <p:blipFill rotWithShape="1">
          <a:blip r:embed="rId2">
            <a:alphaModFix/>
          </a:blip>
          <a:srcRect/>
          <a:stretch/>
        </p:blipFill>
        <p:spPr>
          <a:xfrm>
            <a:off x="628650" y="4345363"/>
            <a:ext cx="2198527" cy="519879"/>
          </a:xfrm>
          <a:prstGeom prst="rect">
            <a:avLst/>
          </a:prstGeom>
          <a:noFill/>
          <a:ln>
            <a:noFill/>
          </a:ln>
        </p:spPr>
      </p:pic>
      <p:sp>
        <p:nvSpPr>
          <p:cNvPr id="24" name="Shape 24"/>
          <p:cNvSpPr/>
          <p:nvPr/>
        </p:nvSpPr>
        <p:spPr>
          <a:xfrm>
            <a:off x="628650" y="1132115"/>
            <a:ext cx="7916400" cy="618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5" name="Shape 25"/>
          <p:cNvSpPr/>
          <p:nvPr/>
        </p:nvSpPr>
        <p:spPr>
          <a:xfrm>
            <a:off x="628650" y="1083142"/>
            <a:ext cx="7916400" cy="61800"/>
          </a:xfrm>
          <a:prstGeom prst="rect">
            <a:avLst/>
          </a:prstGeom>
          <a:solidFill>
            <a:srgbClr val="76DAE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629841" y="342900"/>
            <a:ext cx="2949178" cy="1200150"/>
          </a:xfrm>
          <a:prstGeom prst="rect">
            <a:avLst/>
          </a:prstGeom>
          <a:noFill/>
          <a:ln>
            <a:noFill/>
          </a:ln>
        </p:spPr>
        <p:txBody>
          <a:bodyPr spcFirstLastPara="1" wrap="square" lIns="68575" tIns="68575" rIns="68575" bIns="68575" anchor="b" anchorCtr="0"/>
          <a:lstStyle>
            <a:lvl1pPr marR="0" lvl="0" algn="l" rtl="0">
              <a:lnSpc>
                <a:spcPct val="90000"/>
              </a:lnSpc>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141" name="Shape 141"/>
          <p:cNvSpPr txBox="1">
            <a:spLocks noGrp="1"/>
          </p:cNvSpPr>
          <p:nvPr>
            <p:ph type="body" idx="1"/>
          </p:nvPr>
        </p:nvSpPr>
        <p:spPr>
          <a:xfrm>
            <a:off x="3887391" y="740569"/>
            <a:ext cx="4629150" cy="3655219"/>
          </a:xfrm>
          <a:prstGeom prst="rect">
            <a:avLst/>
          </a:prstGeom>
          <a:noFill/>
          <a:ln>
            <a:noFill/>
          </a:ln>
        </p:spPr>
        <p:txBody>
          <a:bodyPr spcFirstLastPara="1" wrap="square" lIns="68575" tIns="68575" rIns="68575" bIns="68575" anchor="t" anchorCtr="0"/>
          <a:lstStyle>
            <a:lvl1pPr marL="457200" marR="0" lvl="0" indent="-381000" algn="l" rtl="0">
              <a:lnSpc>
                <a:spcPct val="90000"/>
              </a:lnSpc>
              <a:spcBef>
                <a:spcPts val="8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61950" algn="l" rtl="0">
              <a:lnSpc>
                <a:spcPct val="90000"/>
              </a:lnSpc>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42" name="Shape 142"/>
          <p:cNvSpPr txBox="1">
            <a:spLocks noGrp="1"/>
          </p:cNvSpPr>
          <p:nvPr>
            <p:ph type="body" idx="2"/>
          </p:nvPr>
        </p:nvSpPr>
        <p:spPr>
          <a:xfrm>
            <a:off x="629841" y="1543050"/>
            <a:ext cx="2949178" cy="2858691"/>
          </a:xfrm>
          <a:prstGeom prst="rect">
            <a:avLst/>
          </a:prstGeom>
          <a:noFill/>
          <a:ln>
            <a:noFill/>
          </a:ln>
        </p:spPr>
        <p:txBody>
          <a:bodyPr spcFirstLastPara="1" wrap="square" lIns="68575" tIns="68575" rIns="68575" bIns="68575" anchor="t" anchorCtr="0"/>
          <a:lstStyle>
            <a:lvl1pPr marL="457200" marR="0" lvl="0" indent="-228600" algn="l" rtl="0">
              <a:lnSpc>
                <a:spcPct val="90000"/>
              </a:lnSpc>
              <a:spcBef>
                <a:spcPts val="8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dk1"/>
              </a:buClr>
              <a:buSzPts val="1100"/>
              <a:buFont typeface="Arial"/>
              <a:buNone/>
              <a:defRPr sz="11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143" name="Shape 143"/>
          <p:cNvSpPr txBox="1">
            <a:spLocks noGrp="1"/>
          </p:cNvSpPr>
          <p:nvPr>
            <p:ph type="dt" idx="10"/>
          </p:nvPr>
        </p:nvSpPr>
        <p:spPr>
          <a:xfrm>
            <a:off x="628650" y="4767263"/>
            <a:ext cx="2057400" cy="273844"/>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900">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44" name="Shape 144"/>
          <p:cNvSpPr txBox="1">
            <a:spLocks noGrp="1"/>
          </p:cNvSpPr>
          <p:nvPr>
            <p:ph type="ftr" idx="11"/>
          </p:nvPr>
        </p:nvSpPr>
        <p:spPr>
          <a:xfrm>
            <a:off x="3028950" y="4767263"/>
            <a:ext cx="3086100" cy="273844"/>
          </a:xfrm>
          <a:prstGeom prst="rect">
            <a:avLst/>
          </a:prstGeom>
          <a:noFill/>
          <a:ln>
            <a:noFill/>
          </a:ln>
        </p:spPr>
        <p:txBody>
          <a:bodyPr spcFirstLastPara="1" wrap="square" lIns="68575" tIns="68575" rIns="68575" bIns="68575" anchor="ctr" anchorCtr="0"/>
          <a:lstStyle>
            <a:lvl1pPr marR="0" lvl="0" algn="ctr" rtl="0">
              <a:spcBef>
                <a:spcPts val="0"/>
              </a:spcBef>
              <a:spcAft>
                <a:spcPts val="0"/>
              </a:spcAft>
              <a:buSzPts val="1100"/>
              <a:buNone/>
              <a:defRPr sz="900">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45" name="Shape 14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629841" y="342900"/>
            <a:ext cx="2949178" cy="1200150"/>
          </a:xfrm>
          <a:prstGeom prst="rect">
            <a:avLst/>
          </a:prstGeom>
          <a:noFill/>
          <a:ln>
            <a:noFill/>
          </a:ln>
        </p:spPr>
        <p:txBody>
          <a:bodyPr spcFirstLastPara="1" wrap="square" lIns="68575" tIns="68575" rIns="68575" bIns="68575" anchor="b" anchorCtr="0"/>
          <a:lstStyle>
            <a:lvl1pPr marR="0" lvl="0" algn="l" rtl="0">
              <a:lnSpc>
                <a:spcPct val="90000"/>
              </a:lnSpc>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148" name="Shape 148"/>
          <p:cNvSpPr>
            <a:spLocks noGrp="1"/>
          </p:cNvSpPr>
          <p:nvPr>
            <p:ph type="pic" idx="2"/>
          </p:nvPr>
        </p:nvSpPr>
        <p:spPr>
          <a:xfrm>
            <a:off x="3887391" y="740569"/>
            <a:ext cx="4629150" cy="3655219"/>
          </a:xfrm>
          <a:prstGeom prst="rect">
            <a:avLst/>
          </a:prstGeom>
          <a:noFill/>
          <a:ln>
            <a:noFill/>
          </a:ln>
        </p:spPr>
        <p:txBody>
          <a:bodyPr spcFirstLastPara="1" wrap="square" lIns="68575" tIns="68575" rIns="68575" bIns="68575" anchor="t" anchorCtr="0"/>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49" name="Shape 149"/>
          <p:cNvSpPr txBox="1">
            <a:spLocks noGrp="1"/>
          </p:cNvSpPr>
          <p:nvPr>
            <p:ph type="body" idx="1"/>
          </p:nvPr>
        </p:nvSpPr>
        <p:spPr>
          <a:xfrm>
            <a:off x="629841" y="1543050"/>
            <a:ext cx="2949178" cy="2858691"/>
          </a:xfrm>
          <a:prstGeom prst="rect">
            <a:avLst/>
          </a:prstGeom>
          <a:noFill/>
          <a:ln>
            <a:noFill/>
          </a:ln>
        </p:spPr>
        <p:txBody>
          <a:bodyPr spcFirstLastPara="1" wrap="square" lIns="68575" tIns="68575" rIns="68575" bIns="68575" anchor="t" anchorCtr="0"/>
          <a:lstStyle>
            <a:lvl1pPr marL="457200" marR="0" lvl="0" indent="-228600" algn="l" rtl="0">
              <a:lnSpc>
                <a:spcPct val="90000"/>
              </a:lnSpc>
              <a:spcBef>
                <a:spcPts val="8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dk1"/>
              </a:buClr>
              <a:buSzPts val="1100"/>
              <a:buFont typeface="Arial"/>
              <a:buNone/>
              <a:defRPr sz="11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150" name="Shape 150"/>
          <p:cNvSpPr txBox="1">
            <a:spLocks noGrp="1"/>
          </p:cNvSpPr>
          <p:nvPr>
            <p:ph type="dt" idx="10"/>
          </p:nvPr>
        </p:nvSpPr>
        <p:spPr>
          <a:xfrm>
            <a:off x="628650" y="4767263"/>
            <a:ext cx="2057400" cy="273844"/>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900">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51" name="Shape 151"/>
          <p:cNvSpPr txBox="1">
            <a:spLocks noGrp="1"/>
          </p:cNvSpPr>
          <p:nvPr>
            <p:ph type="ftr" idx="11"/>
          </p:nvPr>
        </p:nvSpPr>
        <p:spPr>
          <a:xfrm>
            <a:off x="3028950" y="4767263"/>
            <a:ext cx="3086100" cy="273844"/>
          </a:xfrm>
          <a:prstGeom prst="rect">
            <a:avLst/>
          </a:prstGeom>
          <a:noFill/>
          <a:ln>
            <a:noFill/>
          </a:ln>
        </p:spPr>
        <p:txBody>
          <a:bodyPr spcFirstLastPara="1" wrap="square" lIns="68575" tIns="68575" rIns="68575" bIns="68575" anchor="ctr" anchorCtr="0"/>
          <a:lstStyle>
            <a:lvl1pPr marR="0" lvl="0" algn="ctr" rtl="0">
              <a:spcBef>
                <a:spcPts val="0"/>
              </a:spcBef>
              <a:spcAft>
                <a:spcPts val="0"/>
              </a:spcAft>
              <a:buSzPts val="1100"/>
              <a:buNone/>
              <a:defRPr sz="900">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52" name="Shape 152"/>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628650" y="273844"/>
            <a:ext cx="7886700" cy="994172"/>
          </a:xfrm>
          <a:prstGeom prst="rect">
            <a:avLst/>
          </a:prstGeom>
          <a:noFill/>
          <a:ln>
            <a:noFill/>
          </a:ln>
        </p:spPr>
        <p:txBody>
          <a:bodyPr spcFirstLastPara="1" wrap="square" lIns="68575" tIns="68575" rIns="68575" bIns="6857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155" name="Shape 155"/>
          <p:cNvSpPr txBox="1">
            <a:spLocks noGrp="1"/>
          </p:cNvSpPr>
          <p:nvPr>
            <p:ph type="body" idx="1"/>
          </p:nvPr>
        </p:nvSpPr>
        <p:spPr>
          <a:xfrm rot="5400000">
            <a:off x="2940248" y="-942379"/>
            <a:ext cx="3263504" cy="7886700"/>
          </a:xfrm>
          <a:prstGeom prst="rect">
            <a:avLst/>
          </a:prstGeom>
          <a:noFill/>
          <a:ln>
            <a:noFill/>
          </a:ln>
        </p:spPr>
        <p:txBody>
          <a:bodyPr spcFirstLastPara="1" wrap="square" lIns="68575" tIns="68575" rIns="68575" bIns="685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56" name="Shape 156"/>
          <p:cNvSpPr txBox="1">
            <a:spLocks noGrp="1"/>
          </p:cNvSpPr>
          <p:nvPr>
            <p:ph type="dt" idx="10"/>
          </p:nvPr>
        </p:nvSpPr>
        <p:spPr>
          <a:xfrm>
            <a:off x="628650" y="4767263"/>
            <a:ext cx="2057400" cy="273844"/>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900">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57" name="Shape 157"/>
          <p:cNvSpPr txBox="1">
            <a:spLocks noGrp="1"/>
          </p:cNvSpPr>
          <p:nvPr>
            <p:ph type="ftr" idx="11"/>
          </p:nvPr>
        </p:nvSpPr>
        <p:spPr>
          <a:xfrm>
            <a:off x="3028950" y="4767263"/>
            <a:ext cx="3086100" cy="273844"/>
          </a:xfrm>
          <a:prstGeom prst="rect">
            <a:avLst/>
          </a:prstGeom>
          <a:noFill/>
          <a:ln>
            <a:noFill/>
          </a:ln>
        </p:spPr>
        <p:txBody>
          <a:bodyPr spcFirstLastPara="1" wrap="square" lIns="68575" tIns="68575" rIns="68575" bIns="68575" anchor="ctr" anchorCtr="0"/>
          <a:lstStyle>
            <a:lvl1pPr marR="0" lvl="0" algn="ctr" rtl="0">
              <a:spcBef>
                <a:spcPts val="0"/>
              </a:spcBef>
              <a:spcAft>
                <a:spcPts val="0"/>
              </a:spcAft>
              <a:buSzPts val="1100"/>
              <a:buNone/>
              <a:defRPr sz="900">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58" name="Shape 15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rot="5400000">
            <a:off x="5350073" y="1467446"/>
            <a:ext cx="4358879" cy="1971675"/>
          </a:xfrm>
          <a:prstGeom prst="rect">
            <a:avLst/>
          </a:prstGeom>
          <a:noFill/>
          <a:ln>
            <a:noFill/>
          </a:ln>
        </p:spPr>
        <p:txBody>
          <a:bodyPr spcFirstLastPara="1" wrap="square" lIns="68575" tIns="68575" rIns="68575" bIns="6857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161" name="Shape 161"/>
          <p:cNvSpPr txBox="1">
            <a:spLocks noGrp="1"/>
          </p:cNvSpPr>
          <p:nvPr>
            <p:ph type="body" idx="1"/>
          </p:nvPr>
        </p:nvSpPr>
        <p:spPr>
          <a:xfrm rot="5400000">
            <a:off x="1349573" y="-447079"/>
            <a:ext cx="4358879" cy="5800725"/>
          </a:xfrm>
          <a:prstGeom prst="rect">
            <a:avLst/>
          </a:prstGeom>
          <a:noFill/>
          <a:ln>
            <a:noFill/>
          </a:ln>
        </p:spPr>
        <p:txBody>
          <a:bodyPr spcFirstLastPara="1" wrap="square" lIns="68575" tIns="68575" rIns="68575" bIns="685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62" name="Shape 162"/>
          <p:cNvSpPr txBox="1">
            <a:spLocks noGrp="1"/>
          </p:cNvSpPr>
          <p:nvPr>
            <p:ph type="dt" idx="10"/>
          </p:nvPr>
        </p:nvSpPr>
        <p:spPr>
          <a:xfrm>
            <a:off x="628650" y="4767263"/>
            <a:ext cx="2057400" cy="273844"/>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900">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63" name="Shape 163"/>
          <p:cNvSpPr txBox="1">
            <a:spLocks noGrp="1"/>
          </p:cNvSpPr>
          <p:nvPr>
            <p:ph type="ftr" idx="11"/>
          </p:nvPr>
        </p:nvSpPr>
        <p:spPr>
          <a:xfrm>
            <a:off x="3028950" y="4767263"/>
            <a:ext cx="3086100" cy="273844"/>
          </a:xfrm>
          <a:prstGeom prst="rect">
            <a:avLst/>
          </a:prstGeom>
          <a:noFill/>
          <a:ln>
            <a:noFill/>
          </a:ln>
        </p:spPr>
        <p:txBody>
          <a:bodyPr spcFirstLastPara="1" wrap="square" lIns="68575" tIns="68575" rIns="68575" bIns="68575" anchor="ctr" anchorCtr="0"/>
          <a:lstStyle>
            <a:lvl1pPr marR="0" lvl="0" algn="ctr" rtl="0">
              <a:spcBef>
                <a:spcPts val="0"/>
              </a:spcBef>
              <a:spcAft>
                <a:spcPts val="0"/>
              </a:spcAft>
              <a:buSzPts val="1100"/>
              <a:buNone/>
              <a:defRPr sz="900">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64" name="Shape 16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623888" y="1282304"/>
            <a:ext cx="7886700" cy="2139600"/>
          </a:xfrm>
          <a:prstGeom prst="rect">
            <a:avLst/>
          </a:prstGeom>
          <a:noFill/>
          <a:ln>
            <a:noFill/>
          </a:ln>
        </p:spPr>
        <p:txBody>
          <a:bodyPr spcFirstLastPara="1" wrap="square" lIns="68575" tIns="68575" rIns="68575" bIns="68575" anchor="b" anchorCtr="0"/>
          <a:lstStyle>
            <a:lvl1pPr marR="0" lvl="0" algn="l" rtl="0">
              <a:lnSpc>
                <a:spcPct val="90000"/>
              </a:lnSpc>
              <a:spcBef>
                <a:spcPts val="0"/>
              </a:spcBef>
              <a:spcAft>
                <a:spcPts val="0"/>
              </a:spcAft>
              <a:buClr>
                <a:schemeClr val="dk1"/>
              </a:buClr>
              <a:buSzPts val="4500"/>
              <a:buFont typeface="Calibri"/>
              <a:buNone/>
              <a:defRPr sz="45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28" name="Shape 28"/>
          <p:cNvSpPr txBox="1">
            <a:spLocks noGrp="1"/>
          </p:cNvSpPr>
          <p:nvPr>
            <p:ph type="body" idx="1"/>
          </p:nvPr>
        </p:nvSpPr>
        <p:spPr>
          <a:xfrm>
            <a:off x="623888" y="3442097"/>
            <a:ext cx="7886700" cy="1125000"/>
          </a:xfrm>
          <a:prstGeom prst="rect">
            <a:avLst/>
          </a:prstGeom>
          <a:noFill/>
          <a:ln>
            <a:noFill/>
          </a:ln>
        </p:spPr>
        <p:txBody>
          <a:bodyPr spcFirstLastPara="1" wrap="square" lIns="68575" tIns="68575" rIns="68575" bIns="68575" anchor="t" anchorCtr="0"/>
          <a:lstStyle>
            <a:lvl1pPr marL="457200" marR="0" lvl="0" indent="-228600" algn="l" rtl="0">
              <a:lnSpc>
                <a:spcPct val="90000"/>
              </a:lnSpc>
              <a:spcBef>
                <a:spcPts val="8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400"/>
              </a:spcBef>
              <a:spcAft>
                <a:spcPts val="0"/>
              </a:spcAft>
              <a:buClr>
                <a:srgbClr val="888888"/>
              </a:buClr>
              <a:buSzPts val="1500"/>
              <a:buFont typeface="Arial"/>
              <a:buNone/>
              <a:defRPr sz="15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40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29" name="Shape 29"/>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ctr" anchorCtr="0"/>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628650" y="273844"/>
            <a:ext cx="7886700" cy="994200"/>
          </a:xfrm>
          <a:prstGeom prst="rect">
            <a:avLst/>
          </a:prstGeom>
          <a:noFill/>
          <a:ln>
            <a:noFill/>
          </a:ln>
        </p:spPr>
        <p:txBody>
          <a:bodyPr spcFirstLastPara="1" wrap="square" lIns="68575" tIns="68575" rIns="68575" bIns="6857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34" name="Shape 34"/>
          <p:cNvSpPr txBox="1">
            <a:spLocks noGrp="1"/>
          </p:cNvSpPr>
          <p:nvPr>
            <p:ph type="body" idx="1"/>
          </p:nvPr>
        </p:nvSpPr>
        <p:spPr>
          <a:xfrm>
            <a:off x="628650" y="1369219"/>
            <a:ext cx="3886200" cy="3263400"/>
          </a:xfrm>
          <a:prstGeom prst="rect">
            <a:avLst/>
          </a:prstGeom>
          <a:noFill/>
          <a:ln>
            <a:noFill/>
          </a:ln>
        </p:spPr>
        <p:txBody>
          <a:bodyPr spcFirstLastPara="1" wrap="square" lIns="68575" tIns="68575" rIns="68575" bIns="685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body" idx="2"/>
          </p:nvPr>
        </p:nvSpPr>
        <p:spPr>
          <a:xfrm>
            <a:off x="4629150" y="1369219"/>
            <a:ext cx="3886200" cy="3263400"/>
          </a:xfrm>
          <a:prstGeom prst="rect">
            <a:avLst/>
          </a:prstGeom>
          <a:noFill/>
          <a:ln>
            <a:noFill/>
          </a:ln>
        </p:spPr>
        <p:txBody>
          <a:bodyPr spcFirstLastPara="1" wrap="square" lIns="68575" tIns="68575" rIns="68575" bIns="685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ctr" anchorCtr="0"/>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629841" y="273844"/>
            <a:ext cx="7886700" cy="994200"/>
          </a:xfrm>
          <a:prstGeom prst="rect">
            <a:avLst/>
          </a:prstGeom>
          <a:noFill/>
          <a:ln>
            <a:noFill/>
          </a:ln>
        </p:spPr>
        <p:txBody>
          <a:bodyPr spcFirstLastPara="1" wrap="square" lIns="68575" tIns="68575" rIns="68575" bIns="6857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41" name="Shape 41"/>
          <p:cNvSpPr txBox="1">
            <a:spLocks noGrp="1"/>
          </p:cNvSpPr>
          <p:nvPr>
            <p:ph type="body" idx="1"/>
          </p:nvPr>
        </p:nvSpPr>
        <p:spPr>
          <a:xfrm>
            <a:off x="629841" y="1260872"/>
            <a:ext cx="3868200" cy="618000"/>
          </a:xfrm>
          <a:prstGeom prst="rect">
            <a:avLst/>
          </a:prstGeom>
          <a:noFill/>
          <a:ln>
            <a:noFill/>
          </a:ln>
        </p:spPr>
        <p:txBody>
          <a:bodyPr spcFirstLastPara="1" wrap="square" lIns="68575" tIns="68575" rIns="68575" bIns="68575" anchor="b" anchorCtr="0"/>
          <a:lstStyle>
            <a:lvl1pPr marL="457200" marR="0" lvl="0" indent="-228600" algn="l" rtl="0">
              <a:lnSpc>
                <a:spcPct val="90000"/>
              </a:lnSpc>
              <a:spcBef>
                <a:spcPts val="8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dk1"/>
              </a:buClr>
              <a:buSzPts val="1500"/>
              <a:buFont typeface="Arial"/>
              <a:buNone/>
              <a:defRPr sz="15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body" idx="2"/>
          </p:nvPr>
        </p:nvSpPr>
        <p:spPr>
          <a:xfrm>
            <a:off x="629841" y="1878806"/>
            <a:ext cx="3868200" cy="2763300"/>
          </a:xfrm>
          <a:prstGeom prst="rect">
            <a:avLst/>
          </a:prstGeom>
          <a:noFill/>
          <a:ln>
            <a:noFill/>
          </a:ln>
        </p:spPr>
        <p:txBody>
          <a:bodyPr spcFirstLastPara="1" wrap="square" lIns="68575" tIns="68575" rIns="68575" bIns="685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3"/>
          </p:nvPr>
        </p:nvSpPr>
        <p:spPr>
          <a:xfrm>
            <a:off x="4629150" y="1260872"/>
            <a:ext cx="3887400" cy="618000"/>
          </a:xfrm>
          <a:prstGeom prst="rect">
            <a:avLst/>
          </a:prstGeom>
          <a:noFill/>
          <a:ln>
            <a:noFill/>
          </a:ln>
        </p:spPr>
        <p:txBody>
          <a:bodyPr spcFirstLastPara="1" wrap="square" lIns="68575" tIns="68575" rIns="68575" bIns="68575" anchor="b" anchorCtr="0"/>
          <a:lstStyle>
            <a:lvl1pPr marL="457200" marR="0" lvl="0" indent="-228600" algn="l" rtl="0">
              <a:lnSpc>
                <a:spcPct val="90000"/>
              </a:lnSpc>
              <a:spcBef>
                <a:spcPts val="8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dk1"/>
              </a:buClr>
              <a:buSzPts val="1500"/>
              <a:buFont typeface="Arial"/>
              <a:buNone/>
              <a:defRPr sz="15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4"/>
          </p:nvPr>
        </p:nvSpPr>
        <p:spPr>
          <a:xfrm>
            <a:off x="4629150" y="1878806"/>
            <a:ext cx="3887400" cy="2763300"/>
          </a:xfrm>
          <a:prstGeom prst="rect">
            <a:avLst/>
          </a:prstGeom>
          <a:noFill/>
          <a:ln>
            <a:noFill/>
          </a:ln>
        </p:spPr>
        <p:txBody>
          <a:bodyPr spcFirstLastPara="1" wrap="square" lIns="68575" tIns="68575" rIns="68575" bIns="685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ctr" anchorCtr="0"/>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628650" y="273844"/>
            <a:ext cx="7886700" cy="994200"/>
          </a:xfrm>
          <a:prstGeom prst="rect">
            <a:avLst/>
          </a:prstGeom>
          <a:noFill/>
          <a:ln>
            <a:noFill/>
          </a:ln>
        </p:spPr>
        <p:txBody>
          <a:bodyPr spcFirstLastPara="1" wrap="square" lIns="68575" tIns="68575" rIns="68575" bIns="6857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0" name="Shape 50"/>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ctr" anchorCtr="0"/>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Shape 54"/>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ctr" anchorCtr="0"/>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629841" y="342900"/>
            <a:ext cx="2949300" cy="1200000"/>
          </a:xfrm>
          <a:prstGeom prst="rect">
            <a:avLst/>
          </a:prstGeom>
          <a:noFill/>
          <a:ln>
            <a:noFill/>
          </a:ln>
        </p:spPr>
        <p:txBody>
          <a:bodyPr spcFirstLastPara="1" wrap="square" lIns="68575" tIns="68575" rIns="68575" bIns="68575" anchor="b" anchorCtr="0"/>
          <a:lstStyle>
            <a:lvl1pPr marR="0" lvl="0" algn="l" rtl="0">
              <a:lnSpc>
                <a:spcPct val="90000"/>
              </a:lnSpc>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9" name="Shape 59"/>
          <p:cNvSpPr txBox="1">
            <a:spLocks noGrp="1"/>
          </p:cNvSpPr>
          <p:nvPr>
            <p:ph type="body" idx="1"/>
          </p:nvPr>
        </p:nvSpPr>
        <p:spPr>
          <a:xfrm>
            <a:off x="3887391" y="740569"/>
            <a:ext cx="4629000" cy="3655200"/>
          </a:xfrm>
          <a:prstGeom prst="rect">
            <a:avLst/>
          </a:prstGeom>
          <a:noFill/>
          <a:ln>
            <a:noFill/>
          </a:ln>
        </p:spPr>
        <p:txBody>
          <a:bodyPr spcFirstLastPara="1" wrap="square" lIns="68575" tIns="68575" rIns="68575" bIns="68575" anchor="t" anchorCtr="0"/>
          <a:lstStyle>
            <a:lvl1pPr marL="457200" marR="0" lvl="0" indent="-381000" algn="l" rtl="0">
              <a:lnSpc>
                <a:spcPct val="90000"/>
              </a:lnSpc>
              <a:spcBef>
                <a:spcPts val="8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61950" algn="l" rtl="0">
              <a:lnSpc>
                <a:spcPct val="90000"/>
              </a:lnSpc>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body" idx="2"/>
          </p:nvPr>
        </p:nvSpPr>
        <p:spPr>
          <a:xfrm>
            <a:off x="629841" y="1543050"/>
            <a:ext cx="2949300" cy="2858700"/>
          </a:xfrm>
          <a:prstGeom prst="rect">
            <a:avLst/>
          </a:prstGeom>
          <a:noFill/>
          <a:ln>
            <a:noFill/>
          </a:ln>
        </p:spPr>
        <p:txBody>
          <a:bodyPr spcFirstLastPara="1" wrap="square" lIns="68575" tIns="68575" rIns="68575" bIns="68575" anchor="t" anchorCtr="0"/>
          <a:lstStyle>
            <a:lvl1pPr marL="457200" marR="0" lvl="0" indent="-228600" algn="l" rtl="0">
              <a:lnSpc>
                <a:spcPct val="90000"/>
              </a:lnSpc>
              <a:spcBef>
                <a:spcPts val="8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dk1"/>
              </a:buClr>
              <a:buSzPts val="1100"/>
              <a:buFont typeface="Arial"/>
              <a:buNone/>
              <a:defRPr sz="11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ctr" anchorCtr="0"/>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629841" y="342900"/>
            <a:ext cx="2949300" cy="1200000"/>
          </a:xfrm>
          <a:prstGeom prst="rect">
            <a:avLst/>
          </a:prstGeom>
          <a:noFill/>
          <a:ln>
            <a:noFill/>
          </a:ln>
        </p:spPr>
        <p:txBody>
          <a:bodyPr spcFirstLastPara="1" wrap="square" lIns="68575" tIns="68575" rIns="68575" bIns="68575" anchor="b" anchorCtr="0"/>
          <a:lstStyle>
            <a:lvl1pPr marR="0" lvl="0" algn="l" rtl="0">
              <a:lnSpc>
                <a:spcPct val="90000"/>
              </a:lnSpc>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66" name="Shape 66"/>
          <p:cNvSpPr>
            <a:spLocks noGrp="1"/>
          </p:cNvSpPr>
          <p:nvPr>
            <p:ph type="pic" idx="2"/>
          </p:nvPr>
        </p:nvSpPr>
        <p:spPr>
          <a:xfrm>
            <a:off x="3887391" y="740569"/>
            <a:ext cx="4629000" cy="3655200"/>
          </a:xfrm>
          <a:prstGeom prst="rect">
            <a:avLst/>
          </a:prstGeom>
          <a:noFill/>
          <a:ln>
            <a:noFill/>
          </a:ln>
        </p:spPr>
        <p:txBody>
          <a:bodyPr spcFirstLastPara="1" wrap="square" lIns="68575" tIns="68575" rIns="68575" bIns="68575" anchor="t" anchorCtr="0"/>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body" idx="1"/>
          </p:nvPr>
        </p:nvSpPr>
        <p:spPr>
          <a:xfrm>
            <a:off x="629841" y="1543050"/>
            <a:ext cx="2949300" cy="2858700"/>
          </a:xfrm>
          <a:prstGeom prst="rect">
            <a:avLst/>
          </a:prstGeom>
          <a:noFill/>
          <a:ln>
            <a:noFill/>
          </a:ln>
        </p:spPr>
        <p:txBody>
          <a:bodyPr spcFirstLastPara="1" wrap="square" lIns="68575" tIns="68575" rIns="68575" bIns="68575" anchor="t" anchorCtr="0"/>
          <a:lstStyle>
            <a:lvl1pPr marL="457200" marR="0" lvl="0" indent="-228600" algn="l" rtl="0">
              <a:lnSpc>
                <a:spcPct val="90000"/>
              </a:lnSpc>
              <a:spcBef>
                <a:spcPts val="8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dk1"/>
              </a:buClr>
              <a:buSzPts val="1100"/>
              <a:buFont typeface="Arial"/>
              <a:buNone/>
              <a:defRPr sz="11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ctr" anchorCtr="0"/>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628650" y="273844"/>
            <a:ext cx="7886700" cy="994200"/>
          </a:xfrm>
          <a:prstGeom prst="rect">
            <a:avLst/>
          </a:prstGeom>
          <a:noFill/>
          <a:ln>
            <a:noFill/>
          </a:ln>
        </p:spPr>
        <p:txBody>
          <a:bodyPr spcFirstLastPara="1" wrap="square" lIns="68575" tIns="68575" rIns="68575" bIns="6857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7" name="Shape 7"/>
          <p:cNvSpPr txBox="1">
            <a:spLocks noGrp="1"/>
          </p:cNvSpPr>
          <p:nvPr>
            <p:ph type="body" idx="1"/>
          </p:nvPr>
        </p:nvSpPr>
        <p:spPr>
          <a:xfrm>
            <a:off x="628650" y="1369219"/>
            <a:ext cx="7886700" cy="3263400"/>
          </a:xfrm>
          <a:prstGeom prst="rect">
            <a:avLst/>
          </a:prstGeom>
          <a:noFill/>
          <a:ln>
            <a:noFill/>
          </a:ln>
        </p:spPr>
        <p:txBody>
          <a:bodyPr spcFirstLastPara="1" wrap="square" lIns="68575" tIns="68575" rIns="68575" bIns="685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ctr" anchorCtr="0"/>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628650" y="273844"/>
            <a:ext cx="7886700" cy="994172"/>
          </a:xfrm>
          <a:prstGeom prst="rect">
            <a:avLst/>
          </a:prstGeom>
          <a:noFill/>
          <a:ln>
            <a:noFill/>
          </a:ln>
        </p:spPr>
        <p:txBody>
          <a:bodyPr spcFirstLastPara="1" wrap="square" lIns="68575" tIns="68575" rIns="68575" bIns="6857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89" name="Shape 89"/>
          <p:cNvSpPr txBox="1">
            <a:spLocks noGrp="1"/>
          </p:cNvSpPr>
          <p:nvPr>
            <p:ph type="body" idx="1"/>
          </p:nvPr>
        </p:nvSpPr>
        <p:spPr>
          <a:xfrm>
            <a:off x="628650" y="1369219"/>
            <a:ext cx="7886700" cy="3263504"/>
          </a:xfrm>
          <a:prstGeom prst="rect">
            <a:avLst/>
          </a:prstGeom>
          <a:noFill/>
          <a:ln>
            <a:noFill/>
          </a:ln>
        </p:spPr>
        <p:txBody>
          <a:bodyPr spcFirstLastPara="1" wrap="square" lIns="68575" tIns="68575" rIns="68575" bIns="685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0" name="Shape 90"/>
          <p:cNvSpPr txBox="1">
            <a:spLocks noGrp="1"/>
          </p:cNvSpPr>
          <p:nvPr>
            <p:ph type="dt" idx="10"/>
          </p:nvPr>
        </p:nvSpPr>
        <p:spPr>
          <a:xfrm>
            <a:off x="628650" y="4767263"/>
            <a:ext cx="2057400" cy="273844"/>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91" name="Shape 91"/>
          <p:cNvSpPr txBox="1">
            <a:spLocks noGrp="1"/>
          </p:cNvSpPr>
          <p:nvPr>
            <p:ph type="ftr" idx="11"/>
          </p:nvPr>
        </p:nvSpPr>
        <p:spPr>
          <a:xfrm>
            <a:off x="3028950" y="4767263"/>
            <a:ext cx="3086100" cy="273844"/>
          </a:xfrm>
          <a:prstGeom prst="rect">
            <a:avLst/>
          </a:prstGeom>
          <a:noFill/>
          <a:ln>
            <a:noFill/>
          </a:ln>
        </p:spPr>
        <p:txBody>
          <a:bodyPr spcFirstLastPara="1" wrap="square" lIns="68575" tIns="68575" rIns="68575" bIns="68575" anchor="ctr" anchorCtr="0"/>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92" name="Shape 92"/>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neidl@brooklynsolarworks.com" TargetMode="External"/><Relationship Id="rId2" Type="http://schemas.openxmlformats.org/officeDocument/2006/relationships/hyperlink" Target="mailto:mbrusic@brightpower.com" TargetMode="External"/><Relationship Id="rId1" Type="http://schemas.openxmlformats.org/officeDocument/2006/relationships/slideLayout" Target="../slideLayouts/slideLayout2.xml"/><Relationship Id="rId6" Type="http://schemas.openxmlformats.org/officeDocument/2006/relationships/hyperlink" Target="mailto:janet@handal.com" TargetMode="External"/><Relationship Id="rId5" Type="http://schemas.openxmlformats.org/officeDocument/2006/relationships/hyperlink" Target="mailto:weiss@solar1.org" TargetMode="External"/><Relationship Id="rId4" Type="http://schemas.openxmlformats.org/officeDocument/2006/relationships/hyperlink" Target="mailto:dphayre@entersolar.com"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jpg"/><Relationship Id="rId5" Type="http://schemas.openxmlformats.org/officeDocument/2006/relationships/image" Target="../media/image4.png"/><Relationship Id="rId15" Type="http://schemas.openxmlformats.org/officeDocument/2006/relationships/image" Target="../media/image14.jp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ctrTitle"/>
          </p:nvPr>
        </p:nvSpPr>
        <p:spPr>
          <a:xfrm>
            <a:off x="1219200" y="776457"/>
            <a:ext cx="6858000" cy="1790700"/>
          </a:xfrm>
          <a:prstGeom prst="rect">
            <a:avLst/>
          </a:prstGeom>
        </p:spPr>
        <p:txBody>
          <a:bodyPr spcFirstLastPara="1" wrap="square" lIns="68575" tIns="68575" rIns="68575" bIns="68575" anchor="b" anchorCtr="0">
            <a:noAutofit/>
          </a:bodyPr>
          <a:lstStyle/>
          <a:p>
            <a:pPr marL="0" lvl="0" indent="0" rtl="0">
              <a:spcBef>
                <a:spcPts val="0"/>
              </a:spcBef>
              <a:spcAft>
                <a:spcPts val="0"/>
              </a:spcAft>
              <a:buNone/>
            </a:pPr>
            <a:r>
              <a:rPr lang="en" sz="3600" dirty="0">
                <a:latin typeface="Avenir Medium" charset="0"/>
                <a:ea typeface="Avenir Medium" charset="0"/>
                <a:cs typeface="Avenir Medium" charset="0"/>
                <a:sym typeface="Roboto"/>
              </a:rPr>
              <a:t>VDER &amp; the NYC Solar Market:  </a:t>
            </a:r>
            <a:endParaRPr sz="3600" dirty="0">
              <a:latin typeface="Avenir Medium" charset="0"/>
              <a:ea typeface="Avenir Medium" charset="0"/>
              <a:cs typeface="Avenir Medium" charset="0"/>
              <a:sym typeface="Roboto"/>
            </a:endParaRPr>
          </a:p>
          <a:p>
            <a:pPr marL="0" lvl="0" indent="0" rtl="0">
              <a:spcBef>
                <a:spcPts val="0"/>
              </a:spcBef>
              <a:spcAft>
                <a:spcPts val="0"/>
              </a:spcAft>
              <a:buNone/>
            </a:pPr>
            <a:r>
              <a:rPr lang="en" sz="2800" b="0" dirty="0">
                <a:latin typeface="Avenir Medium" charset="0"/>
                <a:ea typeface="Avenir Medium" charset="0"/>
                <a:cs typeface="Avenir Medium" charset="0"/>
                <a:sym typeface="Roboto Condensed"/>
              </a:rPr>
              <a:t>Design &amp; Implementation Recommendations </a:t>
            </a:r>
            <a:endParaRPr sz="2800" b="0" dirty="0">
              <a:latin typeface="Avenir Medium" charset="0"/>
              <a:ea typeface="Avenir Medium" charset="0"/>
              <a:cs typeface="Avenir Medium" charset="0"/>
              <a:sym typeface="Roboto Condensed"/>
            </a:endParaRPr>
          </a:p>
          <a:p>
            <a:pPr marL="0" lvl="0" indent="0">
              <a:spcBef>
                <a:spcPts val="0"/>
              </a:spcBef>
              <a:spcAft>
                <a:spcPts val="0"/>
              </a:spcAft>
              <a:buNone/>
            </a:pPr>
            <a:r>
              <a:rPr lang="en" sz="2800" b="0" dirty="0">
                <a:latin typeface="Avenir Medium" charset="0"/>
                <a:ea typeface="Avenir Medium" charset="0"/>
                <a:cs typeface="Avenir Medium" charset="0"/>
                <a:sym typeface="Roboto Condensed"/>
              </a:rPr>
              <a:t>for Future Growth &amp; Stability</a:t>
            </a:r>
            <a:endParaRPr sz="2800" b="0" dirty="0">
              <a:latin typeface="Avenir Medium" charset="0"/>
              <a:ea typeface="Avenir Medium" charset="0"/>
              <a:cs typeface="Avenir Medium" charset="0"/>
              <a:sym typeface="Roboto Condensed"/>
            </a:endParaRPr>
          </a:p>
        </p:txBody>
      </p:sp>
      <p:sp>
        <p:nvSpPr>
          <p:cNvPr id="170" name="Shape 170"/>
          <p:cNvSpPr txBox="1">
            <a:spLocks noGrp="1"/>
          </p:cNvSpPr>
          <p:nvPr>
            <p:ph type="subTitle" idx="1"/>
          </p:nvPr>
        </p:nvSpPr>
        <p:spPr>
          <a:xfrm>
            <a:off x="2582850" y="2726346"/>
            <a:ext cx="4130700" cy="1241700"/>
          </a:xfrm>
          <a:prstGeom prst="rect">
            <a:avLst/>
          </a:prstGeom>
          <a:ln>
            <a:noFill/>
          </a:ln>
        </p:spPr>
        <p:txBody>
          <a:bodyPr spcFirstLastPara="1" wrap="square" lIns="68575" tIns="68575" rIns="68575" bIns="68575" anchor="t" anchorCtr="0">
            <a:noAutofit/>
          </a:bodyPr>
          <a:lstStyle/>
          <a:p>
            <a:pPr marL="0" lvl="0" indent="0">
              <a:lnSpc>
                <a:spcPct val="115000"/>
              </a:lnSpc>
              <a:spcBef>
                <a:spcPts val="0"/>
              </a:spcBef>
              <a:spcAft>
                <a:spcPts val="0"/>
              </a:spcAft>
              <a:buNone/>
            </a:pPr>
            <a:r>
              <a:rPr lang="en" dirty="0">
                <a:latin typeface="Avenir Book" charset="0"/>
                <a:ea typeface="Avenir Book" charset="0"/>
                <a:cs typeface="Avenir Book" charset="0"/>
                <a:sym typeface="Roboto Condensed"/>
              </a:rPr>
              <a:t>VDER Value Stack Working Group</a:t>
            </a:r>
            <a:endParaRPr dirty="0">
              <a:latin typeface="Avenir Book" charset="0"/>
              <a:ea typeface="Avenir Book" charset="0"/>
              <a:cs typeface="Avenir Book" charset="0"/>
              <a:sym typeface="Roboto Condensed"/>
            </a:endParaRPr>
          </a:p>
          <a:p>
            <a:pPr marL="0" lvl="0" indent="0">
              <a:lnSpc>
                <a:spcPct val="115000"/>
              </a:lnSpc>
              <a:spcBef>
                <a:spcPts val="0"/>
              </a:spcBef>
              <a:spcAft>
                <a:spcPts val="0"/>
              </a:spcAft>
              <a:buNone/>
            </a:pPr>
            <a:r>
              <a:rPr lang="en" dirty="0">
                <a:latin typeface="Avenir Book" charset="0"/>
                <a:ea typeface="Avenir Book" charset="0"/>
                <a:cs typeface="Avenir Book" charset="0"/>
                <a:sym typeface="Roboto Condensed"/>
              </a:rPr>
              <a:t>NYS Department of Public Service</a:t>
            </a:r>
            <a:endParaRPr dirty="0">
              <a:latin typeface="Avenir Book" charset="0"/>
              <a:ea typeface="Avenir Book" charset="0"/>
              <a:cs typeface="Avenir Book" charset="0"/>
              <a:sym typeface="Roboto Condensed"/>
            </a:endParaRPr>
          </a:p>
          <a:p>
            <a:pPr marL="0" lvl="0" indent="0">
              <a:lnSpc>
                <a:spcPct val="115000"/>
              </a:lnSpc>
              <a:spcBef>
                <a:spcPts val="0"/>
              </a:spcBef>
              <a:spcAft>
                <a:spcPts val="0"/>
              </a:spcAft>
              <a:buNone/>
            </a:pPr>
            <a:r>
              <a:rPr lang="en" dirty="0">
                <a:latin typeface="Avenir Book" charset="0"/>
                <a:ea typeface="Avenir Book" charset="0"/>
                <a:cs typeface="Avenir Book" charset="0"/>
                <a:sym typeface="Roboto Condensed"/>
              </a:rPr>
              <a:t>March 6, 2018</a:t>
            </a:r>
            <a:endParaRPr dirty="0">
              <a:latin typeface="Avenir Book" charset="0"/>
              <a:ea typeface="Avenir Book" charset="0"/>
              <a:cs typeface="Avenir Book" charset="0"/>
              <a:sym typeface="Roboto Condense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626275" y="257194"/>
            <a:ext cx="8193900" cy="994200"/>
          </a:xfrm>
          <a:prstGeom prst="rect">
            <a:avLst/>
          </a:prstGeom>
        </p:spPr>
        <p:txBody>
          <a:bodyPr spcFirstLastPara="1" wrap="square" lIns="68575" tIns="68575" rIns="68575" bIns="68575" anchor="ctr" anchorCtr="0">
            <a:noAutofit/>
          </a:bodyPr>
          <a:lstStyle/>
          <a:p>
            <a:pPr marL="0" lvl="0" indent="0" rtl="0">
              <a:spcBef>
                <a:spcPts val="0"/>
              </a:spcBef>
              <a:spcAft>
                <a:spcPts val="0"/>
              </a:spcAft>
              <a:buNone/>
            </a:pPr>
            <a:r>
              <a:rPr lang="en" sz="2400" b="1" dirty="0"/>
              <a:t>Rec #1 - </a:t>
            </a:r>
            <a:r>
              <a:rPr lang="en" sz="2400" b="1" dirty="0">
                <a:sym typeface="Roboto Condensed"/>
              </a:rPr>
              <a:t>Set Con Ed DRV Rate </a:t>
            </a:r>
            <a:r>
              <a:rPr lang="en-US" sz="2400" b="1" dirty="0">
                <a:sym typeface="Roboto Condensed"/>
              </a:rPr>
              <a:t>A</a:t>
            </a:r>
            <a:r>
              <a:rPr lang="en" sz="2400" b="1" dirty="0" err="1">
                <a:sym typeface="Roboto Condensed"/>
              </a:rPr>
              <a:t>ccording</a:t>
            </a:r>
            <a:r>
              <a:rPr lang="en" sz="2400" b="1" dirty="0">
                <a:sym typeface="Roboto Condensed"/>
              </a:rPr>
              <a:t> to </a:t>
            </a:r>
            <a:r>
              <a:rPr lang="en-US" sz="2400" b="1" dirty="0">
                <a:sym typeface="Roboto Condensed"/>
              </a:rPr>
              <a:t>U</a:t>
            </a:r>
            <a:r>
              <a:rPr lang="en" sz="2400" b="1" dirty="0" err="1">
                <a:sym typeface="Roboto Condensed"/>
              </a:rPr>
              <a:t>tility</a:t>
            </a:r>
            <a:br>
              <a:rPr lang="en-US" sz="2400" b="1" dirty="0">
                <a:sym typeface="Roboto Condensed"/>
              </a:rPr>
            </a:br>
            <a:r>
              <a:rPr lang="en-US" sz="2400" b="1" dirty="0">
                <a:sym typeface="Roboto Condensed"/>
              </a:rPr>
              <a:t>	  </a:t>
            </a:r>
            <a:r>
              <a:rPr lang="en" sz="2400" b="1" dirty="0">
                <a:sym typeface="Roboto Condensed"/>
              </a:rPr>
              <a:t> </a:t>
            </a:r>
            <a:r>
              <a:rPr lang="en-US" sz="2400" b="1" dirty="0">
                <a:sym typeface="Roboto Condensed"/>
              </a:rPr>
              <a:t>T</a:t>
            </a:r>
            <a:r>
              <a:rPr lang="en" sz="2400" b="1" dirty="0" err="1">
                <a:sym typeface="Roboto Condensed"/>
              </a:rPr>
              <a:t>erritory</a:t>
            </a:r>
            <a:r>
              <a:rPr lang="en" sz="2400" b="1" dirty="0">
                <a:sym typeface="Roboto Condensed"/>
              </a:rPr>
              <a:t> </a:t>
            </a:r>
            <a:r>
              <a:rPr lang="en-US" sz="2400" b="1" dirty="0">
                <a:sym typeface="Roboto Condensed"/>
              </a:rPr>
              <a:t>P</a:t>
            </a:r>
            <a:r>
              <a:rPr lang="en" sz="2400" b="1" dirty="0" err="1">
                <a:sym typeface="Roboto Condensed"/>
              </a:rPr>
              <a:t>eak</a:t>
            </a:r>
            <a:r>
              <a:rPr lang="en" sz="2400" b="1" dirty="0">
                <a:sym typeface="Roboto Condensed"/>
              </a:rPr>
              <a:t>, </a:t>
            </a:r>
            <a:r>
              <a:rPr lang="en-US" sz="2400" b="1" dirty="0">
                <a:sym typeface="Roboto Condensed"/>
              </a:rPr>
              <a:t>N</a:t>
            </a:r>
            <a:r>
              <a:rPr lang="en" sz="2400" b="1" dirty="0" err="1">
                <a:sym typeface="Roboto Condensed"/>
              </a:rPr>
              <a:t>ot</a:t>
            </a:r>
            <a:r>
              <a:rPr lang="en" sz="2400" b="1" dirty="0">
                <a:sym typeface="Roboto Condensed"/>
              </a:rPr>
              <a:t> CSRP Zones</a:t>
            </a:r>
            <a:endParaRPr sz="2400" b="1" dirty="0"/>
          </a:p>
        </p:txBody>
      </p:sp>
      <p:sp>
        <p:nvSpPr>
          <p:cNvPr id="237" name="Shape 237"/>
          <p:cNvSpPr txBox="1">
            <a:spLocks noGrp="1"/>
          </p:cNvSpPr>
          <p:nvPr>
            <p:ph type="body" idx="1"/>
          </p:nvPr>
        </p:nvSpPr>
        <p:spPr>
          <a:xfrm>
            <a:off x="644125" y="940044"/>
            <a:ext cx="7886700" cy="3263400"/>
          </a:xfrm>
          <a:prstGeom prst="rect">
            <a:avLst/>
          </a:prstGeom>
        </p:spPr>
        <p:txBody>
          <a:bodyPr spcFirstLastPara="1" wrap="square" lIns="68575" tIns="68575" rIns="68575" bIns="68575" anchor="t" anchorCtr="0">
            <a:noAutofit/>
          </a:bodyPr>
          <a:lstStyle/>
          <a:p>
            <a:pPr marL="0" lvl="0" indent="0" rtl="0">
              <a:spcBef>
                <a:spcPts val="800"/>
              </a:spcBef>
              <a:spcAft>
                <a:spcPts val="0"/>
              </a:spcAft>
              <a:buNone/>
            </a:pPr>
            <a:endParaRPr dirty="0"/>
          </a:p>
          <a:p>
            <a:pPr marL="457200" lvl="0" indent="-412750" rtl="0">
              <a:spcBef>
                <a:spcPts val="800"/>
              </a:spcBef>
              <a:spcAft>
                <a:spcPts val="0"/>
              </a:spcAft>
              <a:buSzPts val="2900"/>
              <a:buChar char="●"/>
            </a:pPr>
            <a:r>
              <a:rPr lang="en" dirty="0"/>
              <a:t>Insufficient justification to support that the D value of DG is truly limited to a particular CSRP zone </a:t>
            </a:r>
            <a:endParaRPr dirty="0"/>
          </a:p>
          <a:p>
            <a:pPr marL="457200" lvl="0" indent="-412750" rtl="0">
              <a:spcBef>
                <a:spcPts val="800"/>
              </a:spcBef>
              <a:spcAft>
                <a:spcPts val="0"/>
              </a:spcAft>
              <a:buSzPts val="2900"/>
              <a:buChar char="●"/>
            </a:pPr>
            <a:r>
              <a:rPr lang="en" dirty="0"/>
              <a:t>Would increase compensation for large on-site, RNM &amp; commercial (demand-billed) CDG off-takers in most outer boroughs (where solar potential is highest)</a:t>
            </a:r>
            <a:endParaRPr dirty="0"/>
          </a:p>
          <a:p>
            <a:pPr marL="0" lvl="0" indent="0" rtl="0">
              <a:spcBef>
                <a:spcPts val="800"/>
              </a:spcBef>
              <a:spcAft>
                <a:spcPts val="0"/>
              </a:spcAft>
              <a:buNone/>
            </a:pPr>
            <a:endParaRPr dirty="0"/>
          </a:p>
          <a:p>
            <a:pPr marL="0" lvl="0" indent="0" rtl="0">
              <a:spcBef>
                <a:spcPts val="800"/>
              </a:spcBef>
              <a:spcAft>
                <a:spcPts val="0"/>
              </a:spcAft>
              <a:buNone/>
            </a:pPr>
            <a:endParaRPr dirty="0"/>
          </a:p>
          <a:p>
            <a:pPr marL="0" lvl="0" indent="0" rtl="0">
              <a:spcBef>
                <a:spcPts val="800"/>
              </a:spcBef>
              <a:spcAft>
                <a:spcPts val="0"/>
              </a:spcAft>
              <a:buNone/>
            </a:pP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a:spLocks noGrp="1"/>
          </p:cNvSpPr>
          <p:nvPr>
            <p:ph type="title"/>
          </p:nvPr>
        </p:nvSpPr>
        <p:spPr>
          <a:xfrm>
            <a:off x="562144" y="318211"/>
            <a:ext cx="7886700" cy="994200"/>
          </a:xfrm>
          <a:prstGeom prst="rect">
            <a:avLst/>
          </a:prstGeom>
        </p:spPr>
        <p:txBody>
          <a:bodyPr spcFirstLastPara="1" wrap="square" lIns="68575" tIns="68575" rIns="68575" bIns="68575" anchor="ctr" anchorCtr="0">
            <a:noAutofit/>
          </a:bodyPr>
          <a:lstStyle/>
          <a:p>
            <a:pPr marL="0" lvl="0" indent="0" rtl="0">
              <a:spcBef>
                <a:spcPts val="0"/>
              </a:spcBef>
              <a:spcAft>
                <a:spcPts val="0"/>
              </a:spcAft>
              <a:buNone/>
            </a:pPr>
            <a:r>
              <a:rPr lang="en" sz="3000" b="1" dirty="0"/>
              <a:t>Rec #2 - Create DVR Rate Floor </a:t>
            </a:r>
            <a:endParaRPr sz="3000" b="1" dirty="0"/>
          </a:p>
        </p:txBody>
      </p:sp>
      <p:sp>
        <p:nvSpPr>
          <p:cNvPr id="243" name="Shape 243"/>
          <p:cNvSpPr txBox="1">
            <a:spLocks noGrp="1"/>
          </p:cNvSpPr>
          <p:nvPr>
            <p:ph type="body" idx="1"/>
          </p:nvPr>
        </p:nvSpPr>
        <p:spPr>
          <a:xfrm>
            <a:off x="628650" y="1369219"/>
            <a:ext cx="7886700" cy="3263400"/>
          </a:xfrm>
          <a:prstGeom prst="rect">
            <a:avLst/>
          </a:prstGeom>
        </p:spPr>
        <p:txBody>
          <a:bodyPr spcFirstLastPara="1" wrap="square" lIns="68575" tIns="68575" rIns="68575" bIns="68575" anchor="t" anchorCtr="0">
            <a:noAutofit/>
          </a:bodyPr>
          <a:lstStyle/>
          <a:p>
            <a:pPr marL="457200" lvl="0" indent="-412750" rtl="0">
              <a:spcBef>
                <a:spcPts val="800"/>
              </a:spcBef>
              <a:spcAft>
                <a:spcPts val="0"/>
              </a:spcAft>
              <a:buSzPts val="2900"/>
              <a:buChar char="●"/>
            </a:pPr>
            <a:r>
              <a:rPr lang="en" dirty="0"/>
              <a:t>NEM compensation was simple, tied compensation to customer rate - VDER makes rate dependent on factors most customers have no idea how to estimate or predict</a:t>
            </a:r>
            <a:endParaRPr dirty="0"/>
          </a:p>
          <a:p>
            <a:pPr marL="457200" lvl="0" indent="-412750" rtl="0">
              <a:spcBef>
                <a:spcPts val="0"/>
              </a:spcBef>
              <a:spcAft>
                <a:spcPts val="0"/>
              </a:spcAft>
              <a:buSzPts val="2900"/>
              <a:buChar char="●"/>
            </a:pPr>
            <a:r>
              <a:rPr lang="en" dirty="0"/>
              <a:t>D value can be a significant percent of Value Stack in Con Edison</a:t>
            </a:r>
            <a:endParaRPr dirty="0"/>
          </a:p>
          <a:p>
            <a:pPr marL="457200" lvl="0" indent="-412750" rtl="0">
              <a:spcBef>
                <a:spcPts val="0"/>
              </a:spcBef>
              <a:spcAft>
                <a:spcPts val="0"/>
              </a:spcAft>
              <a:buSzPts val="2900"/>
              <a:buChar char="●"/>
            </a:pPr>
            <a:r>
              <a:rPr lang="en" dirty="0"/>
              <a:t>Without a minimum guaranteed value for D component, solar PV projects will not be financeable</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title"/>
          </p:nvPr>
        </p:nvSpPr>
        <p:spPr>
          <a:xfrm>
            <a:off x="552450" y="214306"/>
            <a:ext cx="8299800" cy="994200"/>
          </a:xfrm>
          <a:prstGeom prst="rect">
            <a:avLst/>
          </a:prstGeom>
        </p:spPr>
        <p:txBody>
          <a:bodyPr spcFirstLastPara="1" wrap="square" lIns="68575" tIns="68575" rIns="68575" bIns="68575" anchor="ctr" anchorCtr="0">
            <a:noAutofit/>
          </a:bodyPr>
          <a:lstStyle/>
          <a:p>
            <a:pPr marL="0" lvl="0" indent="0">
              <a:spcBef>
                <a:spcPts val="0"/>
              </a:spcBef>
              <a:spcAft>
                <a:spcPts val="0"/>
              </a:spcAft>
              <a:buNone/>
            </a:pPr>
            <a:r>
              <a:rPr lang="en" sz="3000" b="1" dirty="0"/>
              <a:t>Rec #3 - Extend DRV period from 3 to 10 years</a:t>
            </a:r>
            <a:endParaRPr sz="3000" b="1" dirty="0"/>
          </a:p>
        </p:txBody>
      </p:sp>
      <p:sp>
        <p:nvSpPr>
          <p:cNvPr id="249" name="Shape 249"/>
          <p:cNvSpPr txBox="1">
            <a:spLocks noGrp="1"/>
          </p:cNvSpPr>
          <p:nvPr>
            <p:ph type="body" idx="1"/>
          </p:nvPr>
        </p:nvSpPr>
        <p:spPr>
          <a:xfrm>
            <a:off x="564450" y="798769"/>
            <a:ext cx="7886700" cy="3263400"/>
          </a:xfrm>
          <a:prstGeom prst="rect">
            <a:avLst/>
          </a:prstGeom>
        </p:spPr>
        <p:txBody>
          <a:bodyPr spcFirstLastPara="1" wrap="square" lIns="68575" tIns="68575" rIns="68575" bIns="68575" anchor="t" anchorCtr="0">
            <a:noAutofit/>
          </a:bodyPr>
          <a:lstStyle/>
          <a:p>
            <a:pPr marL="0" lvl="0" indent="0">
              <a:spcBef>
                <a:spcPts val="800"/>
              </a:spcBef>
              <a:spcAft>
                <a:spcPts val="0"/>
              </a:spcAft>
              <a:buNone/>
            </a:pPr>
            <a:endParaRPr dirty="0"/>
          </a:p>
          <a:p>
            <a:pPr marL="457200" lvl="0" indent="-412750" rtl="0">
              <a:spcBef>
                <a:spcPts val="800"/>
              </a:spcBef>
              <a:spcAft>
                <a:spcPts val="0"/>
              </a:spcAft>
              <a:buSzPts val="2900"/>
              <a:buChar char="●"/>
            </a:pPr>
            <a:r>
              <a:rPr lang="en" dirty="0"/>
              <a:t>Modifying the DRV value every three years introduces too much uncertainty &amp; renders projects </a:t>
            </a:r>
            <a:r>
              <a:rPr lang="en" dirty="0" err="1"/>
              <a:t>unfinanceable</a:t>
            </a:r>
            <a:br>
              <a:rPr lang="en-US" dirty="0"/>
            </a:br>
            <a:endParaRPr dirty="0"/>
          </a:p>
          <a:p>
            <a:pPr marL="457200" lvl="0" indent="-412750">
              <a:spcBef>
                <a:spcPts val="0"/>
              </a:spcBef>
              <a:spcAft>
                <a:spcPts val="0"/>
              </a:spcAft>
              <a:buSzPts val="2900"/>
              <a:buChar char="●"/>
            </a:pPr>
            <a:r>
              <a:rPr lang="en" dirty="0"/>
              <a:t>DRV modification every 3 years (for existing projects </a:t>
            </a:r>
            <a:r>
              <a:rPr lang="en" b="1" dirty="0"/>
              <a:t>eliminates “first-mover” incentives</a:t>
            </a:r>
            <a:r>
              <a:rPr lang="en" dirty="0"/>
              <a:t> for DG developers</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title"/>
          </p:nvPr>
        </p:nvSpPr>
        <p:spPr>
          <a:xfrm>
            <a:off x="552450" y="350044"/>
            <a:ext cx="7886700" cy="994200"/>
          </a:xfrm>
          <a:prstGeom prst="rect">
            <a:avLst/>
          </a:prstGeom>
        </p:spPr>
        <p:txBody>
          <a:bodyPr spcFirstLastPara="1" wrap="square" lIns="68575" tIns="68575" rIns="68575" bIns="68575" anchor="ctr" anchorCtr="0">
            <a:noAutofit/>
          </a:bodyPr>
          <a:lstStyle/>
          <a:p>
            <a:pPr marL="0" lvl="0" indent="0" rtl="0">
              <a:spcBef>
                <a:spcPts val="0"/>
              </a:spcBef>
              <a:spcAft>
                <a:spcPts val="0"/>
              </a:spcAft>
              <a:buNone/>
            </a:pPr>
            <a:r>
              <a:rPr lang="en" b="1" dirty="0"/>
              <a:t>Main Principles Behind Recommendations</a:t>
            </a:r>
            <a:endParaRPr b="1" dirty="0"/>
          </a:p>
        </p:txBody>
      </p:sp>
      <p:sp>
        <p:nvSpPr>
          <p:cNvPr id="255" name="Shape 255"/>
          <p:cNvSpPr txBox="1">
            <a:spLocks noGrp="1"/>
          </p:cNvSpPr>
          <p:nvPr>
            <p:ph type="body" idx="1"/>
          </p:nvPr>
        </p:nvSpPr>
        <p:spPr>
          <a:xfrm>
            <a:off x="628650" y="1050619"/>
            <a:ext cx="7886700" cy="3263400"/>
          </a:xfrm>
          <a:prstGeom prst="rect">
            <a:avLst/>
          </a:prstGeom>
        </p:spPr>
        <p:txBody>
          <a:bodyPr spcFirstLastPara="1" wrap="square" lIns="68575" tIns="68575" rIns="68575" bIns="68575" anchor="t" anchorCtr="0">
            <a:noAutofit/>
          </a:bodyPr>
          <a:lstStyle/>
          <a:p>
            <a:pPr marL="44450" lvl="0" indent="0" rtl="0">
              <a:spcBef>
                <a:spcPts val="800"/>
              </a:spcBef>
              <a:spcAft>
                <a:spcPts val="0"/>
              </a:spcAft>
              <a:buSzPts val="2900"/>
              <a:buNone/>
            </a:pPr>
            <a:endParaRPr b="1" dirty="0"/>
          </a:p>
          <a:p>
            <a:pPr marL="349250" indent="-339725">
              <a:spcBef>
                <a:spcPts val="0"/>
              </a:spcBef>
              <a:buClr>
                <a:srgbClr val="6AA84F"/>
              </a:buClr>
              <a:buFont typeface="Roboto Condensed"/>
              <a:buChar char="●"/>
            </a:pPr>
            <a:r>
              <a:rPr lang="en" b="1" dirty="0">
                <a:solidFill>
                  <a:schemeClr val="tx1"/>
                </a:solidFill>
              </a:rPr>
              <a:t>Maintain project bankability, reduce complexity</a:t>
            </a:r>
            <a:endParaRPr lang="en-US" b="1" dirty="0">
              <a:solidFill>
                <a:schemeClr val="tx1"/>
              </a:solidFill>
            </a:endParaRPr>
          </a:p>
          <a:p>
            <a:pPr marL="349250" lvl="0" indent="-339725" rtl="0">
              <a:spcBef>
                <a:spcPts val="0"/>
              </a:spcBef>
              <a:spcAft>
                <a:spcPts val="0"/>
              </a:spcAft>
              <a:buClr>
                <a:srgbClr val="6AA84F"/>
              </a:buClr>
              <a:buSzPts val="2900"/>
              <a:buNone/>
            </a:pPr>
            <a:endParaRPr lang="en-US" b="1" dirty="0">
              <a:solidFill>
                <a:srgbClr val="6AA84F"/>
              </a:solidFill>
            </a:endParaRPr>
          </a:p>
          <a:p>
            <a:pPr marL="349250" lvl="0" indent="-339725" rtl="0">
              <a:spcBef>
                <a:spcPts val="0"/>
              </a:spcBef>
              <a:spcAft>
                <a:spcPts val="0"/>
              </a:spcAft>
              <a:buClr>
                <a:srgbClr val="6AA84F"/>
              </a:buClr>
              <a:buSzPts val="2900"/>
              <a:buChar char="●"/>
            </a:pPr>
            <a:r>
              <a:rPr lang="en" b="1" dirty="0">
                <a:solidFill>
                  <a:srgbClr val="6AA84F"/>
                </a:solidFill>
              </a:rPr>
              <a:t>Give all New York ratepayers the opportunity to participate in CDG</a:t>
            </a:r>
            <a:endParaRPr lang="en-US" b="1" dirty="0">
              <a:solidFill>
                <a:srgbClr val="6AA84F"/>
              </a:solidFill>
            </a:endParaRPr>
          </a:p>
          <a:p>
            <a:pPr marL="349250" lvl="0" indent="-339725" rtl="0">
              <a:spcBef>
                <a:spcPts val="0"/>
              </a:spcBef>
              <a:spcAft>
                <a:spcPts val="0"/>
              </a:spcAft>
              <a:buClr>
                <a:srgbClr val="6AA84F"/>
              </a:buClr>
              <a:buSzPts val="2900"/>
              <a:buNone/>
            </a:pPr>
            <a:endParaRPr b="1" dirty="0">
              <a:solidFill>
                <a:srgbClr val="6AA84F"/>
              </a:solidFill>
            </a:endParaRPr>
          </a:p>
          <a:p>
            <a:pPr marL="349250" lvl="0" indent="-339725" rtl="0">
              <a:spcBef>
                <a:spcPts val="0"/>
              </a:spcBef>
              <a:spcAft>
                <a:spcPts val="0"/>
              </a:spcAft>
              <a:buSzPts val="2900"/>
              <a:buChar char="●"/>
            </a:pPr>
            <a:r>
              <a:rPr lang="en" dirty="0"/>
              <a:t>Incorporate full social and environmental benefits of CDG in VDER</a:t>
            </a:r>
            <a:endParaRPr lang="en-US" dirty="0"/>
          </a:p>
          <a:p>
            <a:pPr marL="349250" lvl="0" indent="-339725" rtl="0">
              <a:spcBef>
                <a:spcPts val="0"/>
              </a:spcBef>
              <a:spcAft>
                <a:spcPts val="0"/>
              </a:spcAft>
              <a:buSzPts val="2900"/>
              <a:buNone/>
            </a:pPr>
            <a:endParaRPr lang="en-US" dirty="0"/>
          </a:p>
          <a:p>
            <a:pPr marL="349250" lvl="0" indent="-339725" rtl="0">
              <a:spcBef>
                <a:spcPts val="0"/>
              </a:spcBef>
              <a:spcAft>
                <a:spcPts val="0"/>
              </a:spcAft>
              <a:buSzPts val="2900"/>
              <a:buChar char="●"/>
            </a:pPr>
            <a:r>
              <a:rPr lang="en" dirty="0"/>
              <a:t>Increase transparency &amp; accountability in determination</a:t>
            </a:r>
            <a:r>
              <a:rPr lang="en-US" dirty="0"/>
              <a:t> </a:t>
            </a:r>
            <a:r>
              <a:rPr lang="en" dirty="0"/>
              <a:t>/estimation of VDER rates</a:t>
            </a:r>
            <a:endParaRPr dirty="0"/>
          </a:p>
          <a:p>
            <a:pPr marL="0" lvl="0" indent="0" rtl="0">
              <a:spcBef>
                <a:spcPts val="800"/>
              </a:spcBef>
              <a:spcAft>
                <a:spcPts val="0"/>
              </a:spcAft>
              <a:buNone/>
            </a:pPr>
            <a:endParaRPr dirty="0"/>
          </a:p>
          <a:p>
            <a:pPr marL="0" lvl="0" indent="0" rtl="0">
              <a:spcBef>
                <a:spcPts val="800"/>
              </a:spcBef>
              <a:spcAft>
                <a:spcPts val="0"/>
              </a:spcAft>
              <a:buNone/>
            </a:pP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a:spLocks noGrp="1"/>
          </p:cNvSpPr>
          <p:nvPr>
            <p:ph type="title"/>
          </p:nvPr>
        </p:nvSpPr>
        <p:spPr>
          <a:xfrm>
            <a:off x="730037" y="772870"/>
            <a:ext cx="8194500" cy="994200"/>
          </a:xfrm>
          <a:prstGeom prst="rect">
            <a:avLst/>
          </a:prstGeom>
        </p:spPr>
        <p:txBody>
          <a:bodyPr spcFirstLastPara="1" wrap="square" lIns="68575" tIns="68575" rIns="68575" bIns="68575" anchor="ctr" anchorCtr="0">
            <a:noAutofit/>
          </a:bodyPr>
          <a:lstStyle/>
          <a:p>
            <a:pPr marL="0" lvl="0" indent="0">
              <a:spcBef>
                <a:spcPts val="0"/>
              </a:spcBef>
              <a:spcAft>
                <a:spcPts val="0"/>
              </a:spcAft>
              <a:buNone/>
            </a:pPr>
            <a:r>
              <a:rPr lang="en" sz="2800" b="1" dirty="0"/>
              <a:t>Rec #4 - Extend MTC to Benefit Residents of </a:t>
            </a:r>
            <a:br>
              <a:rPr lang="en-US" sz="2800" b="1" dirty="0"/>
            </a:br>
            <a:r>
              <a:rPr lang="en-US" sz="2800" b="1" dirty="0"/>
              <a:t>	     </a:t>
            </a:r>
            <a:r>
              <a:rPr lang="en" sz="2800" b="1" dirty="0"/>
              <a:t>MM &amp; M/SM Buildings</a:t>
            </a:r>
            <a:endParaRPr sz="2800" b="1" dirty="0"/>
          </a:p>
          <a:p>
            <a:pPr marL="0" lvl="0" indent="0">
              <a:spcBef>
                <a:spcPts val="0"/>
              </a:spcBef>
              <a:spcAft>
                <a:spcPts val="0"/>
              </a:spcAft>
              <a:buNone/>
            </a:pPr>
            <a:endParaRPr sz="1000" dirty="0"/>
          </a:p>
          <a:p>
            <a:pPr marL="0" lvl="0" indent="0">
              <a:spcBef>
                <a:spcPts val="0"/>
              </a:spcBef>
              <a:spcAft>
                <a:spcPts val="0"/>
              </a:spcAft>
              <a:buNone/>
            </a:pPr>
            <a:endParaRPr sz="1000" i="1" dirty="0"/>
          </a:p>
          <a:p>
            <a:pPr marL="0" lvl="0" indent="0">
              <a:spcBef>
                <a:spcPts val="0"/>
              </a:spcBef>
              <a:spcAft>
                <a:spcPts val="0"/>
              </a:spcAft>
              <a:buClr>
                <a:schemeClr val="dk1"/>
              </a:buClr>
              <a:buSzPts val="1100"/>
              <a:buFont typeface="Arial"/>
              <a:buNone/>
            </a:pPr>
            <a:r>
              <a:rPr lang="en" sz="2000" i="1" dirty="0">
                <a:latin typeface="Helvetica Neue"/>
                <a:ea typeface="Helvetica Neue"/>
                <a:cs typeface="Helvetica Neue"/>
                <a:sym typeface="Helvetica Neue"/>
              </a:rPr>
              <a:t>Extend the MTC or create another mechanism for customers in </a:t>
            </a:r>
            <a:br>
              <a:rPr lang="en" sz="2000" i="1" dirty="0">
                <a:latin typeface="Helvetica Neue"/>
                <a:ea typeface="Helvetica Neue"/>
                <a:cs typeface="Helvetica Neue"/>
                <a:sym typeface="Helvetica Neue"/>
              </a:rPr>
            </a:br>
            <a:r>
              <a:rPr lang="en" sz="2000" i="1" dirty="0">
                <a:latin typeface="Helvetica Neue"/>
                <a:ea typeface="Helvetica Neue"/>
                <a:cs typeface="Helvetica Neue"/>
                <a:sym typeface="Helvetica Neue"/>
              </a:rPr>
              <a:t>MM &amp; M/SM buildings to participate in CDG. </a:t>
            </a:r>
            <a:endParaRPr sz="2000" i="1" dirty="0">
              <a:latin typeface="Helvetica Neue"/>
              <a:ea typeface="Helvetica Neue"/>
              <a:cs typeface="Helvetica Neue"/>
              <a:sym typeface="Helvetica Neue"/>
            </a:endParaRPr>
          </a:p>
          <a:p>
            <a:pPr marL="0" lvl="0" indent="0">
              <a:spcBef>
                <a:spcPts val="0"/>
              </a:spcBef>
              <a:spcAft>
                <a:spcPts val="0"/>
              </a:spcAft>
              <a:buNone/>
            </a:pPr>
            <a:r>
              <a:rPr lang="en" sz="2600" dirty="0">
                <a:latin typeface="Helvetica Neue"/>
                <a:ea typeface="Helvetica Neue"/>
                <a:cs typeface="Helvetica Neue"/>
                <a:sym typeface="Helvetica Neue"/>
              </a:rPr>
              <a:t> </a:t>
            </a:r>
            <a:endParaRPr sz="2600" dirty="0">
              <a:latin typeface="Helvetica Neue"/>
              <a:ea typeface="Helvetica Neue"/>
              <a:cs typeface="Helvetica Neue"/>
              <a:sym typeface="Helvetica Neue"/>
            </a:endParaRPr>
          </a:p>
        </p:txBody>
      </p:sp>
      <p:sp>
        <p:nvSpPr>
          <p:cNvPr id="261" name="Shape 261"/>
          <p:cNvSpPr txBox="1">
            <a:spLocks noGrp="1"/>
          </p:cNvSpPr>
          <p:nvPr>
            <p:ph type="body" idx="1"/>
          </p:nvPr>
        </p:nvSpPr>
        <p:spPr>
          <a:xfrm>
            <a:off x="628650" y="1933394"/>
            <a:ext cx="7886700" cy="3263400"/>
          </a:xfrm>
          <a:prstGeom prst="rect">
            <a:avLst/>
          </a:prstGeom>
        </p:spPr>
        <p:txBody>
          <a:bodyPr spcFirstLastPara="1" wrap="square" lIns="68575" tIns="68575" rIns="68575" bIns="68575" anchor="t" anchorCtr="0">
            <a:noAutofit/>
          </a:bodyPr>
          <a:lstStyle/>
          <a:p>
            <a:pPr marL="457200" lvl="0" indent="-355600" rtl="0">
              <a:spcBef>
                <a:spcPts val="800"/>
              </a:spcBef>
              <a:spcAft>
                <a:spcPts val="0"/>
              </a:spcAft>
              <a:buSzPts val="2000"/>
              <a:buChar char="●"/>
            </a:pPr>
            <a:r>
              <a:rPr lang="en" sz="2000" dirty="0"/>
              <a:t>2.5 MM or 30</a:t>
            </a:r>
            <a:r>
              <a:rPr lang="en" sz="2000" dirty="0">
                <a:solidFill>
                  <a:schemeClr val="dk1"/>
                </a:solidFill>
              </a:rPr>
              <a:t>% NYC population </a:t>
            </a:r>
            <a:r>
              <a:rPr lang="en" sz="2000" dirty="0"/>
              <a:t>&amp; 13</a:t>
            </a:r>
            <a:r>
              <a:rPr lang="en" sz="2000" dirty="0">
                <a:solidFill>
                  <a:schemeClr val="dk1"/>
                </a:solidFill>
              </a:rPr>
              <a:t>% of NYS population* are in MM/ M/SM buildings</a:t>
            </a:r>
            <a:br>
              <a:rPr lang="en-US" sz="2000" dirty="0">
                <a:solidFill>
                  <a:schemeClr val="dk1"/>
                </a:solidFill>
              </a:rPr>
            </a:br>
            <a:endParaRPr sz="2000" dirty="0">
              <a:solidFill>
                <a:schemeClr val="dk1"/>
              </a:solidFill>
            </a:endParaRPr>
          </a:p>
          <a:p>
            <a:pPr marL="457200" lvl="0" indent="-355600" rtl="0">
              <a:lnSpc>
                <a:spcPct val="90000"/>
              </a:lnSpc>
              <a:spcBef>
                <a:spcPts val="0"/>
              </a:spcBef>
              <a:spcAft>
                <a:spcPts val="0"/>
              </a:spcAft>
              <a:buSzPts val="2000"/>
              <a:buChar char="●"/>
            </a:pPr>
            <a:r>
              <a:rPr lang="en" sz="2000" dirty="0">
                <a:solidFill>
                  <a:schemeClr val="dk1"/>
                </a:solidFill>
              </a:rPr>
              <a:t>Comprise </a:t>
            </a:r>
            <a:r>
              <a:rPr lang="en" sz="2000" dirty="0"/>
              <a:t>a high percentage</a:t>
            </a:r>
            <a:r>
              <a:rPr lang="en" sz="2000" dirty="0">
                <a:solidFill>
                  <a:schemeClr val="dk1"/>
                </a:solidFill>
              </a:rPr>
              <a:t> of NYC LMI customers - </a:t>
            </a:r>
            <a:br>
              <a:rPr lang="en" sz="2000" dirty="0">
                <a:solidFill>
                  <a:schemeClr val="dk1"/>
                </a:solidFill>
              </a:rPr>
            </a:br>
            <a:r>
              <a:rPr lang="en" sz="2000" dirty="0">
                <a:solidFill>
                  <a:schemeClr val="dk1"/>
                </a:solidFill>
              </a:rPr>
              <a:t>environmental justice concern </a:t>
            </a:r>
            <a:br>
              <a:rPr lang="en-US" sz="2000" dirty="0">
                <a:solidFill>
                  <a:schemeClr val="dk1"/>
                </a:solidFill>
              </a:rPr>
            </a:br>
            <a:endParaRPr sz="2000" dirty="0">
              <a:solidFill>
                <a:schemeClr val="dk1"/>
              </a:solidFill>
            </a:endParaRPr>
          </a:p>
          <a:p>
            <a:pPr marL="457200" lvl="0" indent="-355600" rtl="0">
              <a:lnSpc>
                <a:spcPct val="90000"/>
              </a:lnSpc>
              <a:spcBef>
                <a:spcPts val="0"/>
              </a:spcBef>
              <a:spcAft>
                <a:spcPts val="0"/>
              </a:spcAft>
              <a:buSzPts val="2000"/>
              <a:buChar char="●"/>
            </a:pPr>
            <a:r>
              <a:rPr lang="en" sz="2000" dirty="0"/>
              <a:t>MM &amp; M/SM c</a:t>
            </a:r>
            <a:r>
              <a:rPr lang="en" sz="2000" dirty="0">
                <a:solidFill>
                  <a:schemeClr val="dk1"/>
                </a:solidFill>
              </a:rPr>
              <a:t>ontribute eq</a:t>
            </a:r>
            <a:r>
              <a:rPr lang="en" sz="2000" dirty="0"/>
              <a:t>ually </a:t>
            </a:r>
            <a:r>
              <a:rPr lang="en" sz="2000" dirty="0">
                <a:solidFill>
                  <a:schemeClr val="dk1"/>
                </a:solidFill>
              </a:rPr>
              <a:t>to System Benefit Charge </a:t>
            </a:r>
            <a:r>
              <a:rPr lang="en" sz="2000" dirty="0"/>
              <a:t>&amp;</a:t>
            </a:r>
            <a:r>
              <a:rPr lang="en" sz="2000" dirty="0">
                <a:solidFill>
                  <a:schemeClr val="dk1"/>
                </a:solidFill>
              </a:rPr>
              <a:t> Clean Energy program</a:t>
            </a:r>
            <a:r>
              <a:rPr lang="en" sz="2000" dirty="0"/>
              <a:t>s, though indirectly</a:t>
            </a:r>
            <a:r>
              <a:rPr lang="en" sz="2000" b="1" dirty="0"/>
              <a:t>	</a:t>
            </a:r>
            <a:br>
              <a:rPr lang="en" sz="2000" b="1" dirty="0"/>
            </a:br>
            <a:r>
              <a:rPr lang="en" sz="2000" b="1" dirty="0"/>
              <a:t>					</a:t>
            </a:r>
            <a:endParaRPr sz="1000" b="1" dirty="0"/>
          </a:p>
          <a:p>
            <a:pPr marL="0" lvl="0" indent="0" rtl="0">
              <a:lnSpc>
                <a:spcPct val="90000"/>
              </a:lnSpc>
              <a:spcBef>
                <a:spcPts val="1000"/>
              </a:spcBef>
              <a:spcAft>
                <a:spcPts val="0"/>
              </a:spcAft>
              <a:buNone/>
            </a:pPr>
            <a:r>
              <a:rPr lang="en" sz="2000" b="1" dirty="0"/>
              <a:t>						</a:t>
            </a:r>
            <a:r>
              <a:rPr lang="en" sz="1100" b="1" dirty="0"/>
              <a:t>*Source: US Census American Community Survey, Population, Housing Units</a:t>
            </a:r>
            <a:endParaRPr sz="1100"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Shape 266"/>
          <p:cNvSpPr txBox="1">
            <a:spLocks noGrp="1"/>
          </p:cNvSpPr>
          <p:nvPr>
            <p:ph type="title"/>
          </p:nvPr>
        </p:nvSpPr>
        <p:spPr>
          <a:xfrm>
            <a:off x="552450" y="145675"/>
            <a:ext cx="8345700" cy="994200"/>
          </a:xfrm>
          <a:prstGeom prst="rect">
            <a:avLst/>
          </a:prstGeom>
        </p:spPr>
        <p:txBody>
          <a:bodyPr spcFirstLastPara="1" wrap="square" lIns="68575" tIns="68575" rIns="68575" bIns="68575" anchor="ctr" anchorCtr="0">
            <a:noAutofit/>
          </a:bodyPr>
          <a:lstStyle/>
          <a:p>
            <a:pPr marL="0" lvl="0" indent="0">
              <a:spcBef>
                <a:spcPts val="0"/>
              </a:spcBef>
              <a:spcAft>
                <a:spcPts val="0"/>
              </a:spcAft>
              <a:buNone/>
            </a:pPr>
            <a:r>
              <a:rPr lang="en" sz="2800" b="1" dirty="0"/>
              <a:t>Current VDER Tariff Not Equitable Among Residential Customers</a:t>
            </a:r>
            <a:endParaRPr sz="2800" b="1" dirty="0"/>
          </a:p>
        </p:txBody>
      </p:sp>
      <p:pic>
        <p:nvPicPr>
          <p:cNvPr id="267" name="Shape 267"/>
          <p:cNvPicPr preferRelativeResize="0"/>
          <p:nvPr/>
        </p:nvPicPr>
        <p:blipFill>
          <a:blip r:embed="rId3">
            <a:alphaModFix/>
          </a:blip>
          <a:stretch>
            <a:fillRect/>
          </a:stretch>
        </p:blipFill>
        <p:spPr>
          <a:xfrm>
            <a:off x="1264675" y="1254225"/>
            <a:ext cx="6614650" cy="32564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Shape 272"/>
          <p:cNvSpPr txBox="1">
            <a:spLocks noGrp="1"/>
          </p:cNvSpPr>
          <p:nvPr>
            <p:ph type="title"/>
          </p:nvPr>
        </p:nvSpPr>
        <p:spPr>
          <a:xfrm>
            <a:off x="628650" y="824927"/>
            <a:ext cx="7886700" cy="500700"/>
          </a:xfrm>
          <a:prstGeom prst="rect">
            <a:avLst/>
          </a:prstGeom>
        </p:spPr>
        <p:txBody>
          <a:bodyPr spcFirstLastPara="1" wrap="square" lIns="68575" tIns="68575" rIns="68575" bIns="68575" anchor="ctr" anchorCtr="0">
            <a:noAutofit/>
          </a:bodyPr>
          <a:lstStyle/>
          <a:p>
            <a:pPr marL="0" lvl="0" indent="0">
              <a:spcBef>
                <a:spcPts val="0"/>
              </a:spcBef>
              <a:spcAft>
                <a:spcPts val="0"/>
              </a:spcAft>
              <a:buNone/>
            </a:pPr>
            <a:r>
              <a:rPr lang="en" sz="3000" b="1" dirty="0"/>
              <a:t>Additional Recommendations of NYC SBA </a:t>
            </a:r>
            <a:br>
              <a:rPr lang="en" sz="3000" b="1" dirty="0"/>
            </a:br>
            <a:endParaRPr sz="3000" b="1" dirty="0"/>
          </a:p>
        </p:txBody>
      </p:sp>
      <p:sp>
        <p:nvSpPr>
          <p:cNvPr id="273" name="Shape 273"/>
          <p:cNvSpPr txBox="1">
            <a:spLocks noGrp="1"/>
          </p:cNvSpPr>
          <p:nvPr>
            <p:ph type="body" idx="1"/>
          </p:nvPr>
        </p:nvSpPr>
        <p:spPr>
          <a:xfrm>
            <a:off x="708200" y="1194744"/>
            <a:ext cx="7886700" cy="3263400"/>
          </a:xfrm>
          <a:prstGeom prst="rect">
            <a:avLst/>
          </a:prstGeom>
        </p:spPr>
        <p:txBody>
          <a:bodyPr spcFirstLastPara="1" wrap="square" lIns="68575" tIns="68575" rIns="68575" bIns="68575" anchor="t" anchorCtr="0">
            <a:noAutofit/>
          </a:bodyPr>
          <a:lstStyle/>
          <a:p>
            <a:pPr marL="457200" lvl="0" indent="-342900" rtl="0">
              <a:spcBef>
                <a:spcPts val="800"/>
              </a:spcBef>
              <a:spcAft>
                <a:spcPts val="0"/>
              </a:spcAft>
              <a:buSzPts val="1800"/>
              <a:buChar char="●"/>
            </a:pPr>
            <a:r>
              <a:rPr lang="en" b="1" dirty="0"/>
              <a:t>Expand E layer to include:</a:t>
            </a:r>
            <a:endParaRPr b="1" dirty="0"/>
          </a:p>
          <a:p>
            <a:pPr marL="914400" lvl="1" indent="-342900" rtl="0">
              <a:spcBef>
                <a:spcPts val="0"/>
              </a:spcBef>
              <a:spcAft>
                <a:spcPts val="0"/>
              </a:spcAft>
              <a:buSzPct val="120000"/>
              <a:buFont typeface="Arial" charset="0"/>
              <a:buChar char="•"/>
            </a:pPr>
            <a:r>
              <a:rPr lang="en" dirty="0">
                <a:latin typeface="Avenir Book" charset="0"/>
                <a:ea typeface="Avenir Book" charset="0"/>
                <a:cs typeface="Avenir Book" charset="0"/>
              </a:rPr>
              <a:t>local air pollutants</a:t>
            </a:r>
            <a:endParaRPr dirty="0">
              <a:latin typeface="Avenir Book" charset="0"/>
              <a:ea typeface="Avenir Book" charset="0"/>
              <a:cs typeface="Avenir Book" charset="0"/>
            </a:endParaRPr>
          </a:p>
          <a:p>
            <a:pPr marL="914400" lvl="1" indent="-342900" rtl="0">
              <a:spcBef>
                <a:spcPts val="0"/>
              </a:spcBef>
              <a:spcAft>
                <a:spcPts val="0"/>
              </a:spcAft>
              <a:buSzPct val="120000"/>
              <a:buFont typeface="Arial" charset="0"/>
              <a:buChar char="•"/>
            </a:pPr>
            <a:r>
              <a:rPr lang="en" dirty="0">
                <a:latin typeface="Avenir Book" charset="0"/>
                <a:ea typeface="Avenir Book" charset="0"/>
                <a:cs typeface="Avenir Book" charset="0"/>
              </a:rPr>
              <a:t>health impacts</a:t>
            </a:r>
            <a:endParaRPr dirty="0">
              <a:latin typeface="Avenir Book" charset="0"/>
              <a:ea typeface="Avenir Book" charset="0"/>
              <a:cs typeface="Avenir Book" charset="0"/>
            </a:endParaRPr>
          </a:p>
          <a:p>
            <a:pPr marL="914400" lvl="1" indent="-342900" rtl="0">
              <a:spcBef>
                <a:spcPts val="0"/>
              </a:spcBef>
              <a:spcAft>
                <a:spcPts val="0"/>
              </a:spcAft>
              <a:buSzPct val="120000"/>
              <a:buFont typeface="Arial" charset="0"/>
              <a:buChar char="•"/>
            </a:pPr>
            <a:r>
              <a:rPr lang="en" dirty="0">
                <a:latin typeface="Avenir Book" charset="0"/>
                <a:ea typeface="Avenir Book" charset="0"/>
                <a:cs typeface="Avenir Book" charset="0"/>
              </a:rPr>
              <a:t>Other Economic impacts</a:t>
            </a:r>
            <a:br>
              <a:rPr lang="en" dirty="0"/>
            </a:br>
            <a:endParaRPr dirty="0"/>
          </a:p>
          <a:p>
            <a:pPr marL="457200" lvl="0" indent="-342900" rtl="0">
              <a:spcBef>
                <a:spcPts val="0"/>
              </a:spcBef>
              <a:spcAft>
                <a:spcPts val="0"/>
              </a:spcAft>
              <a:buSzPts val="1800"/>
              <a:buChar char="●"/>
            </a:pPr>
            <a:r>
              <a:rPr lang="en" sz="2000" b="1" dirty="0"/>
              <a:t>Shift current ‘calculator’ to online, transparent, user-friendly platform:</a:t>
            </a:r>
            <a:endParaRPr sz="2000" b="1" dirty="0"/>
          </a:p>
          <a:p>
            <a:pPr marL="914400" lvl="1" indent="-342900" rtl="0">
              <a:spcBef>
                <a:spcPts val="0"/>
              </a:spcBef>
              <a:spcAft>
                <a:spcPts val="0"/>
              </a:spcAft>
              <a:buSzPct val="120000"/>
              <a:buFont typeface="Arial" charset="0"/>
              <a:buChar char="•"/>
            </a:pPr>
            <a:r>
              <a:rPr lang="en" dirty="0">
                <a:latin typeface="Avenir Book" charset="0"/>
                <a:ea typeface="Avenir Book" charset="0"/>
                <a:cs typeface="Avenir Book" charset="0"/>
              </a:rPr>
              <a:t>No trust in downloaded spreadsheet that can be modified by different vendors</a:t>
            </a:r>
            <a:endParaRPr dirty="0">
              <a:latin typeface="Avenir Book" charset="0"/>
              <a:ea typeface="Avenir Book" charset="0"/>
              <a:cs typeface="Avenir Book" charset="0"/>
            </a:endParaRPr>
          </a:p>
          <a:p>
            <a:pPr marL="914400" lvl="1" indent="-342900" rtl="0">
              <a:spcBef>
                <a:spcPts val="0"/>
              </a:spcBef>
              <a:spcAft>
                <a:spcPts val="0"/>
              </a:spcAft>
              <a:buSzPct val="120000"/>
              <a:buFont typeface="Arial" charset="0"/>
              <a:buChar char="•"/>
            </a:pPr>
            <a:r>
              <a:rPr lang="en" dirty="0">
                <a:latin typeface="Avenir Book" charset="0"/>
                <a:ea typeface="Avenir Book" charset="0"/>
                <a:cs typeface="Avenir Book" charset="0"/>
              </a:rPr>
              <a:t>NYSERDA or PSC branded </a:t>
            </a:r>
            <a:endParaRPr dirty="0">
              <a:latin typeface="Avenir Book" charset="0"/>
              <a:ea typeface="Avenir Book" charset="0"/>
              <a:cs typeface="Avenir Book" charset="0"/>
            </a:endParaRPr>
          </a:p>
          <a:p>
            <a:pPr marL="914400" lvl="1" indent="-342900" rtl="0">
              <a:spcBef>
                <a:spcPts val="0"/>
              </a:spcBef>
              <a:spcAft>
                <a:spcPts val="0"/>
              </a:spcAft>
              <a:buSzPct val="120000"/>
              <a:buFont typeface="Arial" charset="0"/>
              <a:buChar char="•"/>
            </a:pPr>
            <a:r>
              <a:rPr lang="en" dirty="0">
                <a:latin typeface="Avenir Book" charset="0"/>
                <a:ea typeface="Avenir Book" charset="0"/>
                <a:cs typeface="Avenir Book" charset="0"/>
              </a:rPr>
              <a:t>Locate on .</a:t>
            </a:r>
            <a:r>
              <a:rPr lang="en" dirty="0" err="1">
                <a:latin typeface="Avenir Book" charset="0"/>
                <a:ea typeface="Avenir Book" charset="0"/>
                <a:cs typeface="Avenir Book" charset="0"/>
              </a:rPr>
              <a:t>ny.gov</a:t>
            </a:r>
            <a:r>
              <a:rPr lang="en" dirty="0">
                <a:latin typeface="Avenir Book" charset="0"/>
                <a:ea typeface="Avenir Book" charset="0"/>
                <a:cs typeface="Avenir Book" charset="0"/>
              </a:rPr>
              <a:t> website </a:t>
            </a:r>
            <a:endParaRPr dirty="0">
              <a:latin typeface="Avenir Book" charset="0"/>
              <a:ea typeface="Avenir Book" charset="0"/>
              <a:cs typeface="Avenir Book" charset="0"/>
            </a:endParaRPr>
          </a:p>
          <a:p>
            <a:pPr marL="914400" lvl="1" indent="-342900" rtl="0">
              <a:spcBef>
                <a:spcPts val="0"/>
              </a:spcBef>
              <a:spcAft>
                <a:spcPts val="0"/>
              </a:spcAft>
              <a:buSzPct val="120000"/>
              <a:buFont typeface="Arial" charset="0"/>
              <a:buChar char="•"/>
            </a:pPr>
            <a:r>
              <a:rPr lang="en" dirty="0">
                <a:latin typeface="Avenir Book" charset="0"/>
                <a:ea typeface="Avenir Book" charset="0"/>
                <a:cs typeface="Avenir Book" charset="0"/>
              </a:rPr>
              <a:t>Documentation</a:t>
            </a:r>
            <a:endParaRPr dirty="0">
              <a:latin typeface="Avenir Book" charset="0"/>
              <a:ea typeface="Avenir Book" charset="0"/>
              <a:cs typeface="Avenir Book"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Shape 278"/>
          <p:cNvSpPr txBox="1">
            <a:spLocks noGrp="1"/>
          </p:cNvSpPr>
          <p:nvPr>
            <p:ph type="title"/>
          </p:nvPr>
        </p:nvSpPr>
        <p:spPr>
          <a:xfrm>
            <a:off x="595599" y="1452963"/>
            <a:ext cx="7886700" cy="2700395"/>
          </a:xfrm>
          <a:prstGeom prst="rect">
            <a:avLst/>
          </a:prstGeom>
        </p:spPr>
        <p:txBody>
          <a:bodyPr spcFirstLastPara="1" wrap="square" lIns="68575" tIns="68575" rIns="68575" bIns="68575" anchor="ctr" anchorCtr="0">
            <a:noAutofit/>
          </a:bodyPr>
          <a:lstStyle/>
          <a:p>
            <a:pPr marL="0" lvl="0" indent="0" algn="ctr">
              <a:spcBef>
                <a:spcPts val="0"/>
              </a:spcBef>
              <a:spcAft>
                <a:spcPts val="0"/>
              </a:spcAft>
              <a:buNone/>
            </a:pPr>
            <a:r>
              <a:rPr lang="en" dirty="0"/>
              <a:t>Thank you</a:t>
            </a:r>
            <a:br>
              <a:rPr lang="en-US" dirty="0"/>
            </a:br>
            <a:br>
              <a:rPr lang="en-US" dirty="0"/>
            </a:br>
            <a:br>
              <a:rPr lang="en-US" dirty="0"/>
            </a:br>
            <a:br>
              <a:rPr lang="en-US" dirty="0"/>
            </a:b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35102"/>
            <a:ext cx="7886700" cy="994199"/>
          </a:xfrm>
        </p:spPr>
        <p:txBody>
          <a:bodyPr/>
          <a:lstStyle/>
          <a:p>
            <a:pPr algn="ctr"/>
            <a:r>
              <a:rPr lang="en-US" sz="2800" b="1" dirty="0"/>
              <a:t>Thank You</a:t>
            </a:r>
            <a:br>
              <a:rPr lang="en-US" sz="2800" b="1" dirty="0"/>
            </a:br>
            <a:endParaRPr lang="en-US" dirty="0"/>
          </a:p>
        </p:txBody>
      </p:sp>
      <p:sp>
        <p:nvSpPr>
          <p:cNvPr id="3" name="Text Placeholder 2"/>
          <p:cNvSpPr>
            <a:spLocks noGrp="1"/>
          </p:cNvSpPr>
          <p:nvPr>
            <p:ph type="body" idx="1"/>
          </p:nvPr>
        </p:nvSpPr>
        <p:spPr>
          <a:xfrm>
            <a:off x="628650" y="1032201"/>
            <a:ext cx="7886700" cy="3263400"/>
          </a:xfrm>
        </p:spPr>
        <p:txBody>
          <a:bodyPr/>
          <a:lstStyle/>
          <a:p>
            <a:endParaRPr lang="en-US" dirty="0"/>
          </a:p>
          <a:p>
            <a:pPr marL="44450" indent="0">
              <a:buNone/>
            </a:pPr>
            <a:r>
              <a:rPr lang="en-US" b="1" dirty="0">
                <a:latin typeface="Avenir Medium" charset="0"/>
                <a:ea typeface="Avenir Medium" charset="0"/>
                <a:cs typeface="Avenir Medium" charset="0"/>
              </a:rPr>
              <a:t>Mike </a:t>
            </a:r>
            <a:r>
              <a:rPr lang="en-US" b="1" dirty="0" err="1">
                <a:latin typeface="Avenir Medium" charset="0"/>
                <a:ea typeface="Avenir Medium" charset="0"/>
                <a:cs typeface="Avenir Medium" charset="0"/>
              </a:rPr>
              <a:t>Brusic</a:t>
            </a:r>
            <a:r>
              <a:rPr lang="en-US" b="1" dirty="0"/>
              <a:t>			</a:t>
            </a:r>
            <a:r>
              <a:rPr lang="en-US" b="1" dirty="0">
                <a:latin typeface="Avenir Medium" charset="0"/>
                <a:ea typeface="Avenir Medium" charset="0"/>
                <a:cs typeface="Avenir Medium" charset="0"/>
              </a:rPr>
              <a:t>Chris </a:t>
            </a:r>
            <a:r>
              <a:rPr lang="en-US" b="1" dirty="0" err="1">
                <a:latin typeface="Avenir Medium" charset="0"/>
                <a:ea typeface="Avenir Medium" charset="0"/>
                <a:cs typeface="Avenir Medium" charset="0"/>
              </a:rPr>
              <a:t>Neidl</a:t>
            </a:r>
            <a:endParaRPr lang="en-US" b="1" dirty="0">
              <a:latin typeface="Avenir Medium" charset="0"/>
              <a:ea typeface="Avenir Medium" charset="0"/>
              <a:cs typeface="Avenir Medium" charset="0"/>
            </a:endParaRPr>
          </a:p>
          <a:p>
            <a:pPr marL="44450" indent="0">
              <a:buNone/>
            </a:pPr>
            <a:r>
              <a:rPr lang="en-US" b="1" dirty="0">
                <a:hlinkClick r:id="rId2"/>
              </a:rPr>
              <a:t>mbrusic@brightpower.com</a:t>
            </a:r>
            <a:r>
              <a:rPr lang="en-US" dirty="0"/>
              <a:t>	</a:t>
            </a:r>
            <a:r>
              <a:rPr lang="en-US" b="1" dirty="0">
                <a:hlinkClick r:id="rId3"/>
              </a:rPr>
              <a:t>neidl@brooklynsolarworks.com</a:t>
            </a:r>
            <a:br>
              <a:rPr lang="en-US" b="1" dirty="0"/>
            </a:br>
            <a:r>
              <a:rPr lang="en-US" dirty="0"/>
              <a:t>		</a:t>
            </a:r>
          </a:p>
          <a:p>
            <a:pPr marL="44450" indent="0">
              <a:buNone/>
            </a:pPr>
            <a:r>
              <a:rPr lang="en-US" b="1" dirty="0">
                <a:latin typeface="Avenir Medium" charset="0"/>
                <a:ea typeface="Avenir Medium" charset="0"/>
                <a:cs typeface="Avenir Medium" charset="0"/>
              </a:rPr>
              <a:t>Dennis </a:t>
            </a:r>
            <a:r>
              <a:rPr lang="en-US" b="1" dirty="0" err="1">
                <a:latin typeface="Avenir Medium" charset="0"/>
                <a:ea typeface="Avenir Medium" charset="0"/>
                <a:cs typeface="Avenir Medium" charset="0"/>
              </a:rPr>
              <a:t>Phayre</a:t>
            </a:r>
            <a:r>
              <a:rPr lang="en-US" b="1" dirty="0">
                <a:latin typeface="Avenir Medium" charset="0"/>
                <a:ea typeface="Avenir Medium" charset="0"/>
                <a:cs typeface="Avenir Medium" charset="0"/>
              </a:rPr>
              <a:t>			Mike Weiss</a:t>
            </a:r>
          </a:p>
          <a:p>
            <a:pPr marL="44450" indent="0">
              <a:buNone/>
            </a:pPr>
            <a:r>
              <a:rPr lang="en-US" dirty="0">
                <a:latin typeface="Avenir Medium" charset="0"/>
                <a:ea typeface="Avenir Medium" charset="0"/>
                <a:cs typeface="Avenir Medium" charset="0"/>
                <a:hlinkClick r:id="rId4"/>
              </a:rPr>
              <a:t>dphayre@entersolar.com</a:t>
            </a:r>
            <a:r>
              <a:rPr lang="en-US" b="1" dirty="0">
                <a:latin typeface="Avenir Medium" charset="0"/>
                <a:ea typeface="Avenir Medium" charset="0"/>
                <a:cs typeface="Avenir Medium" charset="0"/>
              </a:rPr>
              <a:t>	</a:t>
            </a:r>
            <a:r>
              <a:rPr lang="en-US" b="1" dirty="0">
                <a:latin typeface="Avenir Medium" charset="0"/>
                <a:ea typeface="Avenir Medium" charset="0"/>
                <a:cs typeface="Avenir Medium" charset="0"/>
                <a:hlinkClick r:id="rId5"/>
              </a:rPr>
              <a:t>weiss@solar1.org</a:t>
            </a:r>
            <a:endParaRPr lang="en-US" b="1" dirty="0">
              <a:latin typeface="Avenir Medium" charset="0"/>
              <a:ea typeface="Avenir Medium" charset="0"/>
              <a:cs typeface="Avenir Medium" charset="0"/>
            </a:endParaRPr>
          </a:p>
          <a:p>
            <a:pPr marL="44450" indent="0">
              <a:buNone/>
            </a:pPr>
            <a:endParaRPr lang="en-US" b="1" dirty="0">
              <a:latin typeface="Avenir Medium" charset="0"/>
              <a:ea typeface="Avenir Medium" charset="0"/>
              <a:cs typeface="Avenir Medium" charset="0"/>
            </a:endParaRPr>
          </a:p>
          <a:p>
            <a:pPr marL="44450" indent="0">
              <a:buNone/>
            </a:pPr>
            <a:r>
              <a:rPr lang="en-US" b="1" dirty="0">
                <a:latin typeface="Avenir Medium" charset="0"/>
                <a:ea typeface="Avenir Medium" charset="0"/>
                <a:cs typeface="Avenir Medium" charset="0"/>
              </a:rPr>
              <a:t>				Janet Handal</a:t>
            </a:r>
          </a:p>
          <a:p>
            <a:pPr marL="44450" indent="0">
              <a:buNone/>
            </a:pPr>
            <a:r>
              <a:rPr lang="en-US" b="1" dirty="0">
                <a:latin typeface="Avenir Medium" charset="0"/>
                <a:ea typeface="Avenir Medium" charset="0"/>
                <a:cs typeface="Avenir Medium" charset="0"/>
              </a:rPr>
              <a:t>				</a:t>
            </a:r>
            <a:r>
              <a:rPr lang="en-US" b="1" dirty="0">
                <a:latin typeface="Avenir Medium" charset="0"/>
                <a:ea typeface="Avenir Medium" charset="0"/>
                <a:cs typeface="Avenir Medium" charset="0"/>
                <a:hlinkClick r:id="rId6"/>
              </a:rPr>
              <a:t>janet@handal.com </a:t>
            </a:r>
            <a:endParaRPr lang="en-US" b="1" dirty="0">
              <a:latin typeface="Avenir Medium" charset="0"/>
              <a:ea typeface="Avenir Medium" charset="0"/>
              <a:cs typeface="Avenir Medium" charset="0"/>
            </a:endParaRPr>
          </a:p>
          <a:p>
            <a:pPr marL="44450" indent="0">
              <a:buNone/>
            </a:pPr>
            <a:r>
              <a:rPr lang="en-US" dirty="0"/>
              <a:t>l</a:t>
            </a:r>
          </a:p>
        </p:txBody>
      </p:sp>
    </p:spTree>
    <p:extLst>
      <p:ext uri="{BB962C8B-B14F-4D97-AF65-F5344CB8AC3E}">
        <p14:creationId xmlns:p14="http://schemas.microsoft.com/office/powerpoint/2010/main" val="1251167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Shape 175"/>
          <p:cNvPicPr preferRelativeResize="0"/>
          <p:nvPr/>
        </p:nvPicPr>
        <p:blipFill>
          <a:blip r:embed="rId3">
            <a:alphaModFix/>
          </a:blip>
          <a:stretch>
            <a:fillRect/>
          </a:stretch>
        </p:blipFill>
        <p:spPr>
          <a:xfrm>
            <a:off x="434808" y="2309300"/>
            <a:ext cx="2566742" cy="808700"/>
          </a:xfrm>
          <a:prstGeom prst="rect">
            <a:avLst/>
          </a:prstGeom>
          <a:noFill/>
          <a:ln>
            <a:noFill/>
          </a:ln>
        </p:spPr>
      </p:pic>
      <p:pic>
        <p:nvPicPr>
          <p:cNvPr id="176" name="Shape 176"/>
          <p:cNvPicPr preferRelativeResize="0"/>
          <p:nvPr/>
        </p:nvPicPr>
        <p:blipFill>
          <a:blip r:embed="rId4">
            <a:alphaModFix/>
          </a:blip>
          <a:stretch>
            <a:fillRect/>
          </a:stretch>
        </p:blipFill>
        <p:spPr>
          <a:xfrm>
            <a:off x="6224200" y="2256288"/>
            <a:ext cx="2314575" cy="694372"/>
          </a:xfrm>
          <a:prstGeom prst="rect">
            <a:avLst/>
          </a:prstGeom>
          <a:noFill/>
          <a:ln>
            <a:noFill/>
          </a:ln>
        </p:spPr>
      </p:pic>
      <p:pic>
        <p:nvPicPr>
          <p:cNvPr id="177" name="Shape 177"/>
          <p:cNvPicPr preferRelativeResize="0"/>
          <p:nvPr/>
        </p:nvPicPr>
        <p:blipFill>
          <a:blip r:embed="rId5">
            <a:alphaModFix/>
          </a:blip>
          <a:stretch>
            <a:fillRect/>
          </a:stretch>
        </p:blipFill>
        <p:spPr>
          <a:xfrm>
            <a:off x="6117863" y="1503825"/>
            <a:ext cx="2725705" cy="542925"/>
          </a:xfrm>
          <a:prstGeom prst="rect">
            <a:avLst/>
          </a:prstGeom>
          <a:noFill/>
          <a:ln>
            <a:noFill/>
          </a:ln>
        </p:spPr>
      </p:pic>
      <p:pic>
        <p:nvPicPr>
          <p:cNvPr id="178" name="Shape 178"/>
          <p:cNvPicPr preferRelativeResize="0"/>
          <p:nvPr/>
        </p:nvPicPr>
        <p:blipFill>
          <a:blip r:embed="rId6">
            <a:alphaModFix/>
          </a:blip>
          <a:stretch>
            <a:fillRect/>
          </a:stretch>
        </p:blipFill>
        <p:spPr>
          <a:xfrm>
            <a:off x="3755758" y="3095960"/>
            <a:ext cx="1658071" cy="1017550"/>
          </a:xfrm>
          <a:prstGeom prst="rect">
            <a:avLst/>
          </a:prstGeom>
          <a:noFill/>
          <a:ln>
            <a:noFill/>
          </a:ln>
        </p:spPr>
      </p:pic>
      <p:pic>
        <p:nvPicPr>
          <p:cNvPr id="179" name="Shape 179"/>
          <p:cNvPicPr preferRelativeResize="0"/>
          <p:nvPr/>
        </p:nvPicPr>
        <p:blipFill rotWithShape="1">
          <a:blip r:embed="rId7">
            <a:alphaModFix/>
          </a:blip>
          <a:srcRect b="13659"/>
          <a:stretch/>
        </p:blipFill>
        <p:spPr>
          <a:xfrm>
            <a:off x="3228575" y="1546925"/>
            <a:ext cx="2676525" cy="590550"/>
          </a:xfrm>
          <a:prstGeom prst="rect">
            <a:avLst/>
          </a:prstGeom>
          <a:noFill/>
          <a:ln>
            <a:noFill/>
          </a:ln>
        </p:spPr>
      </p:pic>
      <p:pic>
        <p:nvPicPr>
          <p:cNvPr id="180" name="Shape 180"/>
          <p:cNvPicPr preferRelativeResize="0"/>
          <p:nvPr/>
        </p:nvPicPr>
        <p:blipFill>
          <a:blip r:embed="rId8">
            <a:alphaModFix/>
          </a:blip>
          <a:stretch>
            <a:fillRect/>
          </a:stretch>
        </p:blipFill>
        <p:spPr>
          <a:xfrm>
            <a:off x="3228564" y="2230138"/>
            <a:ext cx="2990062" cy="808700"/>
          </a:xfrm>
          <a:prstGeom prst="rect">
            <a:avLst/>
          </a:prstGeom>
          <a:noFill/>
          <a:ln>
            <a:noFill/>
          </a:ln>
        </p:spPr>
      </p:pic>
      <p:pic>
        <p:nvPicPr>
          <p:cNvPr id="181" name="Shape 181"/>
          <p:cNvPicPr preferRelativeResize="0"/>
          <p:nvPr/>
        </p:nvPicPr>
        <p:blipFill>
          <a:blip r:embed="rId9">
            <a:alphaModFix/>
          </a:blip>
          <a:stretch>
            <a:fillRect/>
          </a:stretch>
        </p:blipFill>
        <p:spPr>
          <a:xfrm>
            <a:off x="4792300" y="4131300"/>
            <a:ext cx="3890111" cy="808700"/>
          </a:xfrm>
          <a:prstGeom prst="rect">
            <a:avLst/>
          </a:prstGeom>
          <a:noFill/>
          <a:ln>
            <a:noFill/>
          </a:ln>
        </p:spPr>
      </p:pic>
      <p:pic>
        <p:nvPicPr>
          <p:cNvPr id="182" name="Shape 182"/>
          <p:cNvPicPr preferRelativeResize="0"/>
          <p:nvPr/>
        </p:nvPicPr>
        <p:blipFill>
          <a:blip r:embed="rId10">
            <a:alphaModFix/>
          </a:blip>
          <a:stretch>
            <a:fillRect/>
          </a:stretch>
        </p:blipFill>
        <p:spPr>
          <a:xfrm>
            <a:off x="6171025" y="3307694"/>
            <a:ext cx="2314575" cy="590550"/>
          </a:xfrm>
          <a:prstGeom prst="rect">
            <a:avLst/>
          </a:prstGeom>
          <a:noFill/>
          <a:ln>
            <a:noFill/>
          </a:ln>
        </p:spPr>
      </p:pic>
      <p:pic>
        <p:nvPicPr>
          <p:cNvPr id="183" name="Shape 183"/>
          <p:cNvPicPr preferRelativeResize="0"/>
          <p:nvPr/>
        </p:nvPicPr>
        <p:blipFill rotWithShape="1">
          <a:blip r:embed="rId11">
            <a:alphaModFix/>
          </a:blip>
          <a:srcRect t="13236" b="21172"/>
          <a:stretch/>
        </p:blipFill>
        <p:spPr>
          <a:xfrm>
            <a:off x="581050" y="3291500"/>
            <a:ext cx="2314575" cy="683163"/>
          </a:xfrm>
          <a:prstGeom prst="rect">
            <a:avLst/>
          </a:prstGeom>
          <a:noFill/>
          <a:ln>
            <a:noFill/>
          </a:ln>
        </p:spPr>
      </p:pic>
      <p:pic>
        <p:nvPicPr>
          <p:cNvPr id="184" name="Shape 184"/>
          <p:cNvPicPr preferRelativeResize="0"/>
          <p:nvPr/>
        </p:nvPicPr>
        <p:blipFill>
          <a:blip r:embed="rId12">
            <a:alphaModFix/>
          </a:blip>
          <a:stretch>
            <a:fillRect/>
          </a:stretch>
        </p:blipFill>
        <p:spPr>
          <a:xfrm>
            <a:off x="-323350" y="970262"/>
            <a:ext cx="3981050" cy="1592420"/>
          </a:xfrm>
          <a:prstGeom prst="rect">
            <a:avLst/>
          </a:prstGeom>
          <a:noFill/>
          <a:ln>
            <a:noFill/>
          </a:ln>
        </p:spPr>
      </p:pic>
      <p:pic>
        <p:nvPicPr>
          <p:cNvPr id="185" name="Shape 185"/>
          <p:cNvPicPr preferRelativeResize="0"/>
          <p:nvPr/>
        </p:nvPicPr>
        <p:blipFill>
          <a:blip r:embed="rId13">
            <a:alphaModFix/>
          </a:blip>
          <a:stretch>
            <a:fillRect/>
          </a:stretch>
        </p:blipFill>
        <p:spPr>
          <a:xfrm>
            <a:off x="434800" y="4224650"/>
            <a:ext cx="2566750" cy="657225"/>
          </a:xfrm>
          <a:prstGeom prst="rect">
            <a:avLst/>
          </a:prstGeom>
          <a:noFill/>
          <a:ln>
            <a:noFill/>
          </a:ln>
        </p:spPr>
      </p:pic>
      <p:pic>
        <p:nvPicPr>
          <p:cNvPr id="186" name="Shape 186"/>
          <p:cNvPicPr preferRelativeResize="0"/>
          <p:nvPr/>
        </p:nvPicPr>
        <p:blipFill>
          <a:blip r:embed="rId14">
            <a:alphaModFix/>
          </a:blip>
          <a:stretch>
            <a:fillRect/>
          </a:stretch>
        </p:blipFill>
        <p:spPr>
          <a:xfrm>
            <a:off x="406426" y="4136975"/>
            <a:ext cx="4138075" cy="697250"/>
          </a:xfrm>
          <a:prstGeom prst="rect">
            <a:avLst/>
          </a:prstGeom>
          <a:noFill/>
          <a:ln>
            <a:noFill/>
          </a:ln>
        </p:spPr>
      </p:pic>
      <p:pic>
        <p:nvPicPr>
          <p:cNvPr id="187" name="Shape 187"/>
          <p:cNvPicPr preferRelativeResize="0"/>
          <p:nvPr/>
        </p:nvPicPr>
        <p:blipFill>
          <a:blip r:embed="rId15">
            <a:alphaModFix/>
          </a:blip>
          <a:stretch>
            <a:fillRect/>
          </a:stretch>
        </p:blipFill>
        <p:spPr>
          <a:xfrm>
            <a:off x="695260" y="93650"/>
            <a:ext cx="1022915" cy="982000"/>
          </a:xfrm>
          <a:prstGeom prst="rect">
            <a:avLst/>
          </a:prstGeom>
          <a:noFill/>
          <a:ln>
            <a:noFill/>
          </a:ln>
        </p:spPr>
      </p:pic>
      <p:sp>
        <p:nvSpPr>
          <p:cNvPr id="188" name="Shape 188"/>
          <p:cNvSpPr txBox="1"/>
          <p:nvPr/>
        </p:nvSpPr>
        <p:spPr>
          <a:xfrm>
            <a:off x="2262212" y="347419"/>
            <a:ext cx="5066100" cy="808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3000" b="1" dirty="0">
                <a:latin typeface="Avenir Medium" charset="0"/>
                <a:ea typeface="Avenir Medium" charset="0"/>
                <a:cs typeface="Avenir Medium" charset="0"/>
                <a:sym typeface="Roboto"/>
              </a:rPr>
              <a:t>NYC Solar Business Alliance </a:t>
            </a:r>
            <a:endParaRPr sz="3000" b="1" dirty="0">
              <a:latin typeface="Avenir Medium" charset="0"/>
              <a:ea typeface="Avenir Medium" charset="0"/>
              <a:cs typeface="Avenir Medium" charset="0"/>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628650" y="350044"/>
            <a:ext cx="7886700" cy="994200"/>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2900"/>
              <a:buFont typeface="Avenir"/>
              <a:buNone/>
            </a:pPr>
            <a:r>
              <a:rPr lang="en" sz="2900" b="1" i="0" u="none" strike="noStrike" cap="none" dirty="0">
                <a:solidFill>
                  <a:schemeClr val="dk1"/>
                </a:solidFill>
              </a:rPr>
              <a:t>VDER, Solar </a:t>
            </a:r>
            <a:r>
              <a:rPr lang="en" b="1" dirty="0"/>
              <a:t>&amp;</a:t>
            </a:r>
            <a:r>
              <a:rPr lang="en" sz="2900" b="1" i="0" u="none" strike="noStrike" cap="none" dirty="0">
                <a:solidFill>
                  <a:schemeClr val="dk1"/>
                </a:solidFill>
              </a:rPr>
              <a:t> the NYC Context</a:t>
            </a:r>
            <a:endParaRPr sz="1100" b="1" dirty="0"/>
          </a:p>
        </p:txBody>
      </p:sp>
      <p:sp>
        <p:nvSpPr>
          <p:cNvPr id="194" name="Shape 194"/>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p>
            <a:pPr marL="349250" marR="0" lvl="0" indent="-339725" algn="l" rtl="0">
              <a:lnSpc>
                <a:spcPct val="90000"/>
              </a:lnSpc>
              <a:spcBef>
                <a:spcPts val="0"/>
              </a:spcBef>
              <a:spcAft>
                <a:spcPts val="0"/>
              </a:spcAft>
              <a:buClr>
                <a:srgbClr val="FF6401"/>
              </a:buClr>
              <a:buSzPts val="2900"/>
              <a:buFont typeface="Noto Sans Symbols"/>
              <a:buChar char="●"/>
            </a:pPr>
            <a:r>
              <a:rPr lang="en" sz="1800" u="none" strike="noStrike" cap="none" dirty="0">
                <a:solidFill>
                  <a:schemeClr val="dk1"/>
                </a:solidFill>
              </a:rPr>
              <a:t>Historical NEM related barriers to solar adoption</a:t>
            </a:r>
            <a:r>
              <a:rPr lang="en" sz="1800" dirty="0"/>
              <a:t> in NYC</a:t>
            </a:r>
            <a:endParaRPr sz="1800" dirty="0"/>
          </a:p>
          <a:p>
            <a:pPr marL="349250" marR="0" lvl="0" indent="-339725" algn="l" rtl="0">
              <a:lnSpc>
                <a:spcPct val="90000"/>
              </a:lnSpc>
              <a:spcBef>
                <a:spcPts val="800"/>
              </a:spcBef>
              <a:spcAft>
                <a:spcPts val="0"/>
              </a:spcAft>
              <a:buClr>
                <a:srgbClr val="FF6401"/>
              </a:buClr>
              <a:buSzPts val="2900"/>
              <a:buFont typeface="Noto Sans Symbols"/>
              <a:buChar char="●"/>
            </a:pPr>
            <a:r>
              <a:rPr lang="en" sz="1800" u="none" strike="noStrike" cap="none" dirty="0">
                <a:solidFill>
                  <a:schemeClr val="dk1"/>
                </a:solidFill>
              </a:rPr>
              <a:t>VDER has the potential to </a:t>
            </a:r>
            <a:r>
              <a:rPr lang="en" sz="1800" dirty="0"/>
              <a:t>overcome these </a:t>
            </a:r>
            <a:r>
              <a:rPr lang="en" sz="1800" u="none" strike="noStrike" cap="none" dirty="0">
                <a:solidFill>
                  <a:schemeClr val="dk1"/>
                </a:solidFill>
              </a:rPr>
              <a:t>barriers </a:t>
            </a:r>
            <a:endParaRPr sz="1800" dirty="0"/>
          </a:p>
          <a:p>
            <a:pPr marL="349250" marR="0" lvl="0" indent="-339725" algn="l" rtl="0">
              <a:lnSpc>
                <a:spcPct val="90000"/>
              </a:lnSpc>
              <a:spcBef>
                <a:spcPts val="800"/>
              </a:spcBef>
              <a:spcAft>
                <a:spcPts val="0"/>
              </a:spcAft>
              <a:buClr>
                <a:srgbClr val="FF6401"/>
              </a:buClr>
              <a:buSzPts val="2900"/>
              <a:buFont typeface="Noto Sans Symbols"/>
              <a:buChar char="●"/>
            </a:pPr>
            <a:r>
              <a:rPr lang="en" sz="1800" dirty="0"/>
              <a:t>Design revisions are necessary </a:t>
            </a:r>
            <a:r>
              <a:rPr lang="en" sz="1800" u="none" strike="noStrike" cap="none" dirty="0">
                <a:solidFill>
                  <a:schemeClr val="dk1"/>
                </a:solidFill>
              </a:rPr>
              <a:t>to sustain </a:t>
            </a:r>
            <a:r>
              <a:rPr lang="en" sz="1800" dirty="0"/>
              <a:t>&amp;</a:t>
            </a:r>
            <a:r>
              <a:rPr lang="en" sz="1800" u="none" strike="noStrike" cap="none" dirty="0">
                <a:solidFill>
                  <a:schemeClr val="dk1"/>
                </a:solidFill>
              </a:rPr>
              <a:t> expand solar adoption in</a:t>
            </a:r>
            <a:r>
              <a:rPr lang="en-US" sz="1800" dirty="0"/>
              <a:t> </a:t>
            </a:r>
            <a:r>
              <a:rPr lang="en" sz="1800" u="none" strike="noStrike" cap="none" dirty="0">
                <a:solidFill>
                  <a:schemeClr val="dk1"/>
                </a:solidFill>
              </a:rPr>
              <a:t>NYC in line with NYS’s climate, environmental </a:t>
            </a:r>
            <a:r>
              <a:rPr lang="en" sz="1800" dirty="0"/>
              <a:t>&amp;</a:t>
            </a:r>
            <a:r>
              <a:rPr lang="en" sz="1800" u="none" strike="noStrike" cap="none" dirty="0">
                <a:solidFill>
                  <a:schemeClr val="dk1"/>
                </a:solidFill>
              </a:rPr>
              <a:t> grid modernization</a:t>
            </a:r>
            <a:br>
              <a:rPr lang="en" sz="1800" u="none" strike="noStrike" cap="none" dirty="0">
                <a:solidFill>
                  <a:schemeClr val="dk1"/>
                </a:solidFill>
              </a:rPr>
            </a:br>
            <a:r>
              <a:rPr lang="en" sz="1800" u="none" strike="noStrike" cap="none" dirty="0">
                <a:solidFill>
                  <a:schemeClr val="dk1"/>
                </a:solidFill>
              </a:rPr>
              <a:t>goals</a:t>
            </a:r>
            <a:endParaRPr sz="1800" dirty="0"/>
          </a:p>
          <a:p>
            <a:pPr marL="177800" marR="0" lvl="0" indent="12700" algn="l" rtl="0">
              <a:lnSpc>
                <a:spcPct val="90000"/>
              </a:lnSpc>
              <a:spcBef>
                <a:spcPts val="800"/>
              </a:spcBef>
              <a:spcAft>
                <a:spcPts val="0"/>
              </a:spcAft>
              <a:buClr>
                <a:srgbClr val="FF6401"/>
              </a:buClr>
              <a:buSzPts val="2900"/>
              <a:buFont typeface="Noto Sans Symbols"/>
              <a:buNone/>
            </a:pPr>
            <a:endParaRPr sz="2100" b="0" i="0" u="none" strike="noStrike" cap="none" dirty="0">
              <a:solidFill>
                <a:schemeClr val="dk1"/>
              </a:solidFill>
              <a:latin typeface="Avenir"/>
              <a:ea typeface="Avenir"/>
              <a:cs typeface="Avenir"/>
              <a:sym typeface="Aveni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552450" y="350044"/>
            <a:ext cx="7886700" cy="994200"/>
          </a:xfrm>
          <a:prstGeom prst="rect">
            <a:avLst/>
          </a:prstGeom>
        </p:spPr>
        <p:txBody>
          <a:bodyPr spcFirstLastPara="1" wrap="square" lIns="68575" tIns="68575" rIns="68575" bIns="68575" anchor="ctr" anchorCtr="0">
            <a:noAutofit/>
          </a:bodyPr>
          <a:lstStyle/>
          <a:p>
            <a:pPr marL="0" lvl="0" indent="0">
              <a:spcBef>
                <a:spcPts val="0"/>
              </a:spcBef>
              <a:spcAft>
                <a:spcPts val="0"/>
              </a:spcAft>
              <a:buNone/>
            </a:pPr>
            <a:r>
              <a:rPr lang="en" sz="3000" b="1" dirty="0"/>
              <a:t>Main Principles Behind Recommendations</a:t>
            </a:r>
            <a:endParaRPr sz="3000" b="1" dirty="0"/>
          </a:p>
        </p:txBody>
      </p:sp>
      <p:sp>
        <p:nvSpPr>
          <p:cNvPr id="200" name="Shape 200"/>
          <p:cNvSpPr txBox="1">
            <a:spLocks noGrp="1"/>
          </p:cNvSpPr>
          <p:nvPr>
            <p:ph type="body" idx="1"/>
          </p:nvPr>
        </p:nvSpPr>
        <p:spPr>
          <a:xfrm>
            <a:off x="628650" y="1011835"/>
            <a:ext cx="7886700" cy="3263400"/>
          </a:xfrm>
          <a:prstGeom prst="rect">
            <a:avLst/>
          </a:prstGeom>
        </p:spPr>
        <p:txBody>
          <a:bodyPr spcFirstLastPara="1" wrap="square" lIns="68575" tIns="68575" rIns="68575" bIns="68575" anchor="t" anchorCtr="0">
            <a:noAutofit/>
          </a:bodyPr>
          <a:lstStyle/>
          <a:p>
            <a:pPr marL="177800" lvl="0" indent="-177800" rtl="0">
              <a:spcBef>
                <a:spcPts val="0"/>
              </a:spcBef>
              <a:spcAft>
                <a:spcPts val="0"/>
              </a:spcAft>
              <a:buSzPts val="3000"/>
              <a:buChar char="●"/>
            </a:pPr>
            <a:endParaRPr lang="en-US" b="1" dirty="0"/>
          </a:p>
          <a:p>
            <a:pPr marL="403225" indent="-346075">
              <a:spcBef>
                <a:spcPts val="0"/>
              </a:spcBef>
              <a:buSzPts val="3000"/>
              <a:buFont typeface="Roboto Condensed"/>
              <a:buChar char="●"/>
            </a:pPr>
            <a:r>
              <a:rPr lang="en-US" b="1" dirty="0"/>
              <a:t>Maintain project bankability, reduce complexity</a:t>
            </a:r>
          </a:p>
          <a:p>
            <a:pPr marL="403225" indent="-346075">
              <a:spcBef>
                <a:spcPts val="0"/>
              </a:spcBef>
              <a:buSzPts val="3000"/>
              <a:buNone/>
            </a:pPr>
            <a:endParaRPr lang="en-US" b="1" dirty="0"/>
          </a:p>
          <a:p>
            <a:pPr marL="403225" lvl="0" indent="-346075" rtl="0">
              <a:spcBef>
                <a:spcPts val="0"/>
              </a:spcBef>
              <a:spcAft>
                <a:spcPts val="0"/>
              </a:spcAft>
              <a:buSzPts val="3000"/>
              <a:buChar char="●"/>
            </a:pPr>
            <a:r>
              <a:rPr lang="en" b="1" dirty="0"/>
              <a:t>Give all New York ratepayers the opportunity to participate in CDG</a:t>
            </a:r>
            <a:endParaRPr lang="en-US" b="1" dirty="0"/>
          </a:p>
          <a:p>
            <a:pPr marL="403225" lvl="0" indent="-346075" rtl="0">
              <a:spcBef>
                <a:spcPts val="0"/>
              </a:spcBef>
              <a:spcAft>
                <a:spcPts val="0"/>
              </a:spcAft>
              <a:buSzPts val="3000"/>
              <a:buNone/>
            </a:pPr>
            <a:endParaRPr dirty="0"/>
          </a:p>
          <a:p>
            <a:pPr marL="403225" lvl="0" indent="-346075" rtl="0">
              <a:spcBef>
                <a:spcPts val="0"/>
              </a:spcBef>
              <a:spcAft>
                <a:spcPts val="0"/>
              </a:spcAft>
              <a:buSzPts val="3000"/>
              <a:buChar char="●"/>
            </a:pPr>
            <a:r>
              <a:rPr lang="en" dirty="0"/>
              <a:t>Incorporate full social and environmental benefits of CDG in VDER</a:t>
            </a:r>
            <a:endParaRPr lang="en-US" dirty="0"/>
          </a:p>
          <a:p>
            <a:pPr marL="403225" lvl="0" indent="-346075" rtl="0">
              <a:spcBef>
                <a:spcPts val="0"/>
              </a:spcBef>
              <a:spcAft>
                <a:spcPts val="0"/>
              </a:spcAft>
              <a:buSzPts val="3000"/>
              <a:buNone/>
            </a:pPr>
            <a:endParaRPr b="1" dirty="0"/>
          </a:p>
          <a:p>
            <a:pPr marL="403225" lvl="0" indent="-346075" rtl="0">
              <a:spcBef>
                <a:spcPts val="0"/>
              </a:spcBef>
              <a:spcAft>
                <a:spcPts val="0"/>
              </a:spcAft>
              <a:buSzPts val="3000"/>
              <a:buChar char="●"/>
            </a:pPr>
            <a:r>
              <a:rPr lang="en" dirty="0"/>
              <a:t>Increase transparency &amp; accountability in determination/estimation   of VDER rates</a:t>
            </a:r>
            <a:endParaRPr dirty="0"/>
          </a:p>
          <a:p>
            <a:pPr marL="295275" lvl="0" indent="-285750" rtl="0">
              <a:spcBef>
                <a:spcPts val="800"/>
              </a:spcBef>
              <a:spcAft>
                <a:spcPts val="0"/>
              </a:spcAft>
              <a:buNone/>
            </a:pPr>
            <a:endParaRPr dirty="0"/>
          </a:p>
          <a:p>
            <a:pPr marL="0" lvl="0" indent="0">
              <a:spcBef>
                <a:spcPts val="800"/>
              </a:spcBef>
              <a:spcAft>
                <a:spcPts val="0"/>
              </a:spcAft>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552450" y="350044"/>
            <a:ext cx="7886700" cy="994200"/>
          </a:xfrm>
          <a:prstGeom prst="rect">
            <a:avLst/>
          </a:prstGeom>
        </p:spPr>
        <p:txBody>
          <a:bodyPr spcFirstLastPara="1" wrap="square" lIns="68575" tIns="68575" rIns="68575" bIns="68575" anchor="ctr" anchorCtr="0">
            <a:noAutofit/>
          </a:bodyPr>
          <a:lstStyle/>
          <a:p>
            <a:pPr marL="0" lvl="0" indent="0">
              <a:spcBef>
                <a:spcPts val="0"/>
              </a:spcBef>
              <a:spcAft>
                <a:spcPts val="0"/>
              </a:spcAft>
              <a:buNone/>
            </a:pPr>
            <a:r>
              <a:rPr lang="en" sz="3000" dirty="0"/>
              <a:t>Main Principles Behind Recommendations</a:t>
            </a:r>
            <a:endParaRPr sz="3000" dirty="0"/>
          </a:p>
        </p:txBody>
      </p:sp>
      <p:sp>
        <p:nvSpPr>
          <p:cNvPr id="200" name="Shape 200"/>
          <p:cNvSpPr txBox="1">
            <a:spLocks noGrp="1"/>
          </p:cNvSpPr>
          <p:nvPr>
            <p:ph type="body" idx="1"/>
          </p:nvPr>
        </p:nvSpPr>
        <p:spPr>
          <a:xfrm>
            <a:off x="628650" y="1011835"/>
            <a:ext cx="7886700" cy="3263400"/>
          </a:xfrm>
          <a:prstGeom prst="rect">
            <a:avLst/>
          </a:prstGeom>
        </p:spPr>
        <p:txBody>
          <a:bodyPr spcFirstLastPara="1" wrap="square" lIns="68575" tIns="68575" rIns="68575" bIns="68575" anchor="t" anchorCtr="0">
            <a:noAutofit/>
          </a:bodyPr>
          <a:lstStyle/>
          <a:p>
            <a:pPr marL="177800" lvl="0" indent="-177800" rtl="0">
              <a:spcBef>
                <a:spcPts val="0"/>
              </a:spcBef>
              <a:spcAft>
                <a:spcPts val="0"/>
              </a:spcAft>
              <a:buSzPts val="3000"/>
              <a:buChar char="●"/>
            </a:pPr>
            <a:endParaRPr lang="en-US" b="1" dirty="0"/>
          </a:p>
          <a:p>
            <a:pPr marL="404813" indent="-285750">
              <a:spcBef>
                <a:spcPts val="0"/>
              </a:spcBef>
              <a:buSzPts val="3000"/>
              <a:buFont typeface="Roboto Condensed"/>
              <a:buChar char="●"/>
            </a:pPr>
            <a:r>
              <a:rPr lang="en-US" b="1" dirty="0">
                <a:solidFill>
                  <a:srgbClr val="008000"/>
                </a:solidFill>
              </a:rPr>
              <a:t>Maintain project bankability, reduce complexity</a:t>
            </a:r>
          </a:p>
          <a:p>
            <a:pPr marL="404813" indent="-285750">
              <a:spcBef>
                <a:spcPts val="0"/>
              </a:spcBef>
              <a:buSzPts val="3000"/>
              <a:buNone/>
            </a:pPr>
            <a:endParaRPr lang="en-US" b="1" dirty="0"/>
          </a:p>
          <a:p>
            <a:pPr marL="404813" lvl="0" indent="-285750" rtl="0">
              <a:spcBef>
                <a:spcPts val="0"/>
              </a:spcBef>
              <a:spcAft>
                <a:spcPts val="0"/>
              </a:spcAft>
              <a:buSzPts val="3000"/>
              <a:buChar char="●"/>
            </a:pPr>
            <a:r>
              <a:rPr lang="en" b="1" dirty="0"/>
              <a:t>Give all New York ratepayers the opportunity to participate in CDG</a:t>
            </a:r>
            <a:endParaRPr lang="en-US" b="1" dirty="0"/>
          </a:p>
          <a:p>
            <a:pPr marL="404813" lvl="0" indent="-285750" rtl="0">
              <a:spcBef>
                <a:spcPts val="0"/>
              </a:spcBef>
              <a:spcAft>
                <a:spcPts val="0"/>
              </a:spcAft>
              <a:buSzPts val="3000"/>
              <a:buNone/>
            </a:pPr>
            <a:endParaRPr dirty="0"/>
          </a:p>
          <a:p>
            <a:pPr marL="404813" lvl="0" indent="-285750" rtl="0">
              <a:spcBef>
                <a:spcPts val="0"/>
              </a:spcBef>
              <a:spcAft>
                <a:spcPts val="0"/>
              </a:spcAft>
              <a:buSzPts val="3000"/>
              <a:buChar char="●"/>
            </a:pPr>
            <a:r>
              <a:rPr lang="en" dirty="0"/>
              <a:t>Incorporate full social and environmental benefits of CDG in VDER</a:t>
            </a:r>
            <a:endParaRPr lang="en-US" dirty="0"/>
          </a:p>
          <a:p>
            <a:pPr marL="404813" lvl="0" indent="-285750" rtl="0">
              <a:spcBef>
                <a:spcPts val="0"/>
              </a:spcBef>
              <a:spcAft>
                <a:spcPts val="0"/>
              </a:spcAft>
              <a:buSzPts val="3000"/>
              <a:buNone/>
            </a:pPr>
            <a:endParaRPr b="1" dirty="0"/>
          </a:p>
          <a:p>
            <a:pPr marL="404813" lvl="0" indent="-285750" rtl="0">
              <a:spcBef>
                <a:spcPts val="0"/>
              </a:spcBef>
              <a:spcAft>
                <a:spcPts val="0"/>
              </a:spcAft>
              <a:buSzPts val="3000"/>
              <a:buChar char="●"/>
            </a:pPr>
            <a:r>
              <a:rPr lang="en" dirty="0"/>
              <a:t>Increase transparency &amp; accountability in determination/estimation   of VDER rates</a:t>
            </a:r>
            <a:endParaRPr dirty="0"/>
          </a:p>
          <a:p>
            <a:pPr marL="0" lvl="0" indent="0" rtl="0">
              <a:spcBef>
                <a:spcPts val="800"/>
              </a:spcBef>
              <a:spcAft>
                <a:spcPts val="0"/>
              </a:spcAft>
              <a:buNone/>
            </a:pPr>
            <a:endParaRPr dirty="0"/>
          </a:p>
          <a:p>
            <a:pPr marL="0" lvl="0" indent="0">
              <a:spcBef>
                <a:spcPts val="800"/>
              </a:spcBef>
              <a:spcAft>
                <a:spcPts val="0"/>
              </a:spcAft>
              <a:buNone/>
            </a:pPr>
            <a:endParaRPr dirty="0"/>
          </a:p>
        </p:txBody>
      </p:sp>
    </p:spTree>
    <p:extLst>
      <p:ext uri="{BB962C8B-B14F-4D97-AF65-F5344CB8AC3E}">
        <p14:creationId xmlns:p14="http://schemas.microsoft.com/office/powerpoint/2010/main" val="3795187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509475" y="346150"/>
            <a:ext cx="8785500" cy="994200"/>
          </a:xfrm>
          <a:prstGeom prst="rect">
            <a:avLst/>
          </a:prstGeom>
          <a:noFill/>
          <a:ln>
            <a:noFill/>
          </a:ln>
        </p:spPr>
        <p:txBody>
          <a:bodyPr spcFirstLastPara="1" wrap="square" lIns="68575" tIns="34275" rIns="68575" bIns="34275" anchor="ctr" anchorCtr="0">
            <a:noAutofit/>
          </a:bodyPr>
          <a:lstStyle/>
          <a:p>
            <a:pPr marL="0" marR="0" lvl="0" indent="0" rtl="0">
              <a:lnSpc>
                <a:spcPct val="90000"/>
              </a:lnSpc>
              <a:spcBef>
                <a:spcPts val="0"/>
              </a:spcBef>
              <a:spcAft>
                <a:spcPts val="0"/>
              </a:spcAft>
              <a:buClr>
                <a:schemeClr val="dk1"/>
              </a:buClr>
              <a:buSzPts val="2200"/>
              <a:buFont typeface="Avenir"/>
              <a:buNone/>
            </a:pPr>
            <a:r>
              <a:rPr lang="en" sz="3000" u="none" strike="noStrike" cap="none" dirty="0">
                <a:solidFill>
                  <a:schemeClr val="dk1"/>
                </a:solidFill>
                <a:latin typeface="Avenir Medium" charset="0"/>
                <a:ea typeface="Avenir Medium" charset="0"/>
                <a:cs typeface="Avenir Medium" charset="0"/>
                <a:sym typeface="Roboto"/>
              </a:rPr>
              <a:t>Simplify DRV </a:t>
            </a:r>
            <a:r>
              <a:rPr lang="en" sz="3000" dirty="0">
                <a:latin typeface="Avenir Medium" charset="0"/>
                <a:ea typeface="Avenir Medium" charset="0"/>
                <a:cs typeface="Avenir Medium" charset="0"/>
                <a:sym typeface="Roboto"/>
              </a:rPr>
              <a:t>&amp; M</a:t>
            </a:r>
            <a:r>
              <a:rPr lang="en" sz="3000" u="none" strike="noStrike" cap="none" dirty="0">
                <a:solidFill>
                  <a:schemeClr val="dk1"/>
                </a:solidFill>
                <a:latin typeface="Avenir Medium" charset="0"/>
                <a:ea typeface="Avenir Medium" charset="0"/>
                <a:cs typeface="Avenir Medium" charset="0"/>
                <a:sym typeface="Roboto"/>
              </a:rPr>
              <a:t>ake </a:t>
            </a:r>
            <a:r>
              <a:rPr lang="en" sz="3000" dirty="0">
                <a:latin typeface="Avenir Medium" charset="0"/>
                <a:ea typeface="Avenir Medium" charset="0"/>
                <a:cs typeface="Avenir Medium" charset="0"/>
                <a:sym typeface="Roboto"/>
              </a:rPr>
              <a:t>I</a:t>
            </a:r>
            <a:r>
              <a:rPr lang="en" sz="3000" u="none" strike="noStrike" cap="none" dirty="0">
                <a:solidFill>
                  <a:schemeClr val="dk1"/>
                </a:solidFill>
                <a:latin typeface="Avenir Medium" charset="0"/>
                <a:ea typeface="Avenir Medium" charset="0"/>
                <a:cs typeface="Avenir Medium" charset="0"/>
                <a:sym typeface="Roboto"/>
              </a:rPr>
              <a:t>t Bankable</a:t>
            </a:r>
            <a:r>
              <a:rPr lang="en" sz="3000" dirty="0">
                <a:latin typeface="Avenir Medium" charset="0"/>
                <a:ea typeface="Avenir Medium" charset="0"/>
                <a:cs typeface="Avenir Medium" charset="0"/>
                <a:sym typeface="Roboto"/>
              </a:rPr>
              <a:t> </a:t>
            </a:r>
            <a:r>
              <a:rPr lang="en" sz="3000" u="none" strike="noStrike" cap="none" dirty="0">
                <a:solidFill>
                  <a:schemeClr val="dk1"/>
                </a:solidFill>
                <a:latin typeface="Avenir Medium" charset="0"/>
                <a:ea typeface="Avenir Medium" charset="0"/>
                <a:cs typeface="Avenir Medium" charset="0"/>
                <a:sym typeface="Roboto"/>
              </a:rPr>
              <a:t>During</a:t>
            </a:r>
            <a:r>
              <a:rPr lang="en" sz="3000" dirty="0">
                <a:latin typeface="Avenir Medium" charset="0"/>
                <a:ea typeface="Avenir Medium" charset="0"/>
                <a:cs typeface="Avenir Medium" charset="0"/>
                <a:sym typeface="Roboto"/>
              </a:rPr>
              <a:t> </a:t>
            </a:r>
            <a:r>
              <a:rPr lang="en" sz="3000" u="none" strike="noStrike" cap="none" dirty="0">
                <a:solidFill>
                  <a:schemeClr val="dk1"/>
                </a:solidFill>
                <a:latin typeface="Avenir Medium" charset="0"/>
                <a:ea typeface="Avenir Medium" charset="0"/>
                <a:cs typeface="Avenir Medium" charset="0"/>
                <a:sym typeface="Roboto"/>
              </a:rPr>
              <a:t>Phase 1</a:t>
            </a:r>
            <a:endParaRPr sz="3000" u="none" strike="noStrike" cap="none" dirty="0">
              <a:solidFill>
                <a:schemeClr val="dk1"/>
              </a:solidFill>
              <a:latin typeface="Avenir Medium" charset="0"/>
              <a:ea typeface="Avenir Medium" charset="0"/>
              <a:cs typeface="Avenir Medium" charset="0"/>
              <a:sym typeface="Roboto"/>
            </a:endParaRPr>
          </a:p>
        </p:txBody>
      </p:sp>
      <p:sp>
        <p:nvSpPr>
          <p:cNvPr id="212" name="Shape 212"/>
          <p:cNvSpPr txBox="1">
            <a:spLocks noGrp="1"/>
          </p:cNvSpPr>
          <p:nvPr>
            <p:ph type="body" idx="1"/>
          </p:nvPr>
        </p:nvSpPr>
        <p:spPr>
          <a:xfrm>
            <a:off x="590754" y="1531350"/>
            <a:ext cx="7788900" cy="28170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None/>
            </a:pPr>
            <a:r>
              <a:rPr lang="en" sz="2100" b="1" dirty="0">
                <a:solidFill>
                  <a:schemeClr val="accent1"/>
                </a:solidFill>
                <a:latin typeface="Avenir Book" charset="0"/>
                <a:ea typeface="Avenir Book" charset="0"/>
                <a:cs typeface="Avenir Book" charset="0"/>
                <a:sym typeface="Roboto Condensed"/>
              </a:rPr>
              <a:t>Recommendation 1.</a:t>
            </a:r>
            <a:r>
              <a:rPr lang="en" sz="2100" dirty="0">
                <a:latin typeface="Avenir Book" charset="0"/>
                <a:ea typeface="Avenir Book" charset="0"/>
                <a:cs typeface="Avenir Book" charset="0"/>
                <a:sym typeface="Roboto Condensed"/>
              </a:rPr>
              <a:t> </a:t>
            </a:r>
            <a:r>
              <a:rPr lang="en" sz="2100" u="none" strike="noStrike" cap="none" dirty="0">
                <a:solidFill>
                  <a:schemeClr val="dk1"/>
                </a:solidFill>
                <a:latin typeface="Avenir Book" charset="0"/>
                <a:ea typeface="Avenir Book" charset="0"/>
                <a:cs typeface="Avenir Book" charset="0"/>
                <a:sym typeface="Roboto Condensed"/>
              </a:rPr>
              <a:t>Set the Con Ed DRV Rate according to the </a:t>
            </a:r>
            <a:r>
              <a:rPr lang="en-US" sz="2100" u="none" strike="noStrike" cap="none" dirty="0">
                <a:solidFill>
                  <a:schemeClr val="dk1"/>
                </a:solidFill>
                <a:latin typeface="Avenir Book" charset="0"/>
                <a:ea typeface="Avenir Book" charset="0"/>
                <a:cs typeface="Avenir Book" charset="0"/>
                <a:sym typeface="Roboto Condensed"/>
              </a:rPr>
              <a:t>  		         </a:t>
            </a:r>
            <a:r>
              <a:rPr lang="en" sz="2100" u="none" strike="noStrike" cap="none" dirty="0">
                <a:solidFill>
                  <a:schemeClr val="dk1"/>
                </a:solidFill>
                <a:latin typeface="Avenir Book" charset="0"/>
                <a:ea typeface="Avenir Book" charset="0"/>
                <a:cs typeface="Avenir Book" charset="0"/>
                <a:sym typeface="Roboto Condensed"/>
              </a:rPr>
              <a:t>utility territory peak, not the CSRP Zones</a:t>
            </a:r>
            <a:endParaRPr sz="2100" u="none" strike="noStrike" cap="none" dirty="0">
              <a:solidFill>
                <a:schemeClr val="dk1"/>
              </a:solidFill>
              <a:latin typeface="Avenir Book" charset="0"/>
              <a:ea typeface="Avenir Book" charset="0"/>
              <a:cs typeface="Avenir Book" charset="0"/>
              <a:sym typeface="Roboto Condensed"/>
            </a:endParaRPr>
          </a:p>
          <a:p>
            <a:pPr marL="0" marR="0" lvl="0" indent="0" algn="l" rtl="0">
              <a:lnSpc>
                <a:spcPct val="90000"/>
              </a:lnSpc>
              <a:spcBef>
                <a:spcPts val="0"/>
              </a:spcBef>
              <a:spcAft>
                <a:spcPts val="0"/>
              </a:spcAft>
              <a:buNone/>
            </a:pPr>
            <a:endParaRPr sz="2100" dirty="0">
              <a:latin typeface="Avenir Book" charset="0"/>
              <a:ea typeface="Avenir Book" charset="0"/>
              <a:cs typeface="Avenir Book" charset="0"/>
              <a:sym typeface="Roboto Condensed"/>
            </a:endParaRPr>
          </a:p>
          <a:p>
            <a:pPr marL="0" marR="0" lvl="0" indent="0" algn="l" rtl="0">
              <a:lnSpc>
                <a:spcPct val="90000"/>
              </a:lnSpc>
              <a:spcBef>
                <a:spcPts val="800"/>
              </a:spcBef>
              <a:spcAft>
                <a:spcPts val="0"/>
              </a:spcAft>
              <a:buNone/>
            </a:pPr>
            <a:r>
              <a:rPr lang="en" sz="2100" b="1" dirty="0">
                <a:solidFill>
                  <a:schemeClr val="accent1"/>
                </a:solidFill>
                <a:latin typeface="Avenir Book" charset="0"/>
                <a:ea typeface="Avenir Book" charset="0"/>
                <a:cs typeface="Avenir Book" charset="0"/>
                <a:sym typeface="Roboto Condensed"/>
              </a:rPr>
              <a:t>Recommendation 2.</a:t>
            </a:r>
            <a:r>
              <a:rPr lang="en" sz="2100" dirty="0">
                <a:latin typeface="Avenir Book" charset="0"/>
                <a:ea typeface="Avenir Book" charset="0"/>
                <a:cs typeface="Avenir Book" charset="0"/>
                <a:sym typeface="Roboto Condensed"/>
              </a:rPr>
              <a:t> Introduce</a:t>
            </a:r>
            <a:r>
              <a:rPr lang="en" sz="2100" u="none" strike="noStrike" cap="none" dirty="0">
                <a:solidFill>
                  <a:schemeClr val="dk1"/>
                </a:solidFill>
                <a:latin typeface="Avenir Book" charset="0"/>
                <a:ea typeface="Avenir Book" charset="0"/>
                <a:cs typeface="Avenir Book" charset="0"/>
                <a:sym typeface="Roboto Condensed"/>
              </a:rPr>
              <a:t> DVR Floor Rate</a:t>
            </a:r>
            <a:endParaRPr sz="2100" u="none" strike="noStrike" cap="none" dirty="0">
              <a:solidFill>
                <a:schemeClr val="dk1"/>
              </a:solidFill>
              <a:latin typeface="Avenir Book" charset="0"/>
              <a:ea typeface="Avenir Book" charset="0"/>
              <a:cs typeface="Avenir Book" charset="0"/>
              <a:sym typeface="Roboto Condensed"/>
            </a:endParaRPr>
          </a:p>
          <a:p>
            <a:pPr marL="0" marR="0" lvl="0" indent="0" algn="l" rtl="0">
              <a:lnSpc>
                <a:spcPct val="90000"/>
              </a:lnSpc>
              <a:spcBef>
                <a:spcPts val="800"/>
              </a:spcBef>
              <a:spcAft>
                <a:spcPts val="0"/>
              </a:spcAft>
              <a:buNone/>
            </a:pPr>
            <a:endParaRPr sz="2100" dirty="0">
              <a:latin typeface="Avenir Book" charset="0"/>
              <a:ea typeface="Avenir Book" charset="0"/>
              <a:cs typeface="Avenir Book" charset="0"/>
              <a:sym typeface="Roboto Condensed"/>
            </a:endParaRPr>
          </a:p>
          <a:p>
            <a:pPr marL="0" marR="0" lvl="0" indent="0" algn="l" rtl="0">
              <a:lnSpc>
                <a:spcPct val="90000"/>
              </a:lnSpc>
              <a:spcBef>
                <a:spcPts val="800"/>
              </a:spcBef>
              <a:spcAft>
                <a:spcPts val="0"/>
              </a:spcAft>
              <a:buNone/>
            </a:pPr>
            <a:r>
              <a:rPr lang="en" sz="2100" b="1" dirty="0">
                <a:solidFill>
                  <a:schemeClr val="accent1"/>
                </a:solidFill>
                <a:latin typeface="Avenir Book" charset="0"/>
                <a:ea typeface="Avenir Book" charset="0"/>
                <a:cs typeface="Avenir Book" charset="0"/>
                <a:sym typeface="Roboto Condensed"/>
              </a:rPr>
              <a:t>Recommendation 3.</a:t>
            </a:r>
            <a:r>
              <a:rPr lang="en" sz="2100" dirty="0">
                <a:latin typeface="Avenir Book" charset="0"/>
                <a:ea typeface="Avenir Book" charset="0"/>
                <a:cs typeface="Avenir Book" charset="0"/>
                <a:sym typeface="Roboto Condensed"/>
              </a:rPr>
              <a:t> </a:t>
            </a:r>
            <a:r>
              <a:rPr lang="en" sz="2100" u="none" strike="noStrike" cap="none" dirty="0">
                <a:solidFill>
                  <a:schemeClr val="dk1"/>
                </a:solidFill>
                <a:latin typeface="Avenir Book" charset="0"/>
                <a:ea typeface="Avenir Book" charset="0"/>
                <a:cs typeface="Avenir Book" charset="0"/>
                <a:sym typeface="Roboto Condensed"/>
              </a:rPr>
              <a:t>Extend DRV period from 3 to 10 years</a:t>
            </a:r>
            <a:endParaRPr sz="2100" dirty="0">
              <a:latin typeface="Avenir Book" charset="0"/>
              <a:ea typeface="Avenir Book" charset="0"/>
              <a:cs typeface="Avenir Book" charset="0"/>
              <a:sym typeface="Roboto Condense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552450" y="350044"/>
            <a:ext cx="7886700" cy="994200"/>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2700"/>
              <a:buFont typeface="Avenir"/>
              <a:buNone/>
            </a:pPr>
            <a:r>
              <a:rPr lang="en" sz="3000" b="1" dirty="0">
                <a:latin typeface="Avenir Medium" charset="0"/>
                <a:ea typeface="Avenir Medium" charset="0"/>
                <a:cs typeface="Avenir Medium" charset="0"/>
                <a:sym typeface="Roboto"/>
              </a:rPr>
              <a:t>ConEd DRV </a:t>
            </a:r>
            <a:r>
              <a:rPr lang="en" sz="3000" b="1" u="none" strike="noStrike" cap="none" dirty="0">
                <a:solidFill>
                  <a:schemeClr val="dk1"/>
                </a:solidFill>
                <a:latin typeface="Avenir Medium" charset="0"/>
                <a:ea typeface="Avenir Medium" charset="0"/>
                <a:cs typeface="Avenir Medium" charset="0"/>
                <a:sym typeface="Roboto"/>
              </a:rPr>
              <a:t>Overly</a:t>
            </a:r>
            <a:r>
              <a:rPr lang="en" sz="3000" b="1" dirty="0">
                <a:latin typeface="Avenir Medium" charset="0"/>
                <a:ea typeface="Avenir Medium" charset="0"/>
                <a:cs typeface="Avenir Medium" charset="0"/>
                <a:sym typeface="Roboto"/>
              </a:rPr>
              <a:t> C</a:t>
            </a:r>
            <a:r>
              <a:rPr lang="en" sz="3000" b="1" u="none" strike="noStrike" cap="none" dirty="0">
                <a:solidFill>
                  <a:schemeClr val="dk1"/>
                </a:solidFill>
                <a:latin typeface="Avenir Medium" charset="0"/>
                <a:ea typeface="Avenir Medium" charset="0"/>
                <a:cs typeface="Avenir Medium" charset="0"/>
                <a:sym typeface="Roboto"/>
              </a:rPr>
              <a:t>omplex for Phase 1</a:t>
            </a:r>
            <a:endParaRPr sz="3000" b="1" u="none" strike="noStrike" cap="none" dirty="0">
              <a:solidFill>
                <a:schemeClr val="dk1"/>
              </a:solidFill>
              <a:latin typeface="Avenir Medium" charset="0"/>
              <a:ea typeface="Avenir Medium" charset="0"/>
              <a:cs typeface="Avenir Medium" charset="0"/>
              <a:sym typeface="Roboto"/>
            </a:endParaRPr>
          </a:p>
        </p:txBody>
      </p:sp>
      <p:sp>
        <p:nvSpPr>
          <p:cNvPr id="218" name="Shape 218"/>
          <p:cNvSpPr txBox="1">
            <a:spLocks noGrp="1"/>
          </p:cNvSpPr>
          <p:nvPr>
            <p:ph type="body" idx="1"/>
          </p:nvPr>
        </p:nvSpPr>
        <p:spPr>
          <a:xfrm>
            <a:off x="880275" y="1500069"/>
            <a:ext cx="7886700" cy="3263400"/>
          </a:xfrm>
          <a:prstGeom prst="rect">
            <a:avLst/>
          </a:prstGeom>
          <a:noFill/>
          <a:ln>
            <a:noFill/>
          </a:ln>
        </p:spPr>
        <p:txBody>
          <a:bodyPr spcFirstLastPara="1" wrap="square" lIns="68575" tIns="34275" rIns="68575" bIns="34275" anchor="t" anchorCtr="0">
            <a:noAutofit/>
          </a:bodyPr>
          <a:lstStyle/>
          <a:p>
            <a:pPr marL="295275" marR="0" lvl="0" indent="-285750" algn="l" rtl="0">
              <a:lnSpc>
                <a:spcPct val="90000"/>
              </a:lnSpc>
              <a:spcBef>
                <a:spcPts val="0"/>
              </a:spcBef>
              <a:spcAft>
                <a:spcPts val="0"/>
              </a:spcAft>
              <a:buClr>
                <a:srgbClr val="FF6401"/>
              </a:buClr>
              <a:buSzPts val="2100"/>
              <a:buFont typeface="Noto Sans Symbols"/>
              <a:buChar char="●"/>
            </a:pPr>
            <a:r>
              <a:rPr lang="en" sz="2100" u="none" strike="noStrike" cap="none" dirty="0">
                <a:solidFill>
                  <a:schemeClr val="dk1"/>
                </a:solidFill>
                <a:latin typeface="Avenir Book" charset="0"/>
                <a:ea typeface="Avenir Book" charset="0"/>
                <a:cs typeface="Avenir Book" charset="0"/>
                <a:sym typeface="Roboto Condensed"/>
              </a:rPr>
              <a:t>Significantly more complex than other utilities</a:t>
            </a:r>
            <a:endParaRPr sz="2100" dirty="0">
              <a:latin typeface="Avenir Book" charset="0"/>
              <a:ea typeface="Avenir Book" charset="0"/>
              <a:cs typeface="Avenir Book" charset="0"/>
              <a:sym typeface="Roboto Condensed"/>
            </a:endParaRPr>
          </a:p>
          <a:p>
            <a:pPr marL="752475" lvl="2" indent="-285750">
              <a:buSzPct val="120000"/>
              <a:buFont typeface="Arial" charset="0"/>
              <a:buChar char="•"/>
            </a:pPr>
            <a:r>
              <a:rPr lang="en" sz="1600" u="none" strike="noStrike" cap="none" dirty="0">
                <a:solidFill>
                  <a:schemeClr val="dk1"/>
                </a:solidFill>
                <a:latin typeface="Avenir Book" charset="0"/>
                <a:ea typeface="Avenir Book" charset="0"/>
                <a:cs typeface="Avenir Book" charset="0"/>
                <a:sym typeface="Roboto Condensed"/>
              </a:rPr>
              <a:t>76 CSRP Zones within one Load Zone</a:t>
            </a:r>
            <a:endParaRPr sz="1900" u="none" strike="noStrike" cap="none" dirty="0">
              <a:solidFill>
                <a:schemeClr val="dk1"/>
              </a:solidFill>
              <a:latin typeface="Avenir Book" charset="0"/>
              <a:ea typeface="Avenir Book" charset="0"/>
              <a:cs typeface="Avenir Book" charset="0"/>
              <a:sym typeface="Roboto Condensed"/>
            </a:endParaRPr>
          </a:p>
          <a:p>
            <a:pPr marL="295275" marR="0" lvl="0" indent="-285750" algn="l" rtl="0">
              <a:lnSpc>
                <a:spcPct val="90000"/>
              </a:lnSpc>
              <a:spcBef>
                <a:spcPts val="800"/>
              </a:spcBef>
              <a:spcAft>
                <a:spcPts val="0"/>
              </a:spcAft>
              <a:buClr>
                <a:srgbClr val="FF6401"/>
              </a:buClr>
              <a:buSzPts val="2100"/>
              <a:buFont typeface="Roboto Condensed"/>
              <a:buChar char="●"/>
            </a:pPr>
            <a:r>
              <a:rPr lang="en" sz="2100" u="none" strike="noStrike" cap="none" dirty="0">
                <a:solidFill>
                  <a:schemeClr val="dk1"/>
                </a:solidFill>
                <a:latin typeface="Avenir Book" charset="0"/>
                <a:ea typeface="Avenir Book" charset="0"/>
                <a:cs typeface="Avenir Book" charset="0"/>
                <a:sym typeface="Roboto Condensed"/>
              </a:rPr>
              <a:t>Market cannot understand it</a:t>
            </a:r>
            <a:endParaRPr sz="2100" u="none" strike="noStrike" cap="none" dirty="0">
              <a:solidFill>
                <a:schemeClr val="dk1"/>
              </a:solidFill>
              <a:latin typeface="Avenir Book" charset="0"/>
              <a:ea typeface="Avenir Book" charset="0"/>
              <a:cs typeface="Avenir Book" charset="0"/>
              <a:sym typeface="Roboto Condensed"/>
            </a:endParaRPr>
          </a:p>
          <a:p>
            <a:pPr marL="752475" lvl="2" indent="-285750">
              <a:buSzPct val="120000"/>
              <a:buFont typeface="Arial" charset="0"/>
              <a:buChar char="•"/>
            </a:pPr>
            <a:r>
              <a:rPr lang="en" sz="1600" u="none" strike="noStrike" cap="none" dirty="0">
                <a:solidFill>
                  <a:schemeClr val="dk1"/>
                </a:solidFill>
                <a:latin typeface="Avenir Book" charset="0"/>
                <a:ea typeface="Avenir Book" charset="0"/>
                <a:cs typeface="Avenir Book" charset="0"/>
                <a:sym typeface="Roboto Condensed"/>
              </a:rPr>
              <a:t>Customers</a:t>
            </a:r>
            <a:endParaRPr sz="1600" dirty="0">
              <a:latin typeface="Avenir Book" charset="0"/>
              <a:ea typeface="Avenir Book" charset="0"/>
              <a:cs typeface="Avenir Book" charset="0"/>
              <a:sym typeface="Roboto Condensed"/>
            </a:endParaRPr>
          </a:p>
          <a:p>
            <a:pPr marL="752475" lvl="2" indent="-285750">
              <a:buSzPct val="120000"/>
              <a:buFont typeface="Arial" charset="0"/>
              <a:buChar char="•"/>
            </a:pPr>
            <a:r>
              <a:rPr lang="en" sz="1600" u="none" strike="noStrike" cap="none" dirty="0">
                <a:solidFill>
                  <a:schemeClr val="dk1"/>
                </a:solidFill>
                <a:latin typeface="Avenir Book" charset="0"/>
                <a:ea typeface="Avenir Book" charset="0"/>
                <a:cs typeface="Avenir Book" charset="0"/>
                <a:sym typeface="Roboto Condensed"/>
              </a:rPr>
              <a:t>Developers</a:t>
            </a:r>
            <a:endParaRPr sz="1600" dirty="0">
              <a:latin typeface="Avenir Book" charset="0"/>
              <a:ea typeface="Avenir Book" charset="0"/>
              <a:cs typeface="Avenir Book" charset="0"/>
              <a:sym typeface="Roboto Condensed"/>
            </a:endParaRPr>
          </a:p>
          <a:p>
            <a:pPr marL="752475" lvl="2" indent="-285750">
              <a:buSzPct val="120000"/>
              <a:buFont typeface="Arial" charset="0"/>
              <a:buChar char="•"/>
            </a:pPr>
            <a:r>
              <a:rPr lang="en" sz="1600" u="none" strike="noStrike" cap="none" dirty="0">
                <a:solidFill>
                  <a:schemeClr val="dk1"/>
                </a:solidFill>
                <a:latin typeface="Avenir Book" charset="0"/>
                <a:ea typeface="Avenir Book" charset="0"/>
                <a:cs typeface="Avenir Book" charset="0"/>
                <a:sym typeface="Roboto Condensed"/>
              </a:rPr>
              <a:t>Financiers</a:t>
            </a:r>
            <a:endParaRPr sz="1600" u="none" strike="noStrike" cap="none" dirty="0">
              <a:solidFill>
                <a:schemeClr val="dk1"/>
              </a:solidFill>
              <a:latin typeface="Avenir Book" charset="0"/>
              <a:ea typeface="Avenir Book" charset="0"/>
              <a:cs typeface="Avenir Book" charset="0"/>
              <a:sym typeface="Roboto Condensed"/>
            </a:endParaRPr>
          </a:p>
          <a:p>
            <a:pPr marL="295275" marR="0" lvl="0" indent="-285750" algn="l" rtl="0">
              <a:lnSpc>
                <a:spcPct val="90000"/>
              </a:lnSpc>
              <a:spcBef>
                <a:spcPts val="800"/>
              </a:spcBef>
              <a:spcAft>
                <a:spcPts val="0"/>
              </a:spcAft>
              <a:buClr>
                <a:srgbClr val="FF6401"/>
              </a:buClr>
              <a:buSzPts val="2100"/>
              <a:buFont typeface="Roboto Condensed"/>
              <a:buChar char="●"/>
            </a:pPr>
            <a:r>
              <a:rPr lang="en" sz="2100" u="none" strike="noStrike" cap="none" dirty="0">
                <a:solidFill>
                  <a:schemeClr val="dk1"/>
                </a:solidFill>
                <a:latin typeface="Avenir Book" charset="0"/>
                <a:ea typeface="Avenir Book" charset="0"/>
                <a:cs typeface="Avenir Book" charset="0"/>
                <a:sym typeface="Roboto Condensed"/>
              </a:rPr>
              <a:t>Phase 1 Transitional Period</a:t>
            </a:r>
            <a:r>
              <a:rPr lang="en" sz="2100" dirty="0">
                <a:latin typeface="Avenir Book" charset="0"/>
                <a:ea typeface="Avenir Book" charset="0"/>
                <a:cs typeface="Avenir Book" charset="0"/>
                <a:sym typeface="Roboto Condensed"/>
              </a:rPr>
              <a:t> should be </a:t>
            </a:r>
            <a:r>
              <a:rPr lang="en" sz="2100" u="none" strike="noStrike" cap="none" dirty="0">
                <a:solidFill>
                  <a:schemeClr val="dk1"/>
                </a:solidFill>
                <a:latin typeface="Avenir Book" charset="0"/>
                <a:ea typeface="Avenir Book" charset="0"/>
                <a:cs typeface="Avenir Book" charset="0"/>
                <a:sym typeface="Roboto Condensed"/>
              </a:rPr>
              <a:t>simple </a:t>
            </a:r>
            <a:r>
              <a:rPr lang="en" sz="2100" dirty="0">
                <a:latin typeface="Avenir Book" charset="0"/>
                <a:ea typeface="Avenir Book" charset="0"/>
                <a:cs typeface="Avenir Book" charset="0"/>
                <a:sym typeface="Roboto Condensed"/>
              </a:rPr>
              <a:t>&amp; </a:t>
            </a:r>
            <a:r>
              <a:rPr lang="en" sz="2100" u="none" strike="noStrike" cap="none" dirty="0">
                <a:solidFill>
                  <a:schemeClr val="dk1"/>
                </a:solidFill>
                <a:latin typeface="Avenir Book" charset="0"/>
                <a:ea typeface="Avenir Book" charset="0"/>
                <a:cs typeface="Avenir Book" charset="0"/>
                <a:sym typeface="Roboto Condensed"/>
              </a:rPr>
              <a:t>consistent</a:t>
            </a:r>
            <a:endParaRPr sz="2100" u="none" strike="noStrike" cap="none" dirty="0">
              <a:solidFill>
                <a:schemeClr val="dk1"/>
              </a:solidFill>
              <a:latin typeface="Avenir Book" charset="0"/>
              <a:ea typeface="Avenir Book" charset="0"/>
              <a:cs typeface="Avenir Book" charset="0"/>
              <a:sym typeface="Roboto Condensed"/>
            </a:endParaRPr>
          </a:p>
          <a:p>
            <a:pPr marL="254000" marR="0" lvl="0" indent="-38100" algn="l" rtl="0">
              <a:lnSpc>
                <a:spcPct val="90000"/>
              </a:lnSpc>
              <a:spcBef>
                <a:spcPts val="800"/>
              </a:spcBef>
              <a:spcAft>
                <a:spcPts val="0"/>
              </a:spcAft>
              <a:buClr>
                <a:srgbClr val="FF6401"/>
              </a:buClr>
              <a:buSzPts val="2100"/>
              <a:buFont typeface="Noto Sans Symbols"/>
              <a:buNone/>
            </a:pPr>
            <a:endParaRPr sz="1500" b="0" i="0" u="none" strike="noStrike" cap="none" dirty="0">
              <a:solidFill>
                <a:schemeClr val="dk1"/>
              </a:solidFill>
              <a:latin typeface="Helvetica Neue"/>
              <a:ea typeface="Helvetica Neue"/>
              <a:cs typeface="Helvetica Neue"/>
              <a:sym typeface="Helvetica Neue"/>
            </a:endParaRPr>
          </a:p>
          <a:p>
            <a:pPr marL="254000" marR="0" lvl="0" indent="-38100" algn="l" rtl="0">
              <a:lnSpc>
                <a:spcPct val="90000"/>
              </a:lnSpc>
              <a:spcBef>
                <a:spcPts val="800"/>
              </a:spcBef>
              <a:spcAft>
                <a:spcPts val="0"/>
              </a:spcAft>
              <a:buClr>
                <a:srgbClr val="FF6401"/>
              </a:buClr>
              <a:buSzPts val="2100"/>
              <a:buFont typeface="Noto Sans Symbols"/>
              <a:buNone/>
            </a:pPr>
            <a:endParaRPr sz="1500" b="0" i="0" u="none" strike="noStrike" cap="none" dirty="0">
              <a:solidFill>
                <a:schemeClr val="dk1"/>
              </a:solidFill>
              <a:latin typeface="Helvetica Neue"/>
              <a:ea typeface="Helvetica Neue"/>
              <a:cs typeface="Helvetica Neue"/>
              <a:sym typeface="Helvetica Neue"/>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552450" y="350044"/>
            <a:ext cx="7886700" cy="994200"/>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2200"/>
              <a:buFont typeface="Avenir"/>
              <a:buNone/>
            </a:pPr>
            <a:r>
              <a:rPr lang="en" sz="3000" b="1" u="none" strike="noStrike" cap="none" dirty="0">
                <a:solidFill>
                  <a:schemeClr val="dk1"/>
                </a:solidFill>
                <a:latin typeface="Avenir Medium" charset="0"/>
                <a:ea typeface="Avenir Medium" charset="0"/>
                <a:cs typeface="Avenir Medium" charset="0"/>
                <a:sym typeface="Roboto"/>
              </a:rPr>
              <a:t>Same </a:t>
            </a:r>
            <a:r>
              <a:rPr lang="en" sz="3000" b="1" dirty="0">
                <a:latin typeface="Avenir Medium" charset="0"/>
                <a:ea typeface="Avenir Medium" charset="0"/>
                <a:cs typeface="Avenir Medium" charset="0"/>
                <a:sym typeface="Roboto"/>
              </a:rPr>
              <a:t>S</a:t>
            </a:r>
            <a:r>
              <a:rPr lang="en" sz="3000" b="1" u="none" strike="noStrike" cap="none" dirty="0">
                <a:solidFill>
                  <a:schemeClr val="dk1"/>
                </a:solidFill>
                <a:latin typeface="Avenir Medium" charset="0"/>
                <a:ea typeface="Avenir Medium" charset="0"/>
                <a:cs typeface="Avenir Medium" charset="0"/>
                <a:sym typeface="Roboto"/>
              </a:rPr>
              <a:t>ystems – Two LSRV Zones</a:t>
            </a:r>
            <a:endParaRPr sz="3000" b="1" u="none" strike="noStrike" cap="none" dirty="0">
              <a:solidFill>
                <a:schemeClr val="dk1"/>
              </a:solidFill>
              <a:latin typeface="Avenir Medium" charset="0"/>
              <a:ea typeface="Avenir Medium" charset="0"/>
              <a:cs typeface="Avenir Medium" charset="0"/>
              <a:sym typeface="Roboto"/>
            </a:endParaRPr>
          </a:p>
        </p:txBody>
      </p:sp>
      <p:pic>
        <p:nvPicPr>
          <p:cNvPr id="224" name="Shape 224"/>
          <p:cNvPicPr preferRelativeResize="0"/>
          <p:nvPr/>
        </p:nvPicPr>
        <p:blipFill rotWithShape="1">
          <a:blip r:embed="rId3">
            <a:alphaModFix/>
          </a:blip>
          <a:srcRect/>
          <a:stretch/>
        </p:blipFill>
        <p:spPr>
          <a:xfrm>
            <a:off x="574275" y="1491839"/>
            <a:ext cx="5250474" cy="2159825"/>
          </a:xfrm>
          <a:prstGeom prst="rect">
            <a:avLst/>
          </a:prstGeom>
          <a:noFill/>
          <a:ln>
            <a:noFill/>
          </a:ln>
        </p:spPr>
      </p:pic>
      <p:sp>
        <p:nvSpPr>
          <p:cNvPr id="225" name="Shape 225"/>
          <p:cNvSpPr txBox="1"/>
          <p:nvPr/>
        </p:nvSpPr>
        <p:spPr>
          <a:xfrm>
            <a:off x="5958725" y="1583825"/>
            <a:ext cx="2889000" cy="2067900"/>
          </a:xfrm>
          <a:prstGeom prst="rect">
            <a:avLst/>
          </a:prstGeom>
          <a:noFill/>
          <a:ln>
            <a:noFill/>
          </a:ln>
        </p:spPr>
        <p:txBody>
          <a:bodyPr spcFirstLastPara="1" wrap="square" lIns="68575" tIns="34275" rIns="68575" bIns="34275" anchor="t" anchorCtr="0">
            <a:noAutofit/>
          </a:bodyPr>
          <a:lstStyle/>
          <a:p>
            <a:pPr marL="457200" marR="0" lvl="0" indent="-342900" algn="l" rtl="0">
              <a:spcBef>
                <a:spcPts val="0"/>
              </a:spcBef>
              <a:spcAft>
                <a:spcPts val="0"/>
              </a:spcAft>
              <a:buClr>
                <a:schemeClr val="dk1"/>
              </a:buClr>
              <a:buSzPts val="1800"/>
              <a:buFont typeface="Roboto Condensed"/>
              <a:buChar char="●"/>
            </a:pPr>
            <a:r>
              <a:rPr lang="en" sz="1600" u="none" strike="noStrike" cap="none" dirty="0">
                <a:solidFill>
                  <a:schemeClr val="dk1"/>
                </a:solidFill>
                <a:latin typeface="Avenir Book" charset="0"/>
                <a:ea typeface="Avenir Book" charset="0"/>
                <a:cs typeface="Avenir Book" charset="0"/>
                <a:sym typeface="Roboto Condensed"/>
              </a:rPr>
              <a:t>Fordham University estimated to receive approx. $0.10/kWh less than the same system in Queens ($0.06/kWh DRV &amp; $0.04/kWh LSRV)</a:t>
            </a:r>
            <a:endParaRPr sz="1600" u="none" strike="noStrike" cap="none" dirty="0">
              <a:solidFill>
                <a:schemeClr val="dk1"/>
              </a:solidFill>
              <a:latin typeface="Avenir Book" charset="0"/>
              <a:ea typeface="Avenir Book" charset="0"/>
              <a:cs typeface="Avenir Book" charset="0"/>
              <a:sym typeface="Roboto Condensed"/>
            </a:endParaRPr>
          </a:p>
          <a:p>
            <a:pPr marL="0" marR="0" lvl="0" indent="0" algn="l" rtl="0">
              <a:spcBef>
                <a:spcPts val="0"/>
              </a:spcBef>
              <a:spcAft>
                <a:spcPts val="0"/>
              </a:spcAft>
              <a:buNone/>
            </a:pPr>
            <a:endParaRPr sz="1600" dirty="0">
              <a:solidFill>
                <a:schemeClr val="dk1"/>
              </a:solidFill>
              <a:latin typeface="Avenir Book" charset="0"/>
              <a:ea typeface="Avenir Book" charset="0"/>
              <a:cs typeface="Avenir Book" charset="0"/>
              <a:sym typeface="Roboto Condensed"/>
            </a:endParaRPr>
          </a:p>
          <a:p>
            <a:pPr marL="457200" lvl="0" indent="-342900" rtl="0">
              <a:spcBef>
                <a:spcPts val="0"/>
              </a:spcBef>
              <a:spcAft>
                <a:spcPts val="0"/>
              </a:spcAft>
              <a:buClr>
                <a:schemeClr val="dk1"/>
              </a:buClr>
              <a:buSzPts val="1800"/>
              <a:buFont typeface="Roboto Condensed"/>
              <a:buChar char="●"/>
            </a:pPr>
            <a:r>
              <a:rPr lang="en" sz="1600" dirty="0">
                <a:solidFill>
                  <a:schemeClr val="dk1"/>
                </a:solidFill>
                <a:latin typeface="Avenir Book" charset="0"/>
                <a:ea typeface="Avenir Book" charset="0"/>
                <a:cs typeface="Avenir Book" charset="0"/>
                <a:sym typeface="Roboto Condensed"/>
              </a:rPr>
              <a:t>Fordham combined VDER rate $0.1084/kWh vs $0.2185 </a:t>
            </a:r>
            <a:r>
              <a:rPr lang="en" sz="1600" dirty="0" err="1">
                <a:solidFill>
                  <a:schemeClr val="dk1"/>
                </a:solidFill>
                <a:latin typeface="Avenir Book" charset="0"/>
                <a:ea typeface="Avenir Book" charset="0"/>
                <a:cs typeface="Avenir Book" charset="0"/>
                <a:sym typeface="Roboto Condensed"/>
              </a:rPr>
              <a:t>Borde</a:t>
            </a:r>
            <a:r>
              <a:rPr lang="en-US" sz="1600" dirty="0">
                <a:solidFill>
                  <a:schemeClr val="dk1"/>
                </a:solidFill>
                <a:latin typeface="Avenir Book" charset="0"/>
                <a:ea typeface="Avenir Book" charset="0"/>
                <a:cs typeface="Avenir Book" charset="0"/>
                <a:sym typeface="Roboto Condensed"/>
              </a:rPr>
              <a:t>n</a:t>
            </a:r>
            <a:endParaRPr sz="1600" dirty="0">
              <a:solidFill>
                <a:schemeClr val="dk1"/>
              </a:solidFill>
              <a:latin typeface="Avenir Book" charset="0"/>
              <a:ea typeface="Avenir Book" charset="0"/>
              <a:cs typeface="Avenir Book" charset="0"/>
              <a:sym typeface="Roboto Condense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title"/>
          </p:nvPr>
        </p:nvSpPr>
        <p:spPr>
          <a:xfrm>
            <a:off x="654252" y="360350"/>
            <a:ext cx="7086300" cy="994200"/>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2200"/>
              <a:buFont typeface="Avenir"/>
              <a:buNone/>
            </a:pPr>
            <a:r>
              <a:rPr lang="en" sz="3000" b="1" u="none" strike="noStrike" cap="none" dirty="0">
                <a:solidFill>
                  <a:schemeClr val="dk1"/>
                </a:solidFill>
                <a:latin typeface="Avenir Medium" charset="0"/>
                <a:ea typeface="Avenir Medium" charset="0"/>
                <a:cs typeface="Avenir Medium" charset="0"/>
                <a:sym typeface="Roboto"/>
              </a:rPr>
              <a:t>DVR C</a:t>
            </a:r>
            <a:r>
              <a:rPr lang="en" sz="3000" b="1" dirty="0">
                <a:latin typeface="Avenir Medium" charset="0"/>
                <a:ea typeface="Avenir Medium" charset="0"/>
                <a:cs typeface="Avenir Medium" charset="0"/>
                <a:sym typeface="Roboto"/>
              </a:rPr>
              <a:t>omponent Rate “</a:t>
            </a:r>
            <a:r>
              <a:rPr lang="en" sz="3000" b="1" dirty="0" err="1">
                <a:latin typeface="Avenir Medium" charset="0"/>
                <a:ea typeface="Avenir Medium" charset="0"/>
                <a:cs typeface="Avenir Medium" charset="0"/>
                <a:sym typeface="Roboto"/>
              </a:rPr>
              <a:t>Unbankable</a:t>
            </a:r>
            <a:r>
              <a:rPr lang="en" sz="3000" b="1" dirty="0">
                <a:latin typeface="Avenir Medium" charset="0"/>
                <a:ea typeface="Avenir Medium" charset="0"/>
                <a:cs typeface="Avenir Medium" charset="0"/>
                <a:sym typeface="Roboto"/>
              </a:rPr>
              <a:t>” </a:t>
            </a:r>
            <a:endParaRPr sz="3000" b="1" u="none" strike="noStrike" cap="none" dirty="0">
              <a:solidFill>
                <a:schemeClr val="dk1"/>
              </a:solidFill>
              <a:latin typeface="Avenir Medium" charset="0"/>
              <a:ea typeface="Avenir Medium" charset="0"/>
              <a:cs typeface="Avenir Medium" charset="0"/>
              <a:sym typeface="Roboto"/>
            </a:endParaRPr>
          </a:p>
        </p:txBody>
      </p:sp>
      <p:sp>
        <p:nvSpPr>
          <p:cNvPr id="231" name="Shape 231"/>
          <p:cNvSpPr txBox="1">
            <a:spLocks noGrp="1"/>
          </p:cNvSpPr>
          <p:nvPr>
            <p:ph type="body" idx="1"/>
          </p:nvPr>
        </p:nvSpPr>
        <p:spPr>
          <a:xfrm>
            <a:off x="654252" y="1553500"/>
            <a:ext cx="7404300" cy="2512800"/>
          </a:xfrm>
          <a:prstGeom prst="rect">
            <a:avLst/>
          </a:prstGeom>
          <a:noFill/>
          <a:ln>
            <a:noFill/>
          </a:ln>
        </p:spPr>
        <p:txBody>
          <a:bodyPr spcFirstLastPara="1" wrap="square" lIns="68575" tIns="34275" rIns="68575" bIns="34275" anchor="t" anchorCtr="0">
            <a:noAutofit/>
          </a:bodyPr>
          <a:lstStyle/>
          <a:p>
            <a:pPr marL="349250" lvl="0" indent="-230188" rtl="0">
              <a:spcBef>
                <a:spcPts val="0"/>
              </a:spcBef>
              <a:spcAft>
                <a:spcPts val="0"/>
              </a:spcAft>
              <a:buClr>
                <a:srgbClr val="FF6401"/>
              </a:buClr>
              <a:buSzPts val="2100"/>
              <a:buFont typeface="Noto Sans Symbols"/>
              <a:buChar char="●"/>
            </a:pPr>
            <a:r>
              <a:rPr lang="en" sz="2100" b="1" dirty="0">
                <a:latin typeface="Avenir Book" charset="0"/>
                <a:ea typeface="Avenir Book" charset="0"/>
                <a:cs typeface="Avenir Book" charset="0"/>
              </a:rPr>
              <a:t>Fixed for 3 years</a:t>
            </a:r>
            <a:r>
              <a:rPr lang="en-US" sz="2100" b="1" u="sng" dirty="0">
                <a:latin typeface="Avenir Book" charset="0"/>
                <a:ea typeface="Avenir Book" charset="0"/>
                <a:cs typeface="Avenir Book" charset="0"/>
              </a:rPr>
              <a:t> </a:t>
            </a:r>
            <a:r>
              <a:rPr lang="en" sz="2100" dirty="0">
                <a:latin typeface="Avenir Book" charset="0"/>
                <a:ea typeface="Avenir Book" charset="0"/>
                <a:cs typeface="Avenir Book" charset="0"/>
              </a:rPr>
              <a:t>from customer-generator’s in-service date, then</a:t>
            </a:r>
            <a:endParaRPr sz="2100" dirty="0">
              <a:latin typeface="Avenir Book" charset="0"/>
              <a:ea typeface="Avenir Book" charset="0"/>
              <a:cs typeface="Avenir Book" charset="0"/>
            </a:endParaRPr>
          </a:p>
          <a:p>
            <a:pPr marL="349250" lvl="0" indent="-230188" rtl="0">
              <a:spcBef>
                <a:spcPts val="0"/>
              </a:spcBef>
              <a:spcAft>
                <a:spcPts val="0"/>
              </a:spcAft>
              <a:buNone/>
            </a:pPr>
            <a:endParaRPr sz="2100" dirty="0">
              <a:latin typeface="Avenir Book" charset="0"/>
              <a:ea typeface="Avenir Book" charset="0"/>
              <a:cs typeface="Avenir Book" charset="0"/>
            </a:endParaRPr>
          </a:p>
          <a:p>
            <a:pPr marL="349250" lvl="0" indent="-230188" rtl="0">
              <a:spcBef>
                <a:spcPts val="0"/>
              </a:spcBef>
              <a:spcAft>
                <a:spcPts val="0"/>
              </a:spcAft>
              <a:buClr>
                <a:srgbClr val="FF6401"/>
              </a:buClr>
              <a:buSzPts val="2100"/>
              <a:buFont typeface="Noto Sans Symbols"/>
              <a:buChar char="●"/>
            </a:pPr>
            <a:r>
              <a:rPr lang="en" sz="2100" b="1" dirty="0">
                <a:latin typeface="Avenir Book" charset="0"/>
                <a:ea typeface="Avenir Book" charset="0"/>
                <a:cs typeface="Avenir Book" charset="0"/>
              </a:rPr>
              <a:t>Reset &amp; fixed for 3 more years </a:t>
            </a:r>
            <a:r>
              <a:rPr lang="en" sz="2100" dirty="0">
                <a:latin typeface="Avenir Book" charset="0"/>
                <a:ea typeface="Avenir Book" charset="0"/>
                <a:cs typeface="Avenir Book" charset="0"/>
              </a:rPr>
              <a:t>at the end of initial three year period, </a:t>
            </a:r>
            <a:r>
              <a:rPr lang="en" sz="2100" u="sng" dirty="0">
                <a:latin typeface="Avenir Book" charset="0"/>
                <a:ea typeface="Avenir Book" charset="0"/>
                <a:cs typeface="Avenir Book" charset="0"/>
              </a:rPr>
              <a:t>based on the then applicable DRV rate</a:t>
            </a:r>
            <a:r>
              <a:rPr lang="en" sz="2100" dirty="0">
                <a:latin typeface="Avenir Book" charset="0"/>
                <a:ea typeface="Avenir Book" charset="0"/>
                <a:cs typeface="Avenir Book" charset="0"/>
              </a:rPr>
              <a:t> as shown on the Value Stack Credits Statement.</a:t>
            </a:r>
            <a:endParaRPr sz="2100" dirty="0">
              <a:latin typeface="Avenir Book" charset="0"/>
              <a:ea typeface="Avenir Book" charset="0"/>
              <a:cs typeface="Avenir Book" charset="0"/>
            </a:endParaRPr>
          </a:p>
          <a:p>
            <a:pPr marL="0" marR="0" lvl="0" indent="0" algn="l" rtl="0">
              <a:lnSpc>
                <a:spcPct val="90000"/>
              </a:lnSpc>
              <a:spcBef>
                <a:spcPts val="0"/>
              </a:spcBef>
              <a:spcAft>
                <a:spcPts val="0"/>
              </a:spcAft>
              <a:buNone/>
            </a:pPr>
            <a:endParaRPr sz="2100" b="1" i="0" u="none" strike="noStrike" cap="none" dirty="0">
              <a:solidFill>
                <a:schemeClr val="dk1"/>
              </a:solidFill>
            </a:endParaRPr>
          </a:p>
          <a:p>
            <a:pPr marL="215900" marR="0" lvl="0" indent="0" algn="l" rtl="0">
              <a:lnSpc>
                <a:spcPct val="90000"/>
              </a:lnSpc>
              <a:spcBef>
                <a:spcPts val="800"/>
              </a:spcBef>
              <a:spcAft>
                <a:spcPts val="0"/>
              </a:spcAft>
              <a:buClr>
                <a:srgbClr val="FF6401"/>
              </a:buClr>
              <a:buSzPts val="2100"/>
              <a:buFont typeface="Noto Sans Symbols"/>
              <a:buNone/>
            </a:pPr>
            <a:endParaRPr sz="1500" b="0" i="0" u="none" strike="noStrike" cap="none" dirty="0">
              <a:solidFill>
                <a:schemeClr val="dk1"/>
              </a:solidFill>
              <a:latin typeface="Helvetica Neue"/>
              <a:ea typeface="Helvetica Neue"/>
              <a:cs typeface="Helvetica Neue"/>
              <a:sym typeface="Helvetica Neue"/>
            </a:endParaRPr>
          </a:p>
        </p:txBody>
      </p:sp>
    </p:spTree>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FE6501"/>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FE6501"/>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TotalTime>
  <Words>909</Words>
  <Application>Microsoft Office PowerPoint</Application>
  <PresentationFormat>On-screen Show (16:9)</PresentationFormat>
  <Paragraphs>138</Paragraphs>
  <Slides>18</Slides>
  <Notes>17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18</vt:i4>
      </vt:variant>
    </vt:vector>
  </HeadingPairs>
  <TitlesOfParts>
    <vt:vector size="29" baseType="lpstr">
      <vt:lpstr>Arial</vt:lpstr>
      <vt:lpstr>Avenir</vt:lpstr>
      <vt:lpstr>Avenir Book</vt:lpstr>
      <vt:lpstr>Avenir Medium</vt:lpstr>
      <vt:lpstr>Calibri</vt:lpstr>
      <vt:lpstr>Helvetica Neue</vt:lpstr>
      <vt:lpstr>Noto Sans Symbols</vt:lpstr>
      <vt:lpstr>Roboto</vt:lpstr>
      <vt:lpstr>Roboto Condensed</vt:lpstr>
      <vt:lpstr>Office Theme</vt:lpstr>
      <vt:lpstr>Office Theme</vt:lpstr>
      <vt:lpstr>VDER &amp; the NYC Solar Market:   Design &amp; Implementation Recommendations  for Future Growth &amp; Stability</vt:lpstr>
      <vt:lpstr>PowerPoint Presentation</vt:lpstr>
      <vt:lpstr>VDER, Solar &amp; the NYC Context</vt:lpstr>
      <vt:lpstr>Main Principles Behind Recommendations</vt:lpstr>
      <vt:lpstr>Main Principles Behind Recommendations</vt:lpstr>
      <vt:lpstr>Simplify DRV &amp; Make It Bankable During Phase 1</vt:lpstr>
      <vt:lpstr>ConEd DRV Overly Complex for Phase 1</vt:lpstr>
      <vt:lpstr>Same Systems – Two LSRV Zones</vt:lpstr>
      <vt:lpstr>DVR Component Rate “Unbankable” </vt:lpstr>
      <vt:lpstr>Rec #1 - Set Con Ed DRV Rate According to Utility     Territory Peak, Not CSRP Zones</vt:lpstr>
      <vt:lpstr>Rec #2 - Create DVR Rate Floor </vt:lpstr>
      <vt:lpstr>Rec #3 - Extend DRV period from 3 to 10 years</vt:lpstr>
      <vt:lpstr>Main Principles Behind Recommendations</vt:lpstr>
      <vt:lpstr>Rec #4 - Extend MTC to Benefit Residents of        MM &amp; M/SM Buildings   Extend the MTC or create another mechanism for customers in  MM &amp; M/SM buildings to participate in CDG.   </vt:lpstr>
      <vt:lpstr>Current VDER Tariff Not Equitable Among Residential Customers</vt:lpstr>
      <vt:lpstr>Additional Recommendations of NYC SBA  </vt:lpstr>
      <vt:lpstr>Thank you    </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VDER &amp; the NYC Solar Market:   Design &amp; Implementation Recommendations  for Future Growth &amp; Stability</dc:title>
  <dc:creator>Kristen Ned,KBN</dc:creator>
  <cp:lastModifiedBy>Ned, Kristen (DPS)</cp:lastModifiedBy>
  <cp:revision>7</cp:revision>
  <dcterms:modified xsi:type="dcterms:W3CDTF">2018-03-06T15:42:59Z</dcterms:modified>
</cp:coreProperties>
</file>