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7" r:id="rId4"/>
    <p:sldId id="261" r:id="rId5"/>
    <p:sldId id="263" r:id="rId6"/>
    <p:sldId id="259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5A4DB-104E-4B19-A3E8-E02D590AF65B}" type="datetimeFigureOut">
              <a:rPr lang="en-US" smtClean="0"/>
              <a:t>3/27/2018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1548C3-6BD4-444F-AA6A-D8ACC9FC4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082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5D436-6B77-48B4-A2B0-DC2DD4F3B017}" type="datetime1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A8AD-5EA6-4516-82BA-34865EB03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402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CB221-49B3-45DA-97E3-270DE13241B5}" type="datetime1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A8AD-5EA6-4516-82BA-34865EB03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441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56A82-B10A-43EA-B672-231FD6B4F8E1}" type="datetime1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A8AD-5EA6-4516-82BA-34865EB03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461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84468-767C-47A3-ADF6-E3341EEA7F42}" type="datetime1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A8AD-5EA6-4516-82BA-34865EB03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2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4C8A4-6008-459B-9A9E-7A20912B4B80}" type="datetime1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A8AD-5EA6-4516-82BA-34865EB03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07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8C78E-E1DB-4653-8AEA-241451F9F7CA}" type="datetime1">
              <a:rPr lang="en-US" smtClean="0"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A8AD-5EA6-4516-82BA-34865EB03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679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EDB4F-6F28-4844-B605-821F1CC7669B}" type="datetime1">
              <a:rPr lang="en-US" smtClean="0"/>
              <a:t>3/27/2018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A8AD-5EA6-4516-82BA-34865EB03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216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270DB-CD90-4C29-8F58-CE76449685BE}" type="datetime1">
              <a:rPr lang="en-US" smtClean="0"/>
              <a:t>3/27/2018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A8AD-5EA6-4516-82BA-34865EB03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314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38651-BA0C-4DC1-B235-A88C87180A90}" type="datetime1">
              <a:rPr lang="en-US" smtClean="0"/>
              <a:t>3/27/2018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A8AD-5EA6-4516-82BA-34865EB03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22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7D28A-AED0-45BB-B026-B52C57229969}" type="datetime1">
              <a:rPr lang="en-US" smtClean="0"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A8AD-5EA6-4516-82BA-34865EB03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36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BB2E2-01B1-4C4B-940E-EFCBF7378AF5}" type="datetime1">
              <a:rPr lang="en-US" smtClean="0"/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A8AD-5EA6-4516-82BA-34865EB03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499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B9065-68B0-49AF-B19F-F72B8CD98554}" type="datetime1">
              <a:rPr lang="en-US" smtClean="0"/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FA8AD-5EA6-4516-82BA-34865EB03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506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92101"/>
            <a:ext cx="9144000" cy="634999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DG Ready Substation Pilot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4500" y="927100"/>
            <a:ext cx="11328400" cy="5232400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smtClean="0"/>
              <a:t>Identification of Substations for DG Ready Pilot –</a:t>
            </a:r>
          </a:p>
          <a:p>
            <a:pPr lvl="1" algn="l"/>
            <a:endParaRPr lang="en-US" sz="14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200" dirty="0" smtClean="0"/>
              <a:t>Utilities will identify X number of substations to enroll in the DG Ready Pilot based on a number of factors –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200" dirty="0"/>
              <a:t>S</a:t>
            </a:r>
            <a:r>
              <a:rPr lang="en-US" sz="2200" dirty="0" smtClean="0"/>
              <a:t>ubstations with high DG interest 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200" dirty="0"/>
              <a:t>N</a:t>
            </a:r>
            <a:r>
              <a:rPr lang="en-US" sz="2200" dirty="0" smtClean="0"/>
              <a:t>umber of committed projects and/or amount of committed capacity in the interconnection queue</a:t>
            </a: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Commitment demonstrated by site control (such as customer sited projects or lease agreements), signed PPA, public entity with state policy goals etc.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200" dirty="0"/>
              <a:t>O</a:t>
            </a:r>
            <a:r>
              <a:rPr lang="en-US" sz="2200" dirty="0" smtClean="0"/>
              <a:t>utreach to towns and municipalities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200" dirty="0"/>
              <a:t>E</a:t>
            </a:r>
            <a:r>
              <a:rPr lang="en-US" sz="2200" dirty="0" smtClean="0"/>
              <a:t>nd of a moratorium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200" dirty="0" smtClean="0"/>
              <a:t>Developers’ expressed interest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200" dirty="0" smtClean="0"/>
              <a:t>Benefits to the utility system</a:t>
            </a: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Load Forecasts</a:t>
            </a:r>
          </a:p>
          <a:p>
            <a:pPr marL="2171700" lvl="4" indent="-342900" algn="l">
              <a:buFont typeface="Arial" panose="020B0604020202020204" pitchFamily="34" charset="0"/>
              <a:buChar char="•"/>
            </a:pPr>
            <a:r>
              <a:rPr lang="en-US" sz="1800" dirty="0"/>
              <a:t>N</a:t>
            </a:r>
            <a:r>
              <a:rPr lang="en-US" sz="1800" dirty="0" smtClean="0"/>
              <a:t>ew development/new businesses in the area</a:t>
            </a:r>
            <a:endParaRPr lang="en-US" sz="1800" dirty="0"/>
          </a:p>
          <a:p>
            <a:pPr marL="2171700" lvl="4" indent="-342900" algn="l">
              <a:buFont typeface="Arial" panose="020B0604020202020204" pitchFamily="34" charset="0"/>
              <a:buChar char="•"/>
            </a:pPr>
            <a:r>
              <a:rPr lang="en-US" sz="1800" dirty="0" smtClean="0"/>
              <a:t>Afternoon peak on network</a:t>
            </a: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en-US" sz="1800" dirty="0" smtClean="0"/>
              <a:t>Projects with smart inverters to delivery ancillary services 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200" dirty="0" smtClean="0"/>
              <a:t>Feeders with available capacity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6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600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A8AD-5EA6-4516-82BA-34865EB039D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19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82600"/>
            <a:ext cx="10972800" cy="585470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smtClean="0"/>
              <a:t>Solicitation </a:t>
            </a:r>
            <a:r>
              <a:rPr lang="en-US" sz="2600" dirty="0"/>
              <a:t>for DG Projects </a:t>
            </a:r>
            <a:r>
              <a:rPr lang="en-US" sz="2600" dirty="0" smtClean="0"/>
              <a:t>–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200" dirty="0" smtClean="0"/>
              <a:t>DPS Selected third party administrator in consultation with utilities</a:t>
            </a:r>
            <a:endParaRPr lang="en-US" sz="2200" strike="sngStrike" dirty="0" smtClean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issue solicitations for </a:t>
            </a:r>
            <a:r>
              <a:rPr lang="en-US" sz="2000" dirty="0" smtClean="0"/>
              <a:t>committed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projects </a:t>
            </a:r>
            <a:r>
              <a:rPr lang="en-US" sz="2000" dirty="0"/>
              <a:t>at each </a:t>
            </a:r>
            <a:r>
              <a:rPr lang="en-US" sz="2000" dirty="0" smtClean="0"/>
              <a:t>identified substation </a:t>
            </a:r>
            <a:endParaRPr lang="en-US" sz="2000" dirty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select bids for </a:t>
            </a:r>
            <a:r>
              <a:rPr lang="en-US" sz="2000" dirty="0" smtClean="0"/>
              <a:t>individual </a:t>
            </a:r>
            <a:r>
              <a:rPr lang="en-US" sz="2000" dirty="0"/>
              <a:t>projects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200" dirty="0" smtClean="0"/>
              <a:t>IPWG </a:t>
            </a:r>
            <a:r>
              <a:rPr lang="en-US" sz="2200" dirty="0"/>
              <a:t>and ITWG </a:t>
            </a:r>
            <a:r>
              <a:rPr lang="en-US" sz="2200" dirty="0" smtClean="0"/>
              <a:t>will</a:t>
            </a:r>
            <a:r>
              <a:rPr lang="en-US" sz="2200" dirty="0"/>
              <a:t> </a:t>
            </a:r>
            <a:r>
              <a:rPr lang="en-US" sz="2200" dirty="0" smtClean="0"/>
              <a:t>develop the project selection criteria to establish commitment.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Factors to  be considered may include –</a:t>
            </a: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Site control (customer sited, lease agreement etc.)</a:t>
            </a: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PPA, Project financing</a:t>
            </a: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Letter of credit </a:t>
            </a: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X % of the selected portfolio of projects to </a:t>
            </a:r>
            <a:r>
              <a:rPr lang="en-US" sz="2000" dirty="0"/>
              <a:t>be represented by customer-sited projects </a:t>
            </a:r>
            <a:r>
              <a:rPr lang="en-US" sz="2000" dirty="0" smtClean="0"/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smtClean="0"/>
              <a:t>Utilities in consultation with IPWG will determine modifications to the SIR for the portfolio of selected projects on expedited basis.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smtClean="0"/>
              <a:t>Developers for the portfolio of projects bear the cost associated with their project’s pro rata share of the increased interconnection capacity.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A8AD-5EA6-4516-82BA-34865EB039D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80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28600"/>
            <a:ext cx="11912600" cy="5422897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smtClean="0"/>
              <a:t>Costs for unassigned/excess interconnection capacity –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200" dirty="0" smtClean="0"/>
              <a:t>Alternative One – The portfolio of projects bear the costs associated with excess/unassigned capacity subject to recovery under –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Current cost sharing mechanism for subsequent projects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Modified cost sharing mechanism where subsequent projects will pay a small % more than their prorated cost share.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algn="l"/>
            <a:endParaRPr lang="en-US" sz="2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713330"/>
              </p:ext>
            </p:extLst>
          </p:nvPr>
        </p:nvGraphicFramePr>
        <p:xfrm>
          <a:off x="723900" y="2374897"/>
          <a:ext cx="10629900" cy="274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33510">
                  <a:extLst>
                    <a:ext uri="{9D8B030D-6E8A-4147-A177-3AD203B41FA5}">
                      <a16:colId xmlns:a16="http://schemas.microsoft.com/office/drawing/2014/main" xmlns="" val="2226330598"/>
                    </a:ext>
                  </a:extLst>
                </a:gridCol>
                <a:gridCol w="4496390">
                  <a:extLst>
                    <a:ext uri="{9D8B030D-6E8A-4147-A177-3AD203B41FA5}">
                      <a16:colId xmlns:a16="http://schemas.microsoft.com/office/drawing/2014/main" xmlns="" val="4084996415"/>
                    </a:ext>
                  </a:extLst>
                </a:gridCol>
              </a:tblGrid>
              <a:tr h="2717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Substation Upgrade Cost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$300,000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47152303"/>
                  </a:ext>
                </a:extLst>
              </a:tr>
              <a:tr h="2717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Total Interconnection Capacity Created by the Upgrade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20 MW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49864227"/>
                  </a:ext>
                </a:extLst>
              </a:tr>
              <a:tr h="2717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Identified Committed Projects in the Portfolio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4 (assumed to be at 2 MW each)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15065305"/>
                  </a:ext>
                </a:extLst>
              </a:tr>
              <a:tr h="543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Total Upgraded Interconnection Capacity Assigned to the Portfolio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8 MW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444997"/>
                  </a:ext>
                </a:extLst>
              </a:tr>
              <a:tr h="543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Cost Borne by the Portfolio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$300,000 ($120,000 for assigned capacity + $180,000 for unassigned capacity)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36148039"/>
                  </a:ext>
                </a:extLst>
              </a:tr>
              <a:tr h="27177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Costs Borne by Each Project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$75,000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40703431"/>
                  </a:ext>
                </a:extLst>
              </a:tr>
              <a:tr h="5435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Each Project will be Entitled to Cost Recovery from Subsequent Projects up to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$45,000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6620622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65100" y="5219697"/>
            <a:ext cx="11747500" cy="1532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Benefits – </a:t>
            </a:r>
          </a:p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Removal of “first mover” exposure to the entire substation upgrade costs and decreases the amount of uncertainty associated with deployment of subsequent projects.</a:t>
            </a:r>
          </a:p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Cost sharing mechanism can be modified where subsequent projects will pay a small % more than their prorated cost share to incent the projects joining the portfolio.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A8AD-5EA6-4516-82BA-34865EB039D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84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04800"/>
            <a:ext cx="11671300" cy="5765800"/>
          </a:xfrm>
        </p:spPr>
        <p:txBody>
          <a:bodyPr>
            <a:normAutofit/>
          </a:bodyPr>
          <a:lstStyle/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200" dirty="0"/>
              <a:t>Alternative Two – NYSERDA’s CEF bears the costs associated with excess/unassigned capacity subject to recovery under –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Each subsequent project would pay NYSERDA its pro rated share of the increased interconnection capacity.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algn="l"/>
            <a:endParaRPr lang="en-US" sz="2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34652"/>
              </p:ext>
            </p:extLst>
          </p:nvPr>
        </p:nvGraphicFramePr>
        <p:xfrm>
          <a:off x="546100" y="1667034"/>
          <a:ext cx="11125200" cy="34820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19300">
                  <a:extLst>
                    <a:ext uri="{9D8B030D-6E8A-4147-A177-3AD203B41FA5}">
                      <a16:colId xmlns:a16="http://schemas.microsoft.com/office/drawing/2014/main" xmlns="" val="1058204612"/>
                    </a:ext>
                  </a:extLst>
                </a:gridCol>
                <a:gridCol w="4705900">
                  <a:extLst>
                    <a:ext uri="{9D8B030D-6E8A-4147-A177-3AD203B41FA5}">
                      <a16:colId xmlns:a16="http://schemas.microsoft.com/office/drawing/2014/main" xmlns="" val="2681954384"/>
                    </a:ext>
                  </a:extLst>
                </a:gridCol>
              </a:tblGrid>
              <a:tr h="23225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Substation Upgrade Cost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$300,000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37058194"/>
                  </a:ext>
                </a:extLst>
              </a:tr>
              <a:tr h="23225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Total Interconnection Capacity Created by the Upgrade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20 MW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36821032"/>
                  </a:ext>
                </a:extLst>
              </a:tr>
              <a:tr h="23225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Identified Committed Projects in the Portfolio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4 (assumed to be at 2 MW each)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864004530"/>
                  </a:ext>
                </a:extLst>
              </a:tr>
              <a:tr h="46450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Total Upgraded Interconnection Capacity assigned to the portfolio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8 MW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6066986"/>
                  </a:ext>
                </a:extLst>
              </a:tr>
              <a:tr h="46450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Cost Associated with the Upgraded Capacity Assigned to and Borne by the Portfolio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$120,000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97350944"/>
                  </a:ext>
                </a:extLst>
              </a:tr>
              <a:tr h="23225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Costs Borne by Each Project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$30,000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33813854"/>
                  </a:ext>
                </a:extLst>
              </a:tr>
              <a:tr h="46450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Cost Associated with Unassigned Upgrade Capacity Borne by NYSERDA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$180,000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60542070"/>
                  </a:ext>
                </a:extLst>
              </a:tr>
              <a:tr h="23225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Costs Subject to Cost Sharing by Subsequent Projects 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$180,000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43711484"/>
                  </a:ext>
                </a:extLst>
              </a:tr>
              <a:tr h="46450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NYSERDA will be Entitled to Cost Recovery from Subsequent Projects up to </a:t>
                      </a:r>
                      <a:endParaRPr lang="en-US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$180,000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120989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44500" y="5314156"/>
            <a:ext cx="11747500" cy="1241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Benefits –</a:t>
            </a:r>
          </a:p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Removal of “first mover” exposure to the entire substation upgrade costs and uncertainty associated with deployment of subsequent projects.</a:t>
            </a:r>
          </a:p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Cost Recovery may enable CEF to create a revolving mechanism to enable deeper DER penetration.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A8AD-5EA6-4516-82BA-34865EB039D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2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" y="228600"/>
            <a:ext cx="11988800" cy="5930900"/>
          </a:xfrm>
        </p:spPr>
        <p:txBody>
          <a:bodyPr>
            <a:normAutofit/>
          </a:bodyPr>
          <a:lstStyle/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200" dirty="0" smtClean="0"/>
              <a:t>Alternative Three -  Utilities carry the costs associated with excess/unassigned capacity and recover such costs subject to –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Each subsequent project would pay the utility its pro rated share of the increased interconnection capacity. 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At the end of X-year period utilities recover any remaining costs from the projects utilizing interconnection capacity created by such upgrade.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algn="l"/>
            <a:endParaRPr lang="en-US" sz="2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592655"/>
              </p:ext>
            </p:extLst>
          </p:nvPr>
        </p:nvGraphicFramePr>
        <p:xfrm>
          <a:off x="317498" y="2223294"/>
          <a:ext cx="11404599" cy="33928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80515">
                  <a:extLst>
                    <a:ext uri="{9D8B030D-6E8A-4147-A177-3AD203B41FA5}">
                      <a16:colId xmlns:a16="http://schemas.microsoft.com/office/drawing/2014/main" xmlns="" val="2670224605"/>
                    </a:ext>
                  </a:extLst>
                </a:gridCol>
                <a:gridCol w="4824084">
                  <a:extLst>
                    <a:ext uri="{9D8B030D-6E8A-4147-A177-3AD203B41FA5}">
                      <a16:colId xmlns:a16="http://schemas.microsoft.com/office/drawing/2014/main" xmlns="" val="1912403513"/>
                    </a:ext>
                  </a:extLst>
                </a:gridCol>
              </a:tblGrid>
              <a:tr h="2658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Substation Upgrade Cost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$300,000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55085228"/>
                  </a:ext>
                </a:extLst>
              </a:tr>
              <a:tr h="2658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Total Interconnection Capacity Created by the Upgrade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20 MW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41014664"/>
                  </a:ext>
                </a:extLst>
              </a:tr>
              <a:tr h="2658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Identified Committed Projects in the Portfolio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4 (assumed to be at 2 MW each)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2871386"/>
                  </a:ext>
                </a:extLst>
              </a:tr>
              <a:tr h="2658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Total Upgraded Interconnection Capacity assigned to the portfolio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8 MW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38876606"/>
                  </a:ext>
                </a:extLst>
              </a:tr>
              <a:tr h="5106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Cost Associated with the Upgraded Capacity Assigned to and Borne by the Portfolio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$120,000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04795304"/>
                  </a:ext>
                </a:extLst>
              </a:tr>
              <a:tr h="2658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Costs Initially Borne by Each Project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$30,000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43414857"/>
                  </a:ext>
                </a:extLst>
              </a:tr>
              <a:tr h="5106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Utility to Carry Costs Associated with Unassigned Upgrade Capacity for a define number of years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$180,000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41392959"/>
                  </a:ext>
                </a:extLst>
              </a:tr>
              <a:tr h="2658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Costs Subject to Cost Sharing by Subsequent Projects 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$180,000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77481267"/>
                  </a:ext>
                </a:extLst>
              </a:tr>
              <a:tr h="26585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Utilities will be Entitled to Cost Recovery from Subsequent Projects up to 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$180,000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16103516"/>
                  </a:ext>
                </a:extLst>
              </a:tr>
              <a:tr h="51060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Maximum Liability for Each Project for Unassigned Upgrade Capacity at the End of the Defined Period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$75,000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3239540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17497" y="5616122"/>
            <a:ext cx="11506203" cy="1241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Benefits -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Removal of “first mover” exposure to the entire substation upgrade costs and decreases the amount of uncertainty associated with deployment of subsequent projects.</a:t>
            </a:r>
          </a:p>
          <a:p>
            <a:pPr marL="342900" marR="0" lvl="0" indent="-342900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Deferral of debt may incent projects with shorter payback period.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A8AD-5EA6-4516-82BA-34865EB039D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49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7801"/>
            <a:ext cx="9144000" cy="685799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DG Ready Substation Pilot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7600" y="863600"/>
            <a:ext cx="10160000" cy="529590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600" dirty="0" smtClean="0"/>
              <a:t>Next steps –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200" dirty="0" smtClean="0"/>
              <a:t>IPWG subgroup to develop project selection criteria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200" dirty="0"/>
              <a:t>IPWG proposal or subgroup proposal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/>
              <a:t>to the Commission</a:t>
            </a:r>
            <a:r>
              <a:rPr lang="en-US" sz="2200" dirty="0" smtClean="0"/>
              <a:t>?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2200" dirty="0" smtClean="0"/>
              <a:t>Timeline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algn="l"/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FA8AD-5EA6-4516-82BA-34865EB039D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02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847</Words>
  <Application>Microsoft Office PowerPoint</Application>
  <PresentationFormat>Widescreen</PresentationFormat>
  <Paragraphs>120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Symbol</vt:lpstr>
      <vt:lpstr>Office Theme</vt:lpstr>
      <vt:lpstr>DG Ready Substation Pilot</vt:lpstr>
      <vt:lpstr>PowerPoint Presentation</vt:lpstr>
      <vt:lpstr>PowerPoint Presentation</vt:lpstr>
      <vt:lpstr>PowerPoint Presentation</vt:lpstr>
      <vt:lpstr>PowerPoint Presentation</vt:lpstr>
      <vt:lpstr>DG Ready Substation Pilot</vt:lpstr>
    </vt:vector>
  </TitlesOfParts>
  <Company>New York Power Authority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DG Ready Substations Across the State - Pilot</dc:title>
  <dc:creator>Joshi, Sanjeevani</dc:creator>
  <cp:lastModifiedBy>Elizabeth Grisaru,EAG</cp:lastModifiedBy>
  <cp:revision>49</cp:revision>
  <cp:lastPrinted>2018-03-13T13:54:22Z</cp:lastPrinted>
  <dcterms:created xsi:type="dcterms:W3CDTF">2018-02-15T17:43:41Z</dcterms:created>
  <dcterms:modified xsi:type="dcterms:W3CDTF">2018-03-27T13:55:53Z</dcterms:modified>
</cp:coreProperties>
</file>