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6" r:id="rId2"/>
    <p:sldId id="258" r:id="rId3"/>
    <p:sldId id="257" r:id="rId4"/>
    <p:sldId id="261" r:id="rId5"/>
    <p:sldId id="263" r:id="rId6"/>
    <p:sldId id="259" r:id="rId7"/>
  </p:sldIdLst>
  <p:sldSz cx="12192000" cy="6858000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10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545A4DB-104E-4B19-A3E8-E02D590AF65B}" type="datetimeFigureOut">
              <a:rPr lang="en-US" smtClean="0"/>
              <a:t>3/27/2018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17550" y="1162050"/>
            <a:ext cx="5575300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73575"/>
            <a:ext cx="5607050" cy="36607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D1548C3-6BD4-444F-AA6A-D8ACC9FC42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10821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5D436-6B77-48B4-A2B0-DC2DD4F3B017}" type="datetime1">
              <a:rPr lang="en-US" smtClean="0"/>
              <a:t>3/27/2018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FA8AD-5EA6-4516-82BA-34865EB039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94026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DCB221-49B3-45DA-97E3-270DE13241B5}" type="datetime1">
              <a:rPr lang="en-US" smtClean="0"/>
              <a:t>3/27/2018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FA8AD-5EA6-4516-82BA-34865EB039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24411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56A82-B10A-43EA-B672-231FD6B4F8E1}" type="datetime1">
              <a:rPr lang="en-US" smtClean="0"/>
              <a:t>3/27/2018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FA8AD-5EA6-4516-82BA-34865EB039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34619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A84468-767C-47A3-ADF6-E3341EEA7F42}" type="datetime1">
              <a:rPr lang="en-US" smtClean="0"/>
              <a:t>3/27/2018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FA8AD-5EA6-4516-82BA-34865EB039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8927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74C8A4-6008-459B-9A9E-7A20912B4B80}" type="datetime1">
              <a:rPr lang="en-US" smtClean="0"/>
              <a:t>3/27/2018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FA8AD-5EA6-4516-82BA-34865EB039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10764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88C78E-E1DB-4653-8AEA-241451F9F7CA}" type="datetime1">
              <a:rPr lang="en-US" smtClean="0"/>
              <a:t>3/27/2018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FA8AD-5EA6-4516-82BA-34865EB039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86790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FEDB4F-6F28-4844-B605-821F1CC7669B}" type="datetime1">
              <a:rPr lang="en-US" smtClean="0"/>
              <a:t>3/27/2018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FA8AD-5EA6-4516-82BA-34865EB039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92162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0270DB-CD90-4C29-8F58-CE76449685BE}" type="datetime1">
              <a:rPr lang="en-US" smtClean="0"/>
              <a:t>3/27/2018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FA8AD-5EA6-4516-82BA-34865EB039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53141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038651-BA0C-4DC1-B235-A88C87180A90}" type="datetime1">
              <a:rPr lang="en-US" smtClean="0"/>
              <a:t>3/27/2018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FA8AD-5EA6-4516-82BA-34865EB039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62276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47D28A-AED0-45BB-B026-B52C57229969}" type="datetime1">
              <a:rPr lang="en-US" smtClean="0"/>
              <a:t>3/27/2018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FA8AD-5EA6-4516-82BA-34865EB039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60363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3BB2E2-01B1-4C4B-940E-EFCBF7378AF5}" type="datetime1">
              <a:rPr lang="en-US" smtClean="0"/>
              <a:t>3/27/2018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FA8AD-5EA6-4516-82BA-34865EB039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4499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6B9065-68B0-49AF-B19F-F72B8CD98554}" type="datetime1">
              <a:rPr lang="en-US" smtClean="0"/>
              <a:t>3/27/2018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EFA8AD-5EA6-4516-82BA-34865EB039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45066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292101"/>
            <a:ext cx="9144000" cy="634999"/>
          </a:xfrm>
        </p:spPr>
        <p:txBody>
          <a:bodyPr>
            <a:normAutofit/>
          </a:bodyPr>
          <a:lstStyle/>
          <a:p>
            <a:r>
              <a:rPr lang="en-US" sz="2800" b="1" dirty="0" smtClean="0"/>
              <a:t>DG Ready Substation Pilot</a:t>
            </a:r>
            <a:endParaRPr lang="en-US" sz="28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44500" y="927100"/>
            <a:ext cx="11328400" cy="5232400"/>
          </a:xfrm>
        </p:spPr>
        <p:txBody>
          <a:bodyPr>
            <a:normAutofit fontScale="92500" lnSpcReduction="10000"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600" dirty="0" smtClean="0"/>
              <a:t>Identification of Substations for DG Ready Pilot –</a:t>
            </a:r>
          </a:p>
          <a:p>
            <a:pPr lvl="1" algn="l"/>
            <a:endParaRPr lang="en-US" sz="1400" dirty="0"/>
          </a:p>
          <a:p>
            <a:pPr marL="800100" lvl="1" indent="-342900" algn="l">
              <a:buFont typeface="Arial" panose="020B0604020202020204" pitchFamily="34" charset="0"/>
              <a:buChar char="•"/>
            </a:pPr>
            <a:r>
              <a:rPr lang="en-US" sz="2200" dirty="0" smtClean="0"/>
              <a:t>Utilities will identify X number of substations to enroll in the DG Ready Pilot based on a number of factors –</a:t>
            </a:r>
          </a:p>
          <a:p>
            <a:pPr marL="1257300" lvl="2" indent="-342900" algn="l">
              <a:buFont typeface="Arial" panose="020B0604020202020204" pitchFamily="34" charset="0"/>
              <a:buChar char="•"/>
            </a:pPr>
            <a:r>
              <a:rPr lang="en-US" sz="2200" dirty="0"/>
              <a:t>S</a:t>
            </a:r>
            <a:r>
              <a:rPr lang="en-US" sz="2200" dirty="0" smtClean="0"/>
              <a:t>ubstations with high DG interest </a:t>
            </a:r>
          </a:p>
          <a:p>
            <a:pPr marL="1257300" lvl="2" indent="-342900" algn="l">
              <a:buFont typeface="Arial" panose="020B0604020202020204" pitchFamily="34" charset="0"/>
              <a:buChar char="•"/>
            </a:pPr>
            <a:r>
              <a:rPr lang="en-US" sz="2200" dirty="0"/>
              <a:t>N</a:t>
            </a:r>
            <a:r>
              <a:rPr lang="en-US" sz="2200" dirty="0" smtClean="0"/>
              <a:t>umber of committed projects and/or amount of committed capacity in the interconnection queue</a:t>
            </a:r>
          </a:p>
          <a:p>
            <a:pPr marL="1714500" lvl="3" indent="-342900" algn="l">
              <a:buFont typeface="Arial" panose="020B0604020202020204" pitchFamily="34" charset="0"/>
              <a:buChar char="•"/>
            </a:pPr>
            <a:r>
              <a:rPr lang="en-US" sz="2000" dirty="0" smtClean="0"/>
              <a:t>Commitment demonstrated by site control (such as customer sited projects or lease agreements), signed PPA, public entity with state policy goals etc.</a:t>
            </a:r>
          </a:p>
          <a:p>
            <a:pPr marL="1257300" lvl="2" indent="-342900" algn="l">
              <a:buFont typeface="Arial" panose="020B0604020202020204" pitchFamily="34" charset="0"/>
              <a:buChar char="•"/>
            </a:pPr>
            <a:r>
              <a:rPr lang="en-US" sz="2200" dirty="0"/>
              <a:t>O</a:t>
            </a:r>
            <a:r>
              <a:rPr lang="en-US" sz="2200" dirty="0" smtClean="0"/>
              <a:t>utreach to towns and municipalities</a:t>
            </a:r>
          </a:p>
          <a:p>
            <a:pPr marL="1257300" lvl="2" indent="-342900" algn="l">
              <a:buFont typeface="Arial" panose="020B0604020202020204" pitchFamily="34" charset="0"/>
              <a:buChar char="•"/>
            </a:pPr>
            <a:r>
              <a:rPr lang="en-US" sz="2200" dirty="0"/>
              <a:t>E</a:t>
            </a:r>
            <a:r>
              <a:rPr lang="en-US" sz="2200" dirty="0" smtClean="0"/>
              <a:t>nd of a moratorium</a:t>
            </a:r>
          </a:p>
          <a:p>
            <a:pPr marL="1257300" lvl="2" indent="-342900" algn="l">
              <a:buFont typeface="Arial" panose="020B0604020202020204" pitchFamily="34" charset="0"/>
              <a:buChar char="•"/>
            </a:pPr>
            <a:r>
              <a:rPr lang="en-US" sz="2200" dirty="0" smtClean="0"/>
              <a:t>Developers’ expressed interest</a:t>
            </a:r>
          </a:p>
          <a:p>
            <a:pPr marL="1257300" lvl="2" indent="-342900" algn="l">
              <a:buFont typeface="Arial" panose="020B0604020202020204" pitchFamily="34" charset="0"/>
              <a:buChar char="•"/>
            </a:pPr>
            <a:r>
              <a:rPr lang="en-US" sz="2200" dirty="0" smtClean="0"/>
              <a:t>Benefits to the utility system</a:t>
            </a:r>
          </a:p>
          <a:p>
            <a:pPr marL="1714500" lvl="3" indent="-342900" algn="l">
              <a:buFont typeface="Arial" panose="020B0604020202020204" pitchFamily="34" charset="0"/>
              <a:buChar char="•"/>
            </a:pPr>
            <a:r>
              <a:rPr lang="en-US" sz="2000" dirty="0" smtClean="0"/>
              <a:t>Load Forecasts</a:t>
            </a:r>
          </a:p>
          <a:p>
            <a:pPr marL="2171700" lvl="4" indent="-342900" algn="l">
              <a:buFont typeface="Arial" panose="020B0604020202020204" pitchFamily="34" charset="0"/>
              <a:buChar char="•"/>
            </a:pPr>
            <a:r>
              <a:rPr lang="en-US" sz="1800" dirty="0"/>
              <a:t>N</a:t>
            </a:r>
            <a:r>
              <a:rPr lang="en-US" sz="1800" dirty="0" smtClean="0"/>
              <a:t>ew development/new businesses in the area</a:t>
            </a:r>
            <a:endParaRPr lang="en-US" sz="1800" dirty="0"/>
          </a:p>
          <a:p>
            <a:pPr marL="2171700" lvl="4" indent="-342900" algn="l">
              <a:buFont typeface="Arial" panose="020B0604020202020204" pitchFamily="34" charset="0"/>
              <a:buChar char="•"/>
            </a:pPr>
            <a:r>
              <a:rPr lang="en-US" sz="1800" dirty="0" smtClean="0"/>
              <a:t>Afternoon peak on network</a:t>
            </a:r>
          </a:p>
          <a:p>
            <a:pPr marL="1714500" lvl="3" indent="-342900" algn="l">
              <a:buFont typeface="Arial" panose="020B0604020202020204" pitchFamily="34" charset="0"/>
              <a:buChar char="•"/>
            </a:pPr>
            <a:r>
              <a:rPr lang="en-US" sz="1800" dirty="0" smtClean="0"/>
              <a:t>Projects with smart inverters to delivery ancillary services </a:t>
            </a:r>
          </a:p>
          <a:p>
            <a:pPr marL="1257300" lvl="2" indent="-342900" algn="l">
              <a:buFont typeface="Arial" panose="020B0604020202020204" pitchFamily="34" charset="0"/>
              <a:buChar char="•"/>
            </a:pPr>
            <a:r>
              <a:rPr lang="en-US" sz="2200" dirty="0" smtClean="0"/>
              <a:t>Feeders with available capacity</a:t>
            </a:r>
          </a:p>
          <a:p>
            <a:pPr marL="1257300" lvl="2" indent="-342900" algn="l">
              <a:buFont typeface="Arial" panose="020B0604020202020204" pitchFamily="34" charset="0"/>
              <a:buChar char="•"/>
            </a:pPr>
            <a:endParaRPr lang="en-US" sz="2200" dirty="0" smtClean="0"/>
          </a:p>
          <a:p>
            <a:pPr marL="1257300" lvl="2" indent="-342900" algn="l">
              <a:buFont typeface="Arial" panose="020B0604020202020204" pitchFamily="34" charset="0"/>
              <a:buChar char="•"/>
            </a:pPr>
            <a:endParaRPr lang="en-US" sz="2000" dirty="0" smtClean="0"/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en-US" sz="2600" dirty="0" smtClean="0"/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en-US" sz="2600" dirty="0" smtClean="0"/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FA8AD-5EA6-4516-82BA-34865EB039DA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5199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" y="482600"/>
            <a:ext cx="10972800" cy="5854700"/>
          </a:xfrm>
        </p:spPr>
        <p:txBody>
          <a:bodyPr>
            <a:normAutofit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600" dirty="0" smtClean="0"/>
              <a:t>Solicitation </a:t>
            </a:r>
            <a:r>
              <a:rPr lang="en-US" sz="2600" dirty="0"/>
              <a:t>for DG Projects </a:t>
            </a:r>
            <a:r>
              <a:rPr lang="en-US" sz="2600" dirty="0" smtClean="0"/>
              <a:t>–</a:t>
            </a:r>
          </a:p>
          <a:p>
            <a:pPr marL="800100" lvl="1" indent="-342900" algn="l">
              <a:buFont typeface="Arial" panose="020B0604020202020204" pitchFamily="34" charset="0"/>
              <a:buChar char="•"/>
            </a:pPr>
            <a:r>
              <a:rPr lang="en-US" sz="2200" dirty="0" smtClean="0"/>
              <a:t>DPS Selected third party administrator in consultation with utilities</a:t>
            </a:r>
            <a:endParaRPr lang="en-US" sz="2200" strike="sngStrike" dirty="0" smtClean="0"/>
          </a:p>
          <a:p>
            <a:pPr marL="1257300" lvl="2" indent="-342900" algn="l">
              <a:buFont typeface="Arial" panose="020B0604020202020204" pitchFamily="34" charset="0"/>
              <a:buChar char="•"/>
            </a:pPr>
            <a:r>
              <a:rPr lang="en-US" sz="2000" dirty="0"/>
              <a:t>issue solicitations for </a:t>
            </a:r>
            <a:r>
              <a:rPr lang="en-US" sz="2000" dirty="0" smtClean="0"/>
              <a:t>committed</a:t>
            </a:r>
            <a:r>
              <a:rPr lang="en-US" sz="2000" dirty="0" smtClean="0">
                <a:solidFill>
                  <a:srgbClr val="FF0000"/>
                </a:solidFill>
              </a:rPr>
              <a:t> </a:t>
            </a:r>
            <a:r>
              <a:rPr lang="en-US" sz="2000" dirty="0" smtClean="0"/>
              <a:t>projects </a:t>
            </a:r>
            <a:r>
              <a:rPr lang="en-US" sz="2000" dirty="0"/>
              <a:t>at each </a:t>
            </a:r>
            <a:r>
              <a:rPr lang="en-US" sz="2000" dirty="0" smtClean="0"/>
              <a:t>identified substation </a:t>
            </a:r>
            <a:endParaRPr lang="en-US" sz="2000" dirty="0"/>
          </a:p>
          <a:p>
            <a:pPr marL="1257300" lvl="2" indent="-342900" algn="l">
              <a:buFont typeface="Arial" panose="020B0604020202020204" pitchFamily="34" charset="0"/>
              <a:buChar char="•"/>
            </a:pPr>
            <a:r>
              <a:rPr lang="en-US" sz="2000" dirty="0"/>
              <a:t>select bids for </a:t>
            </a:r>
            <a:r>
              <a:rPr lang="en-US" sz="2000" dirty="0" smtClean="0"/>
              <a:t>individual </a:t>
            </a:r>
            <a:r>
              <a:rPr lang="en-US" sz="2000" dirty="0"/>
              <a:t>projects</a:t>
            </a:r>
          </a:p>
          <a:p>
            <a:pPr marL="800100" lvl="1" indent="-342900" algn="l">
              <a:buFont typeface="Arial" panose="020B0604020202020204" pitchFamily="34" charset="0"/>
              <a:buChar char="•"/>
            </a:pPr>
            <a:r>
              <a:rPr lang="en-US" sz="2200" dirty="0" smtClean="0"/>
              <a:t>IPWG </a:t>
            </a:r>
            <a:r>
              <a:rPr lang="en-US" sz="2200" dirty="0"/>
              <a:t>and ITWG </a:t>
            </a:r>
            <a:r>
              <a:rPr lang="en-US" sz="2200" dirty="0" smtClean="0"/>
              <a:t>will</a:t>
            </a:r>
            <a:r>
              <a:rPr lang="en-US" sz="2200" dirty="0"/>
              <a:t> </a:t>
            </a:r>
            <a:r>
              <a:rPr lang="en-US" sz="2200" dirty="0" smtClean="0"/>
              <a:t>develop the project selection criteria to establish commitment.</a:t>
            </a:r>
          </a:p>
          <a:p>
            <a:pPr marL="1257300" lvl="2" indent="-342900" algn="l">
              <a:buFont typeface="Arial" panose="020B0604020202020204" pitchFamily="34" charset="0"/>
              <a:buChar char="•"/>
            </a:pPr>
            <a:r>
              <a:rPr lang="en-US" sz="2000" dirty="0" smtClean="0"/>
              <a:t>Factors to  be considered may include –</a:t>
            </a:r>
          </a:p>
          <a:p>
            <a:pPr marL="1714500" lvl="3" indent="-342900" algn="l">
              <a:buFont typeface="Arial" panose="020B0604020202020204" pitchFamily="34" charset="0"/>
              <a:buChar char="•"/>
            </a:pPr>
            <a:r>
              <a:rPr lang="en-US" sz="2000" dirty="0" smtClean="0"/>
              <a:t>Site control (customer sited, lease agreement etc.)</a:t>
            </a:r>
          </a:p>
          <a:p>
            <a:pPr marL="1714500" lvl="3" indent="-342900" algn="l">
              <a:buFont typeface="Arial" panose="020B0604020202020204" pitchFamily="34" charset="0"/>
              <a:buChar char="•"/>
            </a:pPr>
            <a:r>
              <a:rPr lang="en-US" sz="2000" dirty="0" smtClean="0"/>
              <a:t>PPA, Project financing</a:t>
            </a:r>
          </a:p>
          <a:p>
            <a:pPr marL="1714500" lvl="3" indent="-342900" algn="l">
              <a:buFont typeface="Arial" panose="020B0604020202020204" pitchFamily="34" charset="0"/>
              <a:buChar char="•"/>
            </a:pPr>
            <a:r>
              <a:rPr lang="en-US" sz="2000" dirty="0" smtClean="0"/>
              <a:t>Letter of credit </a:t>
            </a:r>
          </a:p>
          <a:p>
            <a:pPr marL="1714500" lvl="3" indent="-342900" algn="l">
              <a:buFont typeface="Arial" panose="020B0604020202020204" pitchFamily="34" charset="0"/>
              <a:buChar char="•"/>
            </a:pPr>
            <a:r>
              <a:rPr lang="en-US" sz="2000" dirty="0" smtClean="0"/>
              <a:t>X % of the selected portfolio of projects to </a:t>
            </a:r>
            <a:r>
              <a:rPr lang="en-US" sz="2000" dirty="0"/>
              <a:t>be represented by customer-sited projects </a:t>
            </a:r>
            <a:r>
              <a:rPr lang="en-US" sz="2000" dirty="0" smtClean="0"/>
              <a:t> 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600" dirty="0" smtClean="0"/>
              <a:t>Utilities in consultation with IPWG will determine modifications to the SIR for the portfolio of selected projects on expedited basis.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600" dirty="0" smtClean="0"/>
              <a:t>Developers for the portfolio of projects bear the cost associated with their project’s pro rata share of the increased interconnection capacity.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en-US" sz="26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FA8AD-5EA6-4516-82BA-34865EB039DA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5806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228600"/>
            <a:ext cx="11912600" cy="5422897"/>
          </a:xfrm>
        </p:spPr>
        <p:txBody>
          <a:bodyPr>
            <a:normAutofit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600" dirty="0" smtClean="0"/>
              <a:t>Costs for unassigned/excess interconnection capacity –</a:t>
            </a:r>
          </a:p>
          <a:p>
            <a:pPr marL="800100" lvl="1" indent="-342900" algn="l">
              <a:buFont typeface="Arial" panose="020B0604020202020204" pitchFamily="34" charset="0"/>
              <a:buChar char="•"/>
            </a:pPr>
            <a:r>
              <a:rPr lang="en-US" sz="2200" dirty="0" smtClean="0"/>
              <a:t>Alternative One – The portfolio of projects bear the costs associated with excess/unassigned capacity subject to recovery under –</a:t>
            </a:r>
          </a:p>
          <a:p>
            <a:pPr marL="1257300" lvl="2" indent="-342900" algn="l">
              <a:buFont typeface="Arial" panose="020B0604020202020204" pitchFamily="34" charset="0"/>
              <a:buChar char="•"/>
            </a:pPr>
            <a:r>
              <a:rPr lang="en-US" sz="2000" dirty="0" smtClean="0"/>
              <a:t>Current cost sharing mechanism for subsequent projects</a:t>
            </a:r>
          </a:p>
          <a:p>
            <a:pPr marL="1257300" lvl="2" indent="-342900" algn="l">
              <a:buFont typeface="Arial" panose="020B0604020202020204" pitchFamily="34" charset="0"/>
              <a:buChar char="•"/>
            </a:pPr>
            <a:r>
              <a:rPr lang="en-US" sz="2000" dirty="0" smtClean="0"/>
              <a:t>Modified cost sharing mechanism where subsequent projects will pay a small % more than their prorated cost share.</a:t>
            </a:r>
          </a:p>
          <a:p>
            <a:pPr marL="1257300" lvl="2" indent="-342900" algn="l">
              <a:buFont typeface="Arial" panose="020B0604020202020204" pitchFamily="34" charset="0"/>
              <a:buChar char="•"/>
            </a:pPr>
            <a:endParaRPr lang="en-US" sz="2200" dirty="0" smtClean="0"/>
          </a:p>
          <a:p>
            <a:pPr marL="1257300" lvl="2" indent="-342900" algn="l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1257300" lvl="2" indent="-342900" algn="l">
              <a:buFont typeface="Arial" panose="020B0604020202020204" pitchFamily="34" charset="0"/>
              <a:buChar char="•"/>
            </a:pPr>
            <a:endParaRPr lang="en-US" sz="2000" dirty="0" smtClean="0"/>
          </a:p>
          <a:p>
            <a:pPr algn="l"/>
            <a:endParaRPr lang="en-US" sz="2600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16713330"/>
              </p:ext>
            </p:extLst>
          </p:nvPr>
        </p:nvGraphicFramePr>
        <p:xfrm>
          <a:off x="723900" y="2374897"/>
          <a:ext cx="10629900" cy="27432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6133510">
                  <a:extLst>
                    <a:ext uri="{9D8B030D-6E8A-4147-A177-3AD203B41FA5}">
                      <a16:colId xmlns:a16="http://schemas.microsoft.com/office/drawing/2014/main" xmlns="" val="2226330598"/>
                    </a:ext>
                  </a:extLst>
                </a:gridCol>
                <a:gridCol w="4496390">
                  <a:extLst>
                    <a:ext uri="{9D8B030D-6E8A-4147-A177-3AD203B41FA5}">
                      <a16:colId xmlns:a16="http://schemas.microsoft.com/office/drawing/2014/main" xmlns="" val="4084996415"/>
                    </a:ext>
                  </a:extLst>
                </a:gridCol>
              </a:tblGrid>
              <a:tr h="271779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</a:rPr>
                        <a:t>Substation Upgrade Cost 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</a:rPr>
                        <a:t>$300,000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2247152303"/>
                  </a:ext>
                </a:extLst>
              </a:tr>
              <a:tr h="271779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</a:rPr>
                        <a:t>Total Interconnection Capacity Created by the Upgrade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</a:rPr>
                        <a:t>20 MW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949864227"/>
                  </a:ext>
                </a:extLst>
              </a:tr>
              <a:tr h="271779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</a:rPr>
                        <a:t>Identified Committed Projects in the Portfolio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</a:rPr>
                        <a:t>4 (assumed to be at 2 MW each)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2715065305"/>
                  </a:ext>
                </a:extLst>
              </a:tr>
              <a:tr h="54356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</a:rPr>
                        <a:t>Total Upgraded Interconnection Capacity Assigned to the Portfolio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</a:rPr>
                        <a:t>8 MW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30444997"/>
                  </a:ext>
                </a:extLst>
              </a:tr>
              <a:tr h="54356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</a:rPr>
                        <a:t>Cost Borne by the Portfolio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</a:rPr>
                        <a:t>$300,000 ($120,000 for assigned capacity + $180,000 for unassigned capacity)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936148039"/>
                  </a:ext>
                </a:extLst>
              </a:tr>
              <a:tr h="271779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</a:rPr>
                        <a:t>Costs Borne by Each Project 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</a:rPr>
                        <a:t>$75,000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3440703431"/>
                  </a:ext>
                </a:extLst>
              </a:tr>
              <a:tr h="54356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</a:rPr>
                        <a:t>Each Project will be Entitled to Cost Recovery from Subsequent Projects up to 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</a:rPr>
                        <a:t>$45,000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3166206225"/>
                  </a:ext>
                </a:extLst>
              </a:tr>
            </a:tbl>
          </a:graphicData>
        </a:graphic>
      </p:graphicFrame>
      <p:sp>
        <p:nvSpPr>
          <p:cNvPr id="5" name="Rectangle 4"/>
          <p:cNvSpPr/>
          <p:nvPr/>
        </p:nvSpPr>
        <p:spPr>
          <a:xfrm>
            <a:off x="165100" y="5219697"/>
            <a:ext cx="11747500" cy="15327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</a:rPr>
              <a:t>Benefits – </a:t>
            </a:r>
          </a:p>
          <a:p>
            <a:pPr marL="342900" marR="0" lvl="0" indent="-34290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</a:rPr>
              <a:t>Removal of “first mover” exposure to the entire substation upgrade costs and decreases the amount of uncertainty associated with deployment of subsequent projects.</a:t>
            </a:r>
          </a:p>
          <a:p>
            <a:pPr marL="342900" marR="0" lvl="0" indent="-342900">
              <a:lnSpc>
                <a:spcPct val="105000"/>
              </a:lnSpc>
              <a:spcBef>
                <a:spcPts val="0"/>
              </a:spcBef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</a:rPr>
              <a:t>Cost sharing mechanism can be modified where subsequent projects will pay a small % more than their prorated cost share to incent the projects joining the portfolio.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FA8AD-5EA6-4516-82BA-34865EB039DA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7844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304800"/>
            <a:ext cx="11671300" cy="5765800"/>
          </a:xfrm>
        </p:spPr>
        <p:txBody>
          <a:bodyPr>
            <a:normAutofit/>
          </a:bodyPr>
          <a:lstStyle/>
          <a:p>
            <a:pPr marL="800100" lvl="1" indent="-342900" algn="l">
              <a:buFont typeface="Arial" panose="020B0604020202020204" pitchFamily="34" charset="0"/>
              <a:buChar char="•"/>
            </a:pPr>
            <a:r>
              <a:rPr lang="en-US" sz="2200" dirty="0"/>
              <a:t>Alternative Two – NYSERDA’s CEF bears the costs associated with excess/unassigned capacity subject to recovery under –</a:t>
            </a:r>
          </a:p>
          <a:p>
            <a:pPr marL="1257300" lvl="2" indent="-342900" algn="l">
              <a:buFont typeface="Arial" panose="020B0604020202020204" pitchFamily="34" charset="0"/>
              <a:buChar char="•"/>
            </a:pPr>
            <a:r>
              <a:rPr lang="en-US" sz="2000" dirty="0"/>
              <a:t>Each subsequent project would pay NYSERDA its pro rated share of the increased interconnection capacity.</a:t>
            </a:r>
          </a:p>
          <a:p>
            <a:pPr marL="1257300" lvl="2" indent="-342900" algn="l">
              <a:buFont typeface="Arial" panose="020B0604020202020204" pitchFamily="34" charset="0"/>
              <a:buChar char="•"/>
            </a:pPr>
            <a:endParaRPr lang="en-US" sz="2200" dirty="0" smtClean="0"/>
          </a:p>
          <a:p>
            <a:pPr marL="1257300" lvl="2" indent="-342900" algn="l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1257300" lvl="2" indent="-342900" algn="l">
              <a:buFont typeface="Arial" panose="020B0604020202020204" pitchFamily="34" charset="0"/>
              <a:buChar char="•"/>
            </a:pPr>
            <a:endParaRPr lang="en-US" sz="2000" dirty="0" smtClean="0"/>
          </a:p>
          <a:p>
            <a:pPr algn="l"/>
            <a:endParaRPr lang="en-US" sz="2600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61434652"/>
              </p:ext>
            </p:extLst>
          </p:nvPr>
        </p:nvGraphicFramePr>
        <p:xfrm>
          <a:off x="546100" y="1667034"/>
          <a:ext cx="11125200" cy="348202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6419300">
                  <a:extLst>
                    <a:ext uri="{9D8B030D-6E8A-4147-A177-3AD203B41FA5}">
                      <a16:colId xmlns:a16="http://schemas.microsoft.com/office/drawing/2014/main" xmlns="" val="1058204612"/>
                    </a:ext>
                  </a:extLst>
                </a:gridCol>
                <a:gridCol w="4705900">
                  <a:extLst>
                    <a:ext uri="{9D8B030D-6E8A-4147-A177-3AD203B41FA5}">
                      <a16:colId xmlns:a16="http://schemas.microsoft.com/office/drawing/2014/main" xmlns="" val="2681954384"/>
                    </a:ext>
                  </a:extLst>
                </a:gridCol>
              </a:tblGrid>
              <a:tr h="232251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</a:rPr>
                        <a:t>Substation Upgrade Cost 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tx1"/>
                          </a:solidFill>
                          <a:effectLst/>
                        </a:rPr>
                        <a:t>$300,000</a:t>
                      </a:r>
                      <a:endParaRPr lang="en-US" sz="18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3237058194"/>
                  </a:ext>
                </a:extLst>
              </a:tr>
              <a:tr h="232251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</a:rPr>
                        <a:t>Total Interconnection Capacity Created by the Upgrade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tx1"/>
                          </a:solidFill>
                          <a:effectLst/>
                        </a:rPr>
                        <a:t>20 MW</a:t>
                      </a:r>
                      <a:endParaRPr lang="en-US" sz="18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636821032"/>
                  </a:ext>
                </a:extLst>
              </a:tr>
              <a:tr h="232251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</a:rPr>
                        <a:t>Identified Committed Projects in the Portfolio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tx1"/>
                          </a:solidFill>
                          <a:effectLst/>
                        </a:rPr>
                        <a:t>4 (assumed to be at 2 MW each)</a:t>
                      </a:r>
                      <a:endParaRPr lang="en-US" sz="18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864004530"/>
                  </a:ext>
                </a:extLst>
              </a:tr>
              <a:tr h="464502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</a:rPr>
                        <a:t>Total Upgraded Interconnection Capacity assigned to the portfolio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tx1"/>
                          </a:solidFill>
                          <a:effectLst/>
                        </a:rPr>
                        <a:t>8 MW</a:t>
                      </a:r>
                      <a:endParaRPr lang="en-US" sz="18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6066986"/>
                  </a:ext>
                </a:extLst>
              </a:tr>
              <a:tr h="464502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</a:rPr>
                        <a:t>Cost Associated with the Upgraded Capacity Assigned to and Borne by the Portfolio 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tx1"/>
                          </a:solidFill>
                          <a:effectLst/>
                        </a:rPr>
                        <a:t>$120,000</a:t>
                      </a:r>
                      <a:endParaRPr lang="en-US" sz="18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3197350944"/>
                  </a:ext>
                </a:extLst>
              </a:tr>
              <a:tr h="232251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</a:rPr>
                        <a:t>Costs Borne by Each Project 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tx1"/>
                          </a:solidFill>
                          <a:effectLst/>
                        </a:rPr>
                        <a:t>$30,000</a:t>
                      </a:r>
                      <a:endParaRPr lang="en-US" sz="18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4133813854"/>
                  </a:ext>
                </a:extLst>
              </a:tr>
              <a:tr h="464502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</a:rPr>
                        <a:t>Cost Associated with Unassigned Upgrade Capacity Borne by NYSERDA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</a:rPr>
                        <a:t>$180,000 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3160542070"/>
                  </a:ext>
                </a:extLst>
              </a:tr>
              <a:tr h="232251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tx1"/>
                          </a:solidFill>
                          <a:effectLst/>
                        </a:rPr>
                        <a:t>Costs Subject to Cost Sharing by Subsequent Projects </a:t>
                      </a:r>
                      <a:endParaRPr lang="en-US" sz="18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</a:rPr>
                        <a:t>$180,000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43711484"/>
                  </a:ext>
                </a:extLst>
              </a:tr>
              <a:tr h="464502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chemeClr val="tx1"/>
                          </a:solidFill>
                          <a:effectLst/>
                        </a:rPr>
                        <a:t>NYSERDA will be Entitled to Cost Recovery from Subsequent Projects up to </a:t>
                      </a:r>
                      <a:endParaRPr lang="en-US" sz="18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</a:rPr>
                        <a:t>$180,000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311209891"/>
                  </a:ext>
                </a:extLst>
              </a:tr>
            </a:tbl>
          </a:graphicData>
        </a:graphic>
      </p:graphicFrame>
      <p:sp>
        <p:nvSpPr>
          <p:cNvPr id="5" name="Rectangle 4"/>
          <p:cNvSpPr/>
          <p:nvPr/>
        </p:nvSpPr>
        <p:spPr>
          <a:xfrm>
            <a:off x="444500" y="5314156"/>
            <a:ext cx="11747500" cy="12418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</a:rPr>
              <a:t>Benefits –</a:t>
            </a:r>
          </a:p>
          <a:p>
            <a:pPr marL="342900" marR="0" lvl="0" indent="-34290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</a:rPr>
              <a:t>Removal of “first mover” exposure to the entire substation upgrade costs and uncertainty associated with deployment of subsequent projects.</a:t>
            </a:r>
          </a:p>
          <a:p>
            <a:pPr marL="342900" marR="0" lvl="0" indent="-342900">
              <a:lnSpc>
                <a:spcPct val="105000"/>
              </a:lnSpc>
              <a:spcBef>
                <a:spcPts val="0"/>
              </a:spcBef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</a:rPr>
              <a:t>Cost Recovery may enable CEF to create a revolving mechanism to enable deeper DER penetration.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FA8AD-5EA6-4516-82BA-34865EB039DA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0528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1600" y="228600"/>
            <a:ext cx="11988800" cy="5930900"/>
          </a:xfrm>
        </p:spPr>
        <p:txBody>
          <a:bodyPr>
            <a:normAutofit/>
          </a:bodyPr>
          <a:lstStyle/>
          <a:p>
            <a:pPr marL="800100" lvl="1" indent="-342900" algn="l">
              <a:buFont typeface="Arial" panose="020B0604020202020204" pitchFamily="34" charset="0"/>
              <a:buChar char="•"/>
            </a:pPr>
            <a:r>
              <a:rPr lang="en-US" sz="2200" dirty="0" smtClean="0"/>
              <a:t>Alternative Three -  Utilities carry the costs associated with excess/unassigned capacity and recover such costs subject to –</a:t>
            </a:r>
          </a:p>
          <a:p>
            <a:pPr marL="1257300" lvl="2" indent="-342900" algn="l">
              <a:buFont typeface="Arial" panose="020B0604020202020204" pitchFamily="34" charset="0"/>
              <a:buChar char="•"/>
            </a:pPr>
            <a:r>
              <a:rPr lang="en-US" sz="2000" dirty="0" smtClean="0"/>
              <a:t>Each subsequent project would pay the utility its pro rated share of the increased interconnection capacity. </a:t>
            </a:r>
          </a:p>
          <a:p>
            <a:pPr marL="1257300" lvl="2" indent="-342900" algn="l">
              <a:buFont typeface="Arial" panose="020B0604020202020204" pitchFamily="34" charset="0"/>
              <a:buChar char="•"/>
            </a:pPr>
            <a:r>
              <a:rPr lang="en-US" sz="2000" dirty="0" smtClean="0"/>
              <a:t>At the end of X-year period utilities recover any remaining costs from the projects utilizing interconnection capacity created by such upgrade.</a:t>
            </a:r>
          </a:p>
          <a:p>
            <a:pPr marL="1257300" lvl="2" indent="-342900" algn="l">
              <a:buFont typeface="Arial" panose="020B0604020202020204" pitchFamily="34" charset="0"/>
              <a:buChar char="•"/>
            </a:pPr>
            <a:endParaRPr lang="en-US" sz="2200" dirty="0" smtClean="0"/>
          </a:p>
          <a:p>
            <a:pPr marL="1257300" lvl="2" indent="-342900" algn="l">
              <a:buFont typeface="Arial" panose="020B0604020202020204" pitchFamily="34" charset="0"/>
              <a:buChar char="•"/>
            </a:pPr>
            <a:endParaRPr lang="en-US" sz="2000" dirty="0" smtClean="0"/>
          </a:p>
          <a:p>
            <a:pPr marL="1257300" lvl="2" indent="-342900" algn="l">
              <a:buFont typeface="Arial" panose="020B0604020202020204" pitchFamily="34" charset="0"/>
              <a:buChar char="•"/>
            </a:pPr>
            <a:endParaRPr lang="en-US" sz="2000" dirty="0" smtClean="0"/>
          </a:p>
          <a:p>
            <a:pPr algn="l"/>
            <a:endParaRPr lang="en-US" sz="2600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65592655"/>
              </p:ext>
            </p:extLst>
          </p:nvPr>
        </p:nvGraphicFramePr>
        <p:xfrm>
          <a:off x="317498" y="2223294"/>
          <a:ext cx="11404599" cy="339282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6580515">
                  <a:extLst>
                    <a:ext uri="{9D8B030D-6E8A-4147-A177-3AD203B41FA5}">
                      <a16:colId xmlns:a16="http://schemas.microsoft.com/office/drawing/2014/main" xmlns="" val="2670224605"/>
                    </a:ext>
                  </a:extLst>
                </a:gridCol>
                <a:gridCol w="4824084">
                  <a:extLst>
                    <a:ext uri="{9D8B030D-6E8A-4147-A177-3AD203B41FA5}">
                      <a16:colId xmlns:a16="http://schemas.microsoft.com/office/drawing/2014/main" xmlns="" val="1912403513"/>
                    </a:ext>
                  </a:extLst>
                </a:gridCol>
              </a:tblGrid>
              <a:tr h="265858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Substation Upgrade Cost 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tx1"/>
                          </a:solidFill>
                          <a:effectLst/>
                        </a:rPr>
                        <a:t>$300,000</a:t>
                      </a:r>
                      <a:endParaRPr lang="en-US" sz="16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855085228"/>
                  </a:ext>
                </a:extLst>
              </a:tr>
              <a:tr h="265858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Total Interconnection Capacity Created by the Upgrade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tx1"/>
                          </a:solidFill>
                          <a:effectLst/>
                        </a:rPr>
                        <a:t>20 MW</a:t>
                      </a:r>
                      <a:endParaRPr lang="en-US" sz="16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2241014664"/>
                  </a:ext>
                </a:extLst>
              </a:tr>
              <a:tr h="265858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Identified Committed Projects in the Portfolio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tx1"/>
                          </a:solidFill>
                          <a:effectLst/>
                        </a:rPr>
                        <a:t>4 (assumed to be at 2 MW each)</a:t>
                      </a:r>
                      <a:endParaRPr lang="en-US" sz="16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312871386"/>
                  </a:ext>
                </a:extLst>
              </a:tr>
              <a:tr h="265858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Total Upgraded Interconnection Capacity assigned to the portfolio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tx1"/>
                          </a:solidFill>
                          <a:effectLst/>
                        </a:rPr>
                        <a:t>8 MW</a:t>
                      </a:r>
                      <a:endParaRPr lang="en-US" sz="16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3538876606"/>
                  </a:ext>
                </a:extLst>
              </a:tr>
              <a:tr h="510607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Cost Associated with the Upgraded Capacity Assigned to and Borne by the Portfolio 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$120,000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504795304"/>
                  </a:ext>
                </a:extLst>
              </a:tr>
              <a:tr h="265858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Costs Initially Borne by Each Project 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tx1"/>
                          </a:solidFill>
                          <a:effectLst/>
                        </a:rPr>
                        <a:t>$30,000</a:t>
                      </a:r>
                      <a:endParaRPr lang="en-US" sz="16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343414857"/>
                  </a:ext>
                </a:extLst>
              </a:tr>
              <a:tr h="510607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Utility to Carry Costs Associated with Unassigned Upgrade Capacity for a define number of years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$180,000 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3041392959"/>
                  </a:ext>
                </a:extLst>
              </a:tr>
              <a:tr h="265858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Costs Subject to Cost Sharing by Subsequent Projects 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$180,000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877481267"/>
                  </a:ext>
                </a:extLst>
              </a:tr>
              <a:tr h="265858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tx1"/>
                          </a:solidFill>
                          <a:effectLst/>
                        </a:rPr>
                        <a:t>Utilities will be Entitled to Cost Recovery from Subsequent Projects up to </a:t>
                      </a:r>
                      <a:endParaRPr lang="en-US" sz="16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$180,000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516103516"/>
                  </a:ext>
                </a:extLst>
              </a:tr>
              <a:tr h="510607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Maximum Liability for Each Project for Unassigned Upgrade Capacity at the End of the Defined Period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$75,000</a:t>
                      </a:r>
                      <a:endParaRPr lang="en-US" sz="16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932395404"/>
                  </a:ext>
                </a:extLst>
              </a:tr>
            </a:tbl>
          </a:graphicData>
        </a:graphic>
      </p:graphicFrame>
      <p:sp>
        <p:nvSpPr>
          <p:cNvPr id="5" name="Rectangle 4"/>
          <p:cNvSpPr/>
          <p:nvPr/>
        </p:nvSpPr>
        <p:spPr>
          <a:xfrm>
            <a:off x="317497" y="5616122"/>
            <a:ext cx="11506203" cy="12418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1F497D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Benefits - </a:t>
            </a:r>
            <a:endParaRPr lang="en-US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42900" marR="0" lvl="0" indent="-34290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</a:rPr>
              <a:t>Removal of “first mover” exposure to the entire substation upgrade costs and decreases the amount of uncertainty associated with deployment of subsequent projects.</a:t>
            </a:r>
          </a:p>
          <a:p>
            <a:pPr marL="342900" marR="0" lvl="0" indent="-342900">
              <a:lnSpc>
                <a:spcPct val="105000"/>
              </a:lnSpc>
              <a:spcBef>
                <a:spcPts val="0"/>
              </a:spcBef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</a:rPr>
              <a:t>Deferral of debt may incent projects with shorter payback period.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FA8AD-5EA6-4516-82BA-34865EB039DA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8497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77801"/>
            <a:ext cx="9144000" cy="685799"/>
          </a:xfrm>
        </p:spPr>
        <p:txBody>
          <a:bodyPr>
            <a:normAutofit/>
          </a:bodyPr>
          <a:lstStyle/>
          <a:p>
            <a:r>
              <a:rPr lang="en-US" sz="2800" b="1" dirty="0" smtClean="0"/>
              <a:t>DG Ready Substation Pilot</a:t>
            </a:r>
            <a:endParaRPr lang="en-US" sz="28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17600" y="863600"/>
            <a:ext cx="10160000" cy="5295900"/>
          </a:xfrm>
        </p:spPr>
        <p:txBody>
          <a:bodyPr>
            <a:normAutofit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600" dirty="0" smtClean="0"/>
              <a:t>Next steps –</a:t>
            </a: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US" sz="2200" dirty="0" smtClean="0"/>
              <a:t>IPWG subgroup to develop project selection criteria</a:t>
            </a: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US" sz="2200" dirty="0"/>
              <a:t>IPWG proposal or subgroup proposal</a:t>
            </a:r>
            <a:r>
              <a:rPr lang="en-US" sz="2200" dirty="0">
                <a:solidFill>
                  <a:srgbClr val="FF0000"/>
                </a:solidFill>
              </a:rPr>
              <a:t> </a:t>
            </a:r>
            <a:r>
              <a:rPr lang="en-US" sz="2200" dirty="0"/>
              <a:t>to the Commission</a:t>
            </a:r>
            <a:r>
              <a:rPr lang="en-US" sz="2200" dirty="0" smtClean="0"/>
              <a:t>?</a:t>
            </a: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US" sz="2200" dirty="0" smtClean="0"/>
              <a:t>Timeline</a:t>
            </a:r>
          </a:p>
          <a:p>
            <a:pPr marL="742950" lvl="1" indent="-285750" algn="l">
              <a:buFont typeface="Arial" panose="020B0604020202020204" pitchFamily="34" charset="0"/>
              <a:buChar char="•"/>
            </a:pPr>
            <a:endParaRPr lang="en-US" sz="2200" dirty="0" smtClean="0"/>
          </a:p>
          <a:p>
            <a:pPr marL="1257300" lvl="2" indent="-342900" algn="l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1257300" lvl="2" indent="-342900" algn="l">
              <a:buFont typeface="Arial" panose="020B0604020202020204" pitchFamily="34" charset="0"/>
              <a:buChar char="•"/>
            </a:pPr>
            <a:endParaRPr lang="en-US" sz="2000" dirty="0" smtClean="0"/>
          </a:p>
          <a:p>
            <a:pPr algn="l"/>
            <a:endParaRPr lang="en-US" sz="2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FA8AD-5EA6-4516-82BA-34865EB039DA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2022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510</TotalTime>
  <Words>847</Words>
  <Application>Microsoft Office PowerPoint</Application>
  <PresentationFormat>Widescreen</PresentationFormat>
  <Paragraphs>120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Symbol</vt:lpstr>
      <vt:lpstr>Office Theme</vt:lpstr>
      <vt:lpstr>DG Ready Substation Pilot</vt:lpstr>
      <vt:lpstr>PowerPoint Presentation</vt:lpstr>
      <vt:lpstr>PowerPoint Presentation</vt:lpstr>
      <vt:lpstr>PowerPoint Presentation</vt:lpstr>
      <vt:lpstr>PowerPoint Presentation</vt:lpstr>
      <vt:lpstr>DG Ready Substation Pilot</vt:lpstr>
    </vt:vector>
  </TitlesOfParts>
  <Company>New York Power Authority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DG Ready Substations Across the State - Pilot</dc:title>
  <dc:creator>Joshi, Sanjeevani</dc:creator>
  <cp:lastModifiedBy>Elizabeth Grisaru,EAG</cp:lastModifiedBy>
  <cp:revision>49</cp:revision>
  <cp:lastPrinted>2018-03-13T13:54:22Z</cp:lastPrinted>
  <dcterms:created xsi:type="dcterms:W3CDTF">2018-02-15T17:43:41Z</dcterms:created>
  <dcterms:modified xsi:type="dcterms:W3CDTF">2018-03-27T13:55:53Z</dcterms:modified>
</cp:coreProperties>
</file>