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4"/>
  </p:sldMasterIdLst>
  <p:notesMasterIdLst>
    <p:notesMasterId r:id="rId21"/>
  </p:notesMasterIdLst>
  <p:handoutMasterIdLst>
    <p:handoutMasterId r:id="rId22"/>
  </p:handoutMasterIdLst>
  <p:sldIdLst>
    <p:sldId id="283" r:id="rId5"/>
    <p:sldId id="354" r:id="rId6"/>
    <p:sldId id="342" r:id="rId7"/>
    <p:sldId id="363" r:id="rId8"/>
    <p:sldId id="341" r:id="rId9"/>
    <p:sldId id="368" r:id="rId10"/>
    <p:sldId id="350" r:id="rId11"/>
    <p:sldId id="353" r:id="rId12"/>
    <p:sldId id="343" r:id="rId13"/>
    <p:sldId id="366" r:id="rId14"/>
    <p:sldId id="365" r:id="rId15"/>
    <p:sldId id="357" r:id="rId16"/>
    <p:sldId id="370" r:id="rId17"/>
    <p:sldId id="372" r:id="rId18"/>
    <p:sldId id="369" r:id="rId19"/>
    <p:sldId id="344" r:id="rId20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y, Tom" initials="KT" lastIdx="1" clrIdx="0">
    <p:extLst>
      <p:ext uri="{19B8F6BF-5375-455C-9EA6-DF929625EA0E}">
        <p15:presenceInfo xmlns:p15="http://schemas.microsoft.com/office/powerpoint/2012/main" userId="S-1-5-21-136082789-1761359835-433219294-255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5195D3"/>
    <a:srgbClr val="5B9BD5"/>
    <a:srgbClr val="5D7F9D"/>
    <a:srgbClr val="F3FBFF"/>
    <a:srgbClr val="E4F6FE"/>
    <a:srgbClr val="D5F0F9"/>
    <a:srgbClr val="AAD2E9"/>
    <a:srgbClr val="FFEB99"/>
    <a:srgbClr val="E6C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99" autoAdjust="0"/>
    <p:restoredTop sz="96366" autoAdjust="0"/>
  </p:normalViewPr>
  <p:slideViewPr>
    <p:cSldViewPr snapToGrid="0">
      <p:cViewPr varScale="1">
        <p:scale>
          <a:sx n="100" d="100"/>
          <a:sy n="100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73865-439E-4B9E-8A05-38288CBE437A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51334-4B1C-4913-852A-FCD726AF1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92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6412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6412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/>
            </a:lvl1pPr>
          </a:lstStyle>
          <a:p>
            <a:fld id="{21D603EA-85D6-422C-AB10-17A2A7923832}" type="datetimeFigureOut">
              <a:rPr lang="en-US" smtClean="0"/>
              <a:t>12/14/2016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50" tIns="45825" rIns="91650" bIns="458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74689"/>
            <a:ext cx="5607684" cy="3659661"/>
          </a:xfrm>
          <a:prstGeom prst="rect">
            <a:avLst/>
          </a:prstGeom>
        </p:spPr>
        <p:txBody>
          <a:bodyPr vert="horz" lIns="91650" tIns="45825" rIns="91650" bIns="458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89"/>
            <a:ext cx="3037628" cy="466411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29989"/>
            <a:ext cx="3037628" cy="466411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/>
            </a:lvl1pPr>
          </a:lstStyle>
          <a:p>
            <a:fld id="{6DE649CB-0B81-4204-A849-0379B10D6E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PR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188720"/>
            <a:ext cx="4206240" cy="258775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" y="3749040"/>
            <a:ext cx="4572000" cy="2651760"/>
          </a:xfrm>
          <a:ln>
            <a:noFill/>
          </a:ln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274320" y="1097280"/>
            <a:ext cx="4572000" cy="2468880"/>
          </a:xfrm>
          <a:ln>
            <a:noFill/>
          </a:ln>
        </p:spPr>
        <p:txBody>
          <a:bodyPr anchor="b">
            <a:normAutofit/>
          </a:bodyPr>
          <a:lstStyle>
            <a:lvl1pPr algn="r">
              <a:spcAft>
                <a:spcPts val="600"/>
              </a:spcAf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EPRI logo 2014_RGB_PPT-Lar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83680" y="365760"/>
            <a:ext cx="2286000" cy="372289"/>
          </a:xfrm>
          <a:prstGeom prst="rect">
            <a:avLst/>
          </a:prstGeom>
        </p:spPr>
      </p:pic>
      <p:sp>
        <p:nvSpPr>
          <p:cNvPr id="8" name="Text Box 47"/>
          <p:cNvSpPr txBox="1">
            <a:spLocks noChangeArrowheads="1"/>
          </p:cNvSpPr>
          <p:nvPr userDrawn="1"/>
        </p:nvSpPr>
        <p:spPr bwMode="auto">
          <a:xfrm>
            <a:off x="6309360" y="6583680"/>
            <a:ext cx="2763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2016 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53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563"/>
            <a:ext cx="859536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624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591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0" y="822960"/>
            <a:ext cx="3474720" cy="213770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65760" y="3200400"/>
            <a:ext cx="8412480" cy="13716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000" b="1" dirty="0">
                <a:solidFill>
                  <a:schemeClr val="tx2"/>
                </a:solidFill>
              </a:rPr>
              <a:t>Together…Shaping the Future of Electricity</a:t>
            </a:r>
          </a:p>
        </p:txBody>
      </p:sp>
    </p:spTree>
    <p:extLst>
      <p:ext uri="{BB962C8B-B14F-4D97-AF65-F5344CB8AC3E}">
        <p14:creationId xmlns:p14="http://schemas.microsoft.com/office/powerpoint/2010/main" val="1637938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V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188720"/>
            <a:ext cx="4206240" cy="258775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" y="3749040"/>
            <a:ext cx="4572000" cy="2651760"/>
          </a:xfrm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274320" y="1097280"/>
            <a:ext cx="4572000" cy="2468880"/>
          </a:xfrm>
        </p:spPr>
        <p:txBody>
          <a:bodyPr anchor="b">
            <a:normAutofit/>
          </a:bodyPr>
          <a:lstStyle>
            <a:lvl1pPr algn="r">
              <a:spcAft>
                <a:spcPts val="600"/>
              </a:spcAf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EPRI logo 2014_RGB_PPT-Lar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83680" y="365760"/>
            <a:ext cx="2286000" cy="372289"/>
          </a:xfrm>
          <a:prstGeom prst="rect">
            <a:avLst/>
          </a:prstGeom>
        </p:spPr>
      </p:pic>
      <p:sp>
        <p:nvSpPr>
          <p:cNvPr id="8" name="Text Box 47"/>
          <p:cNvSpPr txBox="1">
            <a:spLocks noChangeArrowheads="1"/>
          </p:cNvSpPr>
          <p:nvPr userDrawn="1"/>
        </p:nvSpPr>
        <p:spPr bwMode="auto">
          <a:xfrm>
            <a:off x="6309360" y="6583680"/>
            <a:ext cx="2763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2016 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57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E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188720"/>
            <a:ext cx="4206240" cy="258775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" y="3749040"/>
            <a:ext cx="4572000" cy="2651760"/>
          </a:xfrm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274320" y="1097280"/>
            <a:ext cx="4572000" cy="2468880"/>
          </a:xfrm>
        </p:spPr>
        <p:txBody>
          <a:bodyPr anchor="b">
            <a:normAutofit/>
          </a:bodyPr>
          <a:lstStyle>
            <a:lvl1pPr algn="r">
              <a:spcAft>
                <a:spcPts val="600"/>
              </a:spcAf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EPRI logo 2014_RGB_PPT-Lar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83680" y="365760"/>
            <a:ext cx="2286000" cy="372289"/>
          </a:xfrm>
          <a:prstGeom prst="rect">
            <a:avLst/>
          </a:prstGeom>
        </p:spPr>
      </p:pic>
      <p:sp>
        <p:nvSpPr>
          <p:cNvPr id="8" name="Text Box 47"/>
          <p:cNvSpPr txBox="1">
            <a:spLocks noChangeArrowheads="1"/>
          </p:cNvSpPr>
          <p:nvPr userDrawn="1"/>
        </p:nvSpPr>
        <p:spPr bwMode="auto">
          <a:xfrm>
            <a:off x="6309360" y="6583680"/>
            <a:ext cx="2763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2016 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0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U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" y="3749040"/>
            <a:ext cx="4572000" cy="2651760"/>
          </a:xfrm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274320" y="1097280"/>
            <a:ext cx="4572000" cy="2468880"/>
          </a:xfrm>
        </p:spPr>
        <p:txBody>
          <a:bodyPr anchor="b">
            <a:normAutofit/>
          </a:bodyPr>
          <a:lstStyle>
            <a:lvl1pPr algn="r">
              <a:spcAft>
                <a:spcPts val="600"/>
              </a:spcAf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EPRI logo 2014_RGB_PPT-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83680" y="365760"/>
            <a:ext cx="2286000" cy="372289"/>
          </a:xfrm>
          <a:prstGeom prst="rect">
            <a:avLst/>
          </a:prstGeom>
        </p:spPr>
      </p:pic>
      <p:sp>
        <p:nvSpPr>
          <p:cNvPr id="8" name="Text Box 47"/>
          <p:cNvSpPr txBox="1">
            <a:spLocks noChangeArrowheads="1"/>
          </p:cNvSpPr>
          <p:nvPr userDrawn="1"/>
        </p:nvSpPr>
        <p:spPr bwMode="auto">
          <a:xfrm>
            <a:off x="6309360" y="6583680"/>
            <a:ext cx="2763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2016 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188720"/>
            <a:ext cx="4206240" cy="258775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0649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DU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188720"/>
            <a:ext cx="4206240" cy="258775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" y="3749040"/>
            <a:ext cx="4572000" cy="2651760"/>
          </a:xfrm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274320" y="1097280"/>
            <a:ext cx="4572000" cy="2468880"/>
          </a:xfrm>
        </p:spPr>
        <p:txBody>
          <a:bodyPr anchor="b">
            <a:normAutofit/>
          </a:bodyPr>
          <a:lstStyle>
            <a:lvl1pPr algn="r">
              <a:spcAft>
                <a:spcPts val="600"/>
              </a:spcAf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EPRI logo 2014_RGB_PPT-Larg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83680" y="365760"/>
            <a:ext cx="2286000" cy="372289"/>
          </a:xfrm>
          <a:prstGeom prst="rect">
            <a:avLst/>
          </a:prstGeom>
        </p:spPr>
      </p:pic>
      <p:sp>
        <p:nvSpPr>
          <p:cNvPr id="8" name="Text Box 47"/>
          <p:cNvSpPr txBox="1">
            <a:spLocks noChangeArrowheads="1"/>
          </p:cNvSpPr>
          <p:nvPr userDrawn="1"/>
        </p:nvSpPr>
        <p:spPr bwMode="auto">
          <a:xfrm>
            <a:off x="6309360" y="6583680"/>
            <a:ext cx="2763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2016 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80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563"/>
            <a:ext cx="8595360" cy="73152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005840"/>
            <a:ext cx="8595360" cy="53949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9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1920240"/>
            <a:ext cx="8412480" cy="1371600"/>
          </a:xfrm>
        </p:spPr>
        <p:txBody>
          <a:bodyPr anchor="t"/>
          <a:lstStyle>
            <a:lvl1pPr algn="ctr">
              <a:defRPr sz="32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3383280"/>
            <a:ext cx="8412480" cy="155448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326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005840"/>
            <a:ext cx="4206240" cy="53949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005840"/>
            <a:ext cx="4206240" cy="53949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1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0"/>
            <a:ext cx="859536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005840"/>
            <a:ext cx="4206240" cy="639762"/>
          </a:xfrm>
        </p:spPr>
        <p:txBody>
          <a:bodyPr anchor="b"/>
          <a:lstStyle>
            <a:lvl1pPr marL="0" indent="0">
              <a:buNone/>
              <a:defRPr sz="20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0" y="1737360"/>
            <a:ext cx="4206240" cy="46634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005840"/>
            <a:ext cx="4206240" cy="639762"/>
          </a:xfrm>
        </p:spPr>
        <p:txBody>
          <a:bodyPr anchor="b"/>
          <a:lstStyle>
            <a:lvl1pPr marL="0" indent="0">
              <a:buNone/>
              <a:defRPr sz="20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39" y="1737360"/>
            <a:ext cx="4206240" cy="46634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0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182880" y="6473711"/>
            <a:ext cx="6080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fld id="{324FBA8B-C479-4BF9-A515-8ED623D42A4A}" type="slidenum">
              <a:rPr lang="en-US" sz="800">
                <a:solidFill>
                  <a:schemeClr val="bg1">
                    <a:lumMod val="50000"/>
                  </a:schemeClr>
                </a:solidFill>
              </a:rPr>
              <a:pPr algn="l">
                <a:spcBef>
                  <a:spcPts val="0"/>
                </a:spcBef>
              </a:pPr>
              <a:t>‹#›</a:t>
            </a:fld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" y="182563"/>
            <a:ext cx="859536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" y="1005840"/>
            <a:ext cx="8595360" cy="539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EPRI logo 2014_RGB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315200" y="6492240"/>
            <a:ext cx="1554480" cy="287681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 bwMode="auto">
          <a:xfrm>
            <a:off x="274320" y="6446520"/>
            <a:ext cx="85953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1D1D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Box 47"/>
          <p:cNvSpPr txBox="1">
            <a:spLocks noChangeArrowheads="1"/>
          </p:cNvSpPr>
          <p:nvPr userDrawn="1"/>
        </p:nvSpPr>
        <p:spPr bwMode="auto">
          <a:xfrm>
            <a:off x="3190081" y="6583680"/>
            <a:ext cx="27638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© 2016 Electric Power Research Institute,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2" r:id="rId2"/>
    <p:sldLayoutId id="2147483673" r:id="rId3"/>
    <p:sldLayoutId id="2147483674" r:id="rId4"/>
    <p:sldLayoutId id="214748367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7" r:id="rId12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173038" indent="-1730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15938" indent="-22860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2pPr>
      <a:lvl3pPr marL="798513" indent="-16668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3pPr>
      <a:lvl4pPr marL="1196975" indent="-2238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1487488" indent="-1746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19446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6pPr>
      <a:lvl7pPr marL="24018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7pPr>
      <a:lvl8pPr marL="28590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8pPr>
      <a:lvl9pPr marL="33162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irogers@epri.co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tkey@epri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127671" y="1140411"/>
            <a:ext cx="4572000" cy="270696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/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EPRI Technical Update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bg2"/>
                </a:solidFill>
              </a:rPr>
              <a:t>Harmonizing Screening &amp; CESIR Processes in NY 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4" name="Subtitle 1"/>
          <p:cNvSpPr>
            <a:spLocks noGrp="1"/>
          </p:cNvSpPr>
          <p:nvPr>
            <p:ph type="subTitle" sz="quarter" idx="1"/>
          </p:nvPr>
        </p:nvSpPr>
        <p:spPr>
          <a:xfrm>
            <a:off x="274320" y="4117030"/>
            <a:ext cx="4572000" cy="2651760"/>
          </a:xfrm>
          <a:ln>
            <a:noFill/>
          </a:ln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b="1" dirty="0"/>
              <a:t>Tom Key</a:t>
            </a:r>
            <a:br>
              <a:rPr lang="en-US" sz="2000" b="1" dirty="0"/>
            </a:br>
            <a:r>
              <a:rPr lang="en-US" sz="2000" dirty="0"/>
              <a:t>Sr. Program Manager</a:t>
            </a:r>
          </a:p>
          <a:p>
            <a:pPr>
              <a:spcAft>
                <a:spcPts val="0"/>
              </a:spcAft>
            </a:pPr>
            <a:r>
              <a:rPr lang="en-US" sz="2000" b="1" dirty="0"/>
              <a:t>Ben York</a:t>
            </a:r>
          </a:p>
          <a:p>
            <a:pPr>
              <a:spcAft>
                <a:spcPts val="0"/>
              </a:spcAft>
            </a:pPr>
            <a:r>
              <a:rPr lang="en-US" sz="2000" dirty="0"/>
              <a:t>Sr. Engineer</a:t>
            </a:r>
          </a:p>
          <a:p>
            <a:endParaRPr lang="en-US" sz="2000" b="1" dirty="0"/>
          </a:p>
          <a:p>
            <a:pPr>
              <a:spcAft>
                <a:spcPts val="600"/>
              </a:spcAft>
            </a:pPr>
            <a:r>
              <a:rPr lang="en-US" sz="2000" b="1" dirty="0"/>
              <a:t>Project Update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December 1, 2016</a:t>
            </a:r>
          </a:p>
        </p:txBody>
      </p:sp>
    </p:spTree>
    <p:extLst>
      <p:ext uri="{BB962C8B-B14F-4D97-AF65-F5344CB8AC3E}">
        <p14:creationId xmlns:p14="http://schemas.microsoft.com/office/powerpoint/2010/main" val="811522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Screening DER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Ratio Methods</a:t>
            </a:r>
          </a:p>
          <a:p>
            <a:pPr lvl="1"/>
            <a:r>
              <a:rPr lang="en-US" dirty="0"/>
              <a:t>Minimum Load to Generation Ratio</a:t>
            </a:r>
          </a:p>
          <a:p>
            <a:pPr lvl="1"/>
            <a:r>
              <a:rPr lang="en-US" dirty="0"/>
              <a:t>Stiffness Factor, Fault Ratio Factor, and Ground Source Impedance Ratio</a:t>
            </a:r>
          </a:p>
          <a:p>
            <a:r>
              <a:rPr lang="en-US" dirty="0"/>
              <a:t>Shorthand Calculation Methods</a:t>
            </a:r>
          </a:p>
          <a:p>
            <a:pPr lvl="1"/>
            <a:r>
              <a:rPr lang="en-US" dirty="0"/>
              <a:t>Primary overvoltage</a:t>
            </a:r>
          </a:p>
          <a:p>
            <a:pPr lvl="1"/>
            <a:r>
              <a:rPr lang="en-US" dirty="0"/>
              <a:t>Primary voltage deviation</a:t>
            </a:r>
          </a:p>
          <a:p>
            <a:pPr lvl="1"/>
            <a:r>
              <a:rPr lang="en-US" dirty="0"/>
              <a:t>Regulator voltage deviation</a:t>
            </a:r>
          </a:p>
          <a:p>
            <a:pPr lvl="1"/>
            <a:r>
              <a:rPr lang="en-US" dirty="0"/>
              <a:t>Element fault current</a:t>
            </a:r>
          </a:p>
          <a:p>
            <a:pPr lvl="1"/>
            <a:r>
              <a:rPr lang="en-US" dirty="0"/>
              <a:t>Sympathetic breaker tripping</a:t>
            </a:r>
          </a:p>
          <a:p>
            <a:pPr lvl="1"/>
            <a:r>
              <a:rPr lang="en-US" dirty="0"/>
              <a:t>Breaker reduction of reach</a:t>
            </a:r>
          </a:p>
          <a:p>
            <a:r>
              <a:rPr lang="en-US" dirty="0"/>
              <a:t>Computer-aided analytical methods (islanding, protection)</a:t>
            </a:r>
          </a:p>
          <a:p>
            <a:r>
              <a:rPr lang="en-US" dirty="0"/>
              <a:t>Detailed CESIR and ROI Studies</a:t>
            </a:r>
          </a:p>
        </p:txBody>
      </p:sp>
    </p:spTree>
    <p:extLst>
      <p:ext uri="{BB962C8B-B14F-4D97-AF65-F5344CB8AC3E}">
        <p14:creationId xmlns:p14="http://schemas.microsoft.com/office/powerpoint/2010/main" val="3276599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214166" y="1240870"/>
            <a:ext cx="3139126" cy="600346"/>
          </a:xfrm>
          <a:prstGeom prst="roundRect">
            <a:avLst>
              <a:gd name="adj" fmla="val 5091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</a:rPr>
              <a:t>Initial Review</a:t>
            </a:r>
            <a:br>
              <a:rPr lang="en-US" sz="1600" b="1" dirty="0">
                <a:solidFill>
                  <a:srgbClr val="000000"/>
                </a:solidFill>
              </a:rPr>
            </a:br>
            <a:r>
              <a:rPr lang="en-US" sz="1400" i="1" dirty="0">
                <a:solidFill>
                  <a:srgbClr val="000000"/>
                </a:solidFill>
              </a:rPr>
              <a:t>Minimal technical review</a:t>
            </a:r>
            <a:endParaRPr kumimoji="0" lang="en-US" sz="14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214165" y="318983"/>
            <a:ext cx="3139126" cy="461912"/>
          </a:xfrm>
          <a:prstGeom prst="roundRect">
            <a:avLst>
              <a:gd name="adj" fmla="val 17336"/>
            </a:avLst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0000"/>
                </a:solidFill>
              </a:rPr>
              <a:t>Application for Interconnection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214165" y="5290901"/>
            <a:ext cx="3137607" cy="648523"/>
          </a:xfrm>
          <a:prstGeom prst="roundRect">
            <a:avLst>
              <a:gd name="adj" fmla="val 5091"/>
            </a:avLst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</a:rPr>
              <a:t>CESIR and </a:t>
            </a:r>
            <a:r>
              <a:rPr lang="en-US" b="1" dirty="0"/>
              <a:t>special s</a:t>
            </a:r>
            <a:r>
              <a:rPr lang="en-US" sz="1600" b="1" dirty="0">
                <a:solidFill>
                  <a:srgbClr val="000000"/>
                </a:solidFill>
              </a:rPr>
              <a:t>tudies</a:t>
            </a:r>
            <a:br>
              <a:rPr lang="en-US" sz="1600" b="1" dirty="0">
                <a:solidFill>
                  <a:srgbClr val="000000"/>
                </a:solidFill>
              </a:rPr>
            </a:br>
            <a:r>
              <a:rPr lang="en-US" sz="1600" i="1" dirty="0">
                <a:solidFill>
                  <a:srgbClr val="000000"/>
                </a:solidFill>
              </a:rPr>
              <a:t>Technical analysis required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98225" y="1889258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Fail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57702" y="1600531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57089" y="3804349"/>
            <a:ext cx="583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Pass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6360015" y="1238097"/>
            <a:ext cx="1756884" cy="4574226"/>
          </a:xfrm>
          <a:prstGeom prst="roundRect">
            <a:avLst>
              <a:gd name="adj" fmla="val 16845"/>
            </a:avLst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solidFill>
                <a:srgbClr val="000000"/>
              </a:solidFill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solidFill>
                <a:srgbClr val="000000"/>
              </a:solidFill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0000"/>
                </a:solidFill>
              </a:rPr>
              <a:t>Interconnection Approved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0000"/>
                </a:solidFill>
              </a:rPr>
              <a:t>Approved (with site specific requirements)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Circuit or site mitigation requirements likely</a:t>
            </a:r>
            <a:endParaRPr kumimoji="0" lang="en-US" b="0" i="0" u="none" strike="noStrike" cap="none" normalizeH="0" baseline="0" dirty="0">
              <a:ln>
                <a:noFill/>
              </a:ln>
              <a:effectLst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3298225" y="780896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3298225" y="1838569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5351773" y="1580401"/>
            <a:ext cx="10058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3280992" y="4707948"/>
            <a:ext cx="17233" cy="5829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Rounded Rectangle 17"/>
          <p:cNvSpPr/>
          <p:nvPr/>
        </p:nvSpPr>
        <p:spPr bwMode="auto">
          <a:xfrm>
            <a:off x="2214166" y="2295769"/>
            <a:ext cx="3139125" cy="2412179"/>
          </a:xfrm>
          <a:prstGeom prst="roundRect">
            <a:avLst>
              <a:gd name="adj" fmla="val 5091"/>
            </a:avLst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</a:rPr>
              <a:t>Screening Options</a:t>
            </a:r>
            <a:br>
              <a:rPr lang="en-US" sz="1600" b="1" dirty="0">
                <a:solidFill>
                  <a:srgbClr val="000000"/>
                </a:solidFill>
              </a:rPr>
            </a:br>
            <a:r>
              <a:rPr lang="en-US" sz="1600" i="1" dirty="0">
                <a:solidFill>
                  <a:srgbClr val="000000"/>
                </a:solidFill>
              </a:rPr>
              <a:t>Technical analysis required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i="1" dirty="0">
              <a:solidFill>
                <a:srgbClr val="000000"/>
              </a:solidFill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>
              <a:solidFill>
                <a:srgbClr val="000000"/>
              </a:solidFill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>
              <a:solidFill>
                <a:srgbClr val="000000"/>
              </a:solidFill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>
              <a:solidFill>
                <a:srgbClr val="000000"/>
              </a:solidFill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57088" y="5586009"/>
            <a:ext cx="583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Pass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507797" y="2953709"/>
            <a:ext cx="2571184" cy="4055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Ratio</a:t>
            </a: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Methods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507797" y="4040207"/>
            <a:ext cx="2571184" cy="5070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Computer-aided analytical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Methods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21471" y="4778113"/>
            <a:ext cx="161775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Fail, with study $$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5353292" y="3597782"/>
            <a:ext cx="10058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5353292" y="5508500"/>
            <a:ext cx="10058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Down Arrow 11"/>
          <p:cNvSpPr/>
          <p:nvPr/>
        </p:nvSpPr>
        <p:spPr bwMode="auto">
          <a:xfrm>
            <a:off x="1450658" y="1439501"/>
            <a:ext cx="669956" cy="4300397"/>
          </a:xfrm>
          <a:prstGeom prst="down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Increased data needed and accuracy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510927" y="3440002"/>
            <a:ext cx="2571184" cy="5098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Shorthand</a:t>
            </a: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 Calculation Methods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384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440" y="182563"/>
            <a:ext cx="4616858" cy="731520"/>
          </a:xfrm>
        </p:spPr>
        <p:txBody>
          <a:bodyPr/>
          <a:lstStyle/>
          <a:p>
            <a:r>
              <a:rPr lang="en-US" dirty="0">
                <a:latin typeface="+mn-lt"/>
              </a:rPr>
              <a:t>Currently too many screening choices and uncertainty, e.g. for islanding concern in NY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36" r="6008"/>
          <a:stretch/>
        </p:blipFill>
        <p:spPr>
          <a:xfrm>
            <a:off x="4627764" y="271771"/>
            <a:ext cx="4248609" cy="606371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4794" y="1544128"/>
            <a:ext cx="4126616" cy="531387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NYSIR Preliminary, screen B, (certified equipment) screen E (&lt;33% min load) Also, DG size capacity on line section (&lt;50% &amp; &lt;15% </a:t>
            </a:r>
            <a:r>
              <a:rPr lang="en-US" sz="2000" dirty="0" err="1"/>
              <a:t>load</a:t>
            </a:r>
            <a:r>
              <a:rPr lang="en-US" sz="2000" baseline="-25000" dirty="0" err="1"/>
              <a:t>P</a:t>
            </a:r>
            <a:r>
              <a:rPr lang="en-US" sz="20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National Grid’s ESB 756 supplemental document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Sandia Screening Guideline (67% of min load)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Supplemental screen G (&lt; 100% on line section) and Passing G requires checking screen H (voltage quality) and screen I (“safety and reliability”)  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3905164" y="2239162"/>
            <a:ext cx="18176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Worries</a:t>
            </a:r>
          </a:p>
        </p:txBody>
      </p:sp>
    </p:spTree>
    <p:extLst>
      <p:ext uri="{BB962C8B-B14F-4D97-AF65-F5344CB8AC3E}">
        <p14:creationId xmlns:p14="http://schemas.microsoft.com/office/powerpoint/2010/main" val="1286270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Efforts to Update the Sandia Guide to Assess Islanding Risk (Sand2012-1365)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484" y="1190445"/>
            <a:ext cx="7291046" cy="5098211"/>
          </a:xfrm>
        </p:spPr>
        <p:txBody>
          <a:bodyPr>
            <a:normAutofit lnSpcReduction="10000"/>
          </a:bodyPr>
          <a:lstStyle/>
          <a:p>
            <a:pPr marL="685800" lvl="1" indent="-34290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u="sng" dirty="0"/>
              <a:t>Team/Scope</a:t>
            </a:r>
            <a:r>
              <a:rPr lang="en-US" dirty="0"/>
              <a:t>: EPRI, NYSERDA, SNLA, NREL and industry will revise and update the March 2013 version of assessment guide and screens.</a:t>
            </a:r>
          </a:p>
          <a:p>
            <a:pPr marL="685800" lvl="1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u="sng" dirty="0"/>
              <a:t>Objective</a:t>
            </a:r>
            <a:r>
              <a:rPr lang="en-US" dirty="0"/>
              <a:t>: Address questions about how the criteria was derived, methods to apply it and what needs changing with new 1547 and higher penetration.</a:t>
            </a:r>
          </a:p>
          <a:p>
            <a:pPr marL="685800" lvl="1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u="sng" dirty="0"/>
              <a:t>Planned Document Updates</a:t>
            </a:r>
          </a:p>
          <a:p>
            <a:pPr marL="968375" lvl="2" indent="-342900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Scope and application cases to rule out and needing study</a:t>
            </a:r>
          </a:p>
          <a:p>
            <a:pPr marL="968375" lvl="2" indent="-342900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Rework the flow chart ratio methods</a:t>
            </a:r>
          </a:p>
          <a:p>
            <a:pPr marL="968375" lvl="2" indent="-342900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Address future smart inverters, ADMS</a:t>
            </a:r>
          </a:p>
          <a:p>
            <a:pPr marL="968375" lvl="2" indent="-342900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Mitigations options onboard and grid side mitigation options</a:t>
            </a:r>
          </a:p>
          <a:p>
            <a:pPr marL="968375" lvl="2" indent="-342900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Load characteristics and substation-level considerations</a:t>
            </a:r>
          </a:p>
          <a:p>
            <a:pPr marL="685800" lvl="1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u="sng" dirty="0"/>
              <a:t>Results:</a:t>
            </a:r>
            <a:r>
              <a:rPr lang="en-US" dirty="0"/>
              <a:t> by 3/31/2017 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619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and Schedule: </a:t>
            </a:r>
            <a:r>
              <a:rPr lang="en-US" dirty="0">
                <a:solidFill>
                  <a:schemeClr val="bg2"/>
                </a:solidFill>
              </a:rPr>
              <a:t>Updating Sandia screening method (Sand2012-1365, of March 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641" y="1466489"/>
            <a:ext cx="8164039" cy="49601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Issues with existing method:</a:t>
            </a:r>
          </a:p>
          <a:p>
            <a:pPr lvl="1"/>
            <a:r>
              <a:rPr lang="en-US" dirty="0"/>
              <a:t>Needs more justification for using 2/3 min-load as first screen.</a:t>
            </a:r>
          </a:p>
          <a:p>
            <a:pPr lvl="1"/>
            <a:r>
              <a:rPr lang="en-US" dirty="0"/>
              <a:t>The 2/3 min-load conflicts with a number of current practices. </a:t>
            </a:r>
          </a:p>
          <a:p>
            <a:pPr lvl="1"/>
            <a:r>
              <a:rPr lang="en-US" dirty="0"/>
              <a:t>Screens that follow min-load require a lot of to get data.</a:t>
            </a:r>
          </a:p>
          <a:p>
            <a:pPr lvl="1"/>
            <a:r>
              <a:rPr lang="en-US" dirty="0"/>
              <a:t>Most utilities go from first screen to a risk of Islanding (ROI) study.</a:t>
            </a:r>
          </a:p>
          <a:p>
            <a:pPr>
              <a:spcBef>
                <a:spcPts val="600"/>
              </a:spcBef>
            </a:pPr>
            <a:r>
              <a:rPr lang="en-US" dirty="0"/>
              <a:t>Opportunities and role of an updated methods.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Clarify the assessment steps that reached a 2/3 min-load allowance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Address different power factor settings and trip limits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Address new voltage and frequency ride through requirement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Update on alternative methods for both on board and utility controlled anti islanding measures.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Describe how this industry practice may compliment utility specific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065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(Dec 2016 – Mar 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b="1" dirty="0"/>
              <a:t>Better define SIR screens A- I </a:t>
            </a:r>
            <a:r>
              <a:rPr lang="en-US" dirty="0"/>
              <a:t>(pass/fail?, emerging 1547 requirements) - Working with research staff, utility distribution engineers and other stakeholders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b="1" dirty="0"/>
              <a:t>Develop/Coordinate NY CESIR reports template </a:t>
            </a:r>
            <a:r>
              <a:rPr lang="en-US" dirty="0"/>
              <a:t>- combine REV objectives with utility best practices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b="1" dirty="0"/>
              <a:t>Work with utilities –</a:t>
            </a:r>
            <a:r>
              <a:rPr lang="en-US" dirty="0"/>
              <a:t> to identify and select a few active and problematic interconnection cases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b="1" dirty="0"/>
              <a:t>Test drive screening criteria and CESIR scope/format </a:t>
            </a:r>
            <a:r>
              <a:rPr lang="en-US" dirty="0"/>
              <a:t>in the relevant field cases</a:t>
            </a:r>
          </a:p>
        </p:txBody>
      </p:sp>
    </p:spTree>
    <p:extLst>
      <p:ext uri="{BB962C8B-B14F-4D97-AF65-F5344CB8AC3E}">
        <p14:creationId xmlns:p14="http://schemas.microsoft.com/office/powerpoint/2010/main" val="2400550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640" y="853351"/>
            <a:ext cx="3474720" cy="2137709"/>
          </a:xfrm>
          <a:prstGeom prst="rect">
            <a:avLst/>
          </a:prstGeom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" y="5580011"/>
            <a:ext cx="8412480" cy="1371600"/>
          </a:xfrm>
        </p:spPr>
        <p:txBody>
          <a:bodyPr/>
          <a:lstStyle/>
          <a:p>
            <a:r>
              <a:rPr lang="en-US" sz="3000" dirty="0"/>
              <a:t>Together…Shaping the Future of Electricity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1284516" y="3150130"/>
            <a:ext cx="4874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/>
              <a:t>Ben York and Tom Key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hlinkClick r:id="rId3"/>
              </a:rPr>
              <a:t>byork@epri.com</a:t>
            </a:r>
            <a:r>
              <a:rPr lang="en-US" sz="2400" dirty="0"/>
              <a:t>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hlinkClick r:id="rId4"/>
              </a:rPr>
              <a:t>tkey@epri.com</a:t>
            </a:r>
            <a:r>
              <a:rPr lang="en-US" sz="2400" dirty="0"/>
              <a:t> 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692330" y="853351"/>
            <a:ext cx="35422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200" b="1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for your input!</a:t>
            </a:r>
          </a:p>
        </p:txBody>
      </p:sp>
    </p:spTree>
    <p:extLst>
      <p:ext uri="{BB962C8B-B14F-4D97-AF65-F5344CB8AC3E}">
        <p14:creationId xmlns:p14="http://schemas.microsoft.com/office/powerpoint/2010/main" val="2517570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Harmonizing CESIR Processes in NY: Issues and Opportunities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831" y="1350897"/>
            <a:ext cx="8300337" cy="5394960"/>
          </a:xfrm>
        </p:spPr>
        <p:txBody>
          <a:bodyPr/>
          <a:lstStyle/>
          <a:p>
            <a:r>
              <a:rPr lang="en-US" dirty="0"/>
              <a:t>Issues with existing processes:</a:t>
            </a:r>
          </a:p>
          <a:p>
            <a:pPr lvl="1"/>
            <a:r>
              <a:rPr lang="en-US" dirty="0"/>
              <a:t>Wide range of study formats, technical, narratives and lengths</a:t>
            </a:r>
          </a:p>
          <a:p>
            <a:pPr lvl="1"/>
            <a:r>
              <a:rPr lang="en-US" dirty="0"/>
              <a:t>New screening options in SIR not fully implemented </a:t>
            </a:r>
          </a:p>
          <a:p>
            <a:pPr lvl="1"/>
            <a:r>
              <a:rPr lang="en-US" dirty="0"/>
              <a:t>Queue challenges for utilities across NY varies a lot</a:t>
            </a:r>
          </a:p>
          <a:p>
            <a:pPr>
              <a:spcBef>
                <a:spcPts val="600"/>
              </a:spcBef>
            </a:pPr>
            <a:r>
              <a:rPr lang="en-US" dirty="0"/>
              <a:t>Opportunities for more unified study approach.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More consistent application and better definition of SIR screens with use.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Find best practices out of current range of studies and reporting.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Follow thru with initiatives on difficult technical areas, such as anti islanding, network connections, etc.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Prepare for the changes in 1547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endParaRPr lang="en-US" dirty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061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for NYSERDA - </a:t>
            </a:r>
            <a:r>
              <a:rPr lang="en-US" i="1" dirty="0"/>
              <a:t>Harmonizing Interconnection Practices in NY State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089" y="1345396"/>
            <a:ext cx="7963907" cy="5624739"/>
          </a:xfrm>
        </p:spPr>
        <p:txBody>
          <a:bodyPr>
            <a:normAutofit/>
          </a:bodyPr>
          <a:lstStyle/>
          <a:p>
            <a:pPr marL="112713" lvl="1" indent="-112713"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u="sng" dirty="0"/>
              <a:t>Team/scope</a:t>
            </a:r>
            <a:r>
              <a:rPr lang="en-US" b="1" dirty="0"/>
              <a:t>: </a:t>
            </a:r>
            <a:r>
              <a:rPr lang="en-US" dirty="0"/>
              <a:t>EPRI, NYSERDA, DPS and NY utilities, with input from outside NY, to identify best practices/processes grid connection from technical reviews to screening (new SIR) and CESIR studies.</a:t>
            </a:r>
          </a:p>
          <a:p>
            <a:pPr marL="395288" lvl="2" indent="-112713"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Task 1 – </a:t>
            </a:r>
            <a:r>
              <a:rPr lang="en-US" dirty="0"/>
              <a:t>Functional specification (completed </a:t>
            </a:r>
            <a:r>
              <a:rPr lang="en-US" b="1" dirty="0"/>
              <a:t>in October)</a:t>
            </a:r>
            <a:r>
              <a:rPr lang="en-US" dirty="0"/>
              <a:t>.</a:t>
            </a:r>
          </a:p>
          <a:p>
            <a:pPr marL="395288" lvl="2" indent="-112713"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Task 2 – </a:t>
            </a:r>
            <a:r>
              <a:rPr lang="en-US" dirty="0"/>
              <a:t>Review screening and CESIR processes to address consistency and alignment in light of evolving criteria, differences in distribution types, changing standards (new 1547), and technical issues such as islanding/3Vo protection (</a:t>
            </a:r>
            <a:r>
              <a:rPr lang="en-US" b="1" dirty="0"/>
              <a:t>in progress)</a:t>
            </a:r>
          </a:p>
          <a:p>
            <a:pPr marL="457200" lvl="1" indent="-173038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dirty="0"/>
              <a:t>Task 3 – </a:t>
            </a:r>
            <a:r>
              <a:rPr lang="en-US" dirty="0"/>
              <a:t>Develop unified approach on screening and CESIR (by </a:t>
            </a:r>
            <a:r>
              <a:rPr lang="en-US" b="1" dirty="0"/>
              <a:t>end of January)</a:t>
            </a:r>
            <a:r>
              <a:rPr lang="en-US" dirty="0"/>
              <a:t>.</a:t>
            </a:r>
          </a:p>
          <a:p>
            <a:pPr marL="457200">
              <a:buNone/>
            </a:pPr>
            <a:r>
              <a:rPr lang="en-US" sz="2000" b="1" dirty="0"/>
              <a:t>Task 4 – </a:t>
            </a:r>
            <a:r>
              <a:rPr lang="en-US" sz="2000" dirty="0"/>
              <a:t>Test drive approach with utilities on  specific problematic cases in NY (by end of </a:t>
            </a:r>
            <a:r>
              <a:rPr lang="en-US" sz="2000" b="1" dirty="0"/>
              <a:t>March ’17)	</a:t>
            </a:r>
          </a:p>
        </p:txBody>
      </p:sp>
    </p:spTree>
    <p:extLst>
      <p:ext uri="{BB962C8B-B14F-4D97-AF65-F5344CB8AC3E}">
        <p14:creationId xmlns:p14="http://schemas.microsoft.com/office/powerpoint/2010/main" val="1302217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Background/Status on Screening and CESIRs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41" y="914083"/>
            <a:ext cx="8098332" cy="5394960"/>
          </a:xfrm>
        </p:spPr>
        <p:txBody>
          <a:bodyPr>
            <a:normAutofit/>
          </a:bodyPr>
          <a:lstStyle/>
          <a:p>
            <a:pPr marL="284163" indent="-284163">
              <a:spcAft>
                <a:spcPts val="900"/>
              </a:spcAft>
            </a:pPr>
            <a:r>
              <a:rPr lang="en-US" dirty="0"/>
              <a:t>New and improved technical procedures and processing of applications (last two years).</a:t>
            </a:r>
          </a:p>
          <a:p>
            <a:pPr marL="284163" indent="-284163">
              <a:spcAft>
                <a:spcPts val="900"/>
              </a:spcAft>
            </a:pPr>
            <a:r>
              <a:rPr lang="en-US" dirty="0"/>
              <a:t>New SIR screens (March ‘16), still evolving and will need better definition of the pass/fail criteria.</a:t>
            </a:r>
          </a:p>
          <a:p>
            <a:pPr marL="284163" indent="-284163">
              <a:spcAft>
                <a:spcPts val="900"/>
              </a:spcAft>
            </a:pPr>
            <a:r>
              <a:rPr lang="en-US" dirty="0"/>
              <a:t>Interconnection functional specifications defined (Oct ’16)</a:t>
            </a:r>
          </a:p>
          <a:p>
            <a:pPr marL="284163" indent="-284163">
              <a:spcAft>
                <a:spcPts val="900"/>
              </a:spcAft>
            </a:pPr>
            <a:r>
              <a:rPr lang="en-US" dirty="0"/>
              <a:t>Current CESIR study approaches and details among NY utilities still varies at lot. </a:t>
            </a:r>
          </a:p>
          <a:p>
            <a:pPr marL="284163" indent="-284163">
              <a:spcAft>
                <a:spcPts val="900"/>
              </a:spcAft>
            </a:pPr>
            <a:r>
              <a:rPr lang="en-US" dirty="0"/>
              <a:t>Current initiatives such as unintended islanding (Nov ‘16 to Jan ‘17) expected to better define SIR screens</a:t>
            </a:r>
          </a:p>
          <a:p>
            <a:pPr marL="284163" indent="-284163">
              <a:spcAft>
                <a:spcPts val="9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in IEEE 1547 are coming (late ‘17) and will need to be considered in all future requirements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2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flow of NY Interconnection Approval Process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192094"/>
            <a:ext cx="8748910" cy="403782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 bwMode="auto">
          <a:xfrm>
            <a:off x="274320" y="4348976"/>
            <a:ext cx="4778774" cy="735062"/>
          </a:xfrm>
          <a:prstGeom prst="rect">
            <a:avLst/>
          </a:prstGeom>
          <a:noFill/>
          <a:ln w="76200"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186" y="5492099"/>
            <a:ext cx="6066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Assumptions: Initial review is manual and utility unique, screening is based on NY SIR (March 2016), impact studies are CESIRs and may lead to Risk of Islanding (ROI) studies.</a:t>
            </a:r>
          </a:p>
        </p:txBody>
      </p:sp>
    </p:spTree>
    <p:extLst>
      <p:ext uri="{BB962C8B-B14F-4D97-AF65-F5344CB8AC3E}">
        <p14:creationId xmlns:p14="http://schemas.microsoft.com/office/powerpoint/2010/main" val="137162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for Harmonizing Screening and CESIRs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625299" y="1923319"/>
            <a:ext cx="7875916" cy="1190657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5011" y="3257955"/>
            <a:ext cx="6378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York’s Family of Interconnection Requests Greater than 50kW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25299" y="1427178"/>
            <a:ext cx="2377440" cy="1685830"/>
            <a:chOff x="625299" y="1427178"/>
            <a:chExt cx="2377440" cy="1685830"/>
          </a:xfrm>
        </p:grpSpPr>
        <p:sp>
          <p:nvSpPr>
            <p:cNvPr id="7" name="TextBox 6"/>
            <p:cNvSpPr txBox="1"/>
            <p:nvPr/>
          </p:nvSpPr>
          <p:spPr>
            <a:xfrm>
              <a:off x="811172" y="1427178"/>
              <a:ext cx="140767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b="1" dirty="0"/>
                <a:t>“first pass”</a:t>
              </a:r>
            </a:p>
          </p:txBody>
        </p:sp>
        <p:sp>
          <p:nvSpPr>
            <p:cNvPr id="8" name="Round Same Side Corner Rectangle 7"/>
            <p:cNvSpPr/>
            <p:nvPr/>
          </p:nvSpPr>
          <p:spPr bwMode="auto">
            <a:xfrm rot="16200000">
              <a:off x="1219659" y="1329928"/>
              <a:ext cx="1188720" cy="2377440"/>
            </a:xfrm>
            <a:prstGeom prst="round2Same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009695" y="1381825"/>
            <a:ext cx="1582484" cy="1731183"/>
            <a:chOff x="7009695" y="1381825"/>
            <a:chExt cx="1582484" cy="1731183"/>
          </a:xfrm>
        </p:grpSpPr>
        <p:sp>
          <p:nvSpPr>
            <p:cNvPr id="10" name="Round Same Side Corner Rectangle 9"/>
            <p:cNvSpPr/>
            <p:nvPr/>
          </p:nvSpPr>
          <p:spPr bwMode="auto">
            <a:xfrm rot="5400000" flipH="1">
              <a:off x="7161095" y="1772888"/>
              <a:ext cx="1188720" cy="1491519"/>
            </a:xfrm>
            <a:prstGeom prst="round2Same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19075" marR="0" indent="-219075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09695" y="1381825"/>
              <a:ext cx="1582484" cy="374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/>
                <a:t>“not so fast”</a:t>
              </a:r>
            </a:p>
          </p:txBody>
        </p:sp>
      </p:grpSp>
      <p:sp>
        <p:nvSpPr>
          <p:cNvPr id="12" name="DTT/3V0/Recloser"/>
          <p:cNvSpPr txBox="1"/>
          <p:nvPr/>
        </p:nvSpPr>
        <p:spPr>
          <a:xfrm>
            <a:off x="7108194" y="2010816"/>
            <a:ext cx="134359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DTT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3V0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 err="1">
                <a:solidFill>
                  <a:schemeClr val="bg1"/>
                </a:solidFill>
              </a:rPr>
              <a:t>Recloser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45006" y="2284315"/>
            <a:ext cx="360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Uncertain Treatment?</a:t>
            </a:r>
          </a:p>
        </p:txBody>
      </p:sp>
      <p:sp>
        <p:nvSpPr>
          <p:cNvPr id="13" name="Rectangle - Beige (large)"/>
          <p:cNvSpPr/>
          <p:nvPr/>
        </p:nvSpPr>
        <p:spPr bwMode="auto">
          <a:xfrm rot="5400000" flipH="1">
            <a:off x="5157617" y="-230590"/>
            <a:ext cx="1188720" cy="5498475"/>
          </a:xfrm>
          <a:prstGeom prst="round2Same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4" name="Pass"/>
          <p:cNvSpPr txBox="1"/>
          <p:nvPr/>
        </p:nvSpPr>
        <p:spPr>
          <a:xfrm>
            <a:off x="1052159" y="2287815"/>
            <a:ext cx="136447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Passing</a:t>
            </a:r>
          </a:p>
        </p:txBody>
      </p:sp>
      <p:sp>
        <p:nvSpPr>
          <p:cNvPr id="23" name="Rectangle 22" hidden="1"/>
          <p:cNvSpPr/>
          <p:nvPr/>
        </p:nvSpPr>
        <p:spPr bwMode="auto">
          <a:xfrm>
            <a:off x="3037306" y="1917720"/>
            <a:ext cx="3841602" cy="1205737"/>
          </a:xfrm>
          <a:prstGeom prst="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5" name="Bigger Green Area"/>
          <p:cNvSpPr/>
          <p:nvPr/>
        </p:nvSpPr>
        <p:spPr bwMode="auto">
          <a:xfrm rot="16200000">
            <a:off x="1534420" y="974970"/>
            <a:ext cx="1188720" cy="3087356"/>
          </a:xfrm>
          <a:prstGeom prst="round2SameRect">
            <a:avLst/>
          </a:prstGeom>
          <a:solidFill>
            <a:schemeClr val="accent3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6" name="Text - Pass with Refined Screening Criteria"/>
          <p:cNvSpPr txBox="1"/>
          <p:nvPr/>
        </p:nvSpPr>
        <p:spPr>
          <a:xfrm>
            <a:off x="552767" y="2164704"/>
            <a:ext cx="30592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# Passing with Refined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Screening Criteria</a:t>
            </a:r>
          </a:p>
        </p:txBody>
      </p:sp>
      <p:sp>
        <p:nvSpPr>
          <p:cNvPr id="17" name="Text - Subject to Detailed Study (larger)"/>
          <p:cNvSpPr txBox="1"/>
          <p:nvPr/>
        </p:nvSpPr>
        <p:spPr>
          <a:xfrm>
            <a:off x="3855577" y="2318592"/>
            <a:ext cx="326419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Subject to Detailed Study</a:t>
            </a:r>
          </a:p>
        </p:txBody>
      </p:sp>
      <p:sp>
        <p:nvSpPr>
          <p:cNvPr id="18" name="Text - Opportunities for Improvement"/>
          <p:cNvSpPr txBox="1"/>
          <p:nvPr/>
        </p:nvSpPr>
        <p:spPr>
          <a:xfrm>
            <a:off x="3157061" y="959505"/>
            <a:ext cx="3009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tx1"/>
                </a:solidFill>
              </a:rPr>
              <a:t>Opportunities for Improvement</a:t>
            </a:r>
          </a:p>
        </p:txBody>
      </p:sp>
      <p:sp>
        <p:nvSpPr>
          <p:cNvPr id="19" name="Rectangle - Beige (smaller)"/>
          <p:cNvSpPr/>
          <p:nvPr/>
        </p:nvSpPr>
        <p:spPr bwMode="auto">
          <a:xfrm rot="5400000" flipH="1">
            <a:off x="6666416" y="1269466"/>
            <a:ext cx="1188720" cy="2498362"/>
          </a:xfrm>
          <a:prstGeom prst="round2Same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0" name="Text - Subject to Detailed Study (far right)"/>
          <p:cNvSpPr txBox="1"/>
          <p:nvPr/>
        </p:nvSpPr>
        <p:spPr>
          <a:xfrm>
            <a:off x="6389025" y="2164704"/>
            <a:ext cx="228006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# Subject to Detailed Study</a:t>
            </a:r>
          </a:p>
        </p:txBody>
      </p:sp>
      <p:sp>
        <p:nvSpPr>
          <p:cNvPr id="21" name="Rectangle - Light Green"/>
          <p:cNvSpPr/>
          <p:nvPr/>
        </p:nvSpPr>
        <p:spPr bwMode="auto">
          <a:xfrm>
            <a:off x="3653307" y="1922752"/>
            <a:ext cx="2377440" cy="118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9075" marR="0" indent="-219075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2" name="Text - Enhanced Screening"/>
          <p:cNvSpPr txBox="1"/>
          <p:nvPr/>
        </p:nvSpPr>
        <p:spPr>
          <a:xfrm>
            <a:off x="3980016" y="2010816"/>
            <a:ext cx="1724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New Screening Methods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796854" y="3125457"/>
            <a:ext cx="7533107" cy="2146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1649336" y="4576670"/>
            <a:ext cx="543381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All three areas; </a:t>
            </a:r>
            <a:r>
              <a:rPr lang="en-US" b="1" i="1" dirty="0"/>
              <a:t>screening, studies, and mitigations </a:t>
            </a:r>
            <a:r>
              <a:rPr lang="en-US" dirty="0"/>
              <a:t>have headroom for new innovations and improvements. </a:t>
            </a:r>
          </a:p>
          <a:p>
            <a:r>
              <a:rPr lang="en-US" dirty="0"/>
              <a:t>Of the three, </a:t>
            </a:r>
            <a:r>
              <a:rPr lang="en-US" b="1" i="1" dirty="0"/>
              <a:t>screening </a:t>
            </a:r>
            <a:r>
              <a:rPr lang="en-US" dirty="0"/>
              <a:t>is likely be the most </a:t>
            </a:r>
            <a:r>
              <a:rPr lang="en-US" b="1" i="1" dirty="0"/>
              <a:t>cost-effective </a:t>
            </a:r>
            <a:r>
              <a:rPr lang="en-US" dirty="0"/>
              <a:t>opportunity.</a:t>
            </a:r>
          </a:p>
        </p:txBody>
      </p:sp>
    </p:spTree>
    <p:extLst>
      <p:ext uri="{BB962C8B-B14F-4D97-AF65-F5344CB8AC3E}">
        <p14:creationId xmlns:p14="http://schemas.microsoft.com/office/powerpoint/2010/main" val="335489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24" grpId="0"/>
      <p:bldP spid="13" grpId="0" animBg="1"/>
      <p:bldP spid="14" grpId="0"/>
      <p:bldP spid="23" grpId="0" animBg="1"/>
      <p:bldP spid="15" grpId="0" animBg="1"/>
      <p:bldP spid="16" grpId="0"/>
      <p:bldP spid="17" grpId="0"/>
      <p:bldP spid="18" grpId="0"/>
      <p:bldP spid="19" grpId="0" animBg="1"/>
      <p:bldP spid="20" grpId="0"/>
      <p:bldP spid="21" grpId="0" animBg="1"/>
      <p:bldP spid="22" grpId="0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steps applying SIR and lead to CESIRs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715462"/>
              </p:ext>
            </p:extLst>
          </p:nvPr>
        </p:nvGraphicFramePr>
        <p:xfrm>
          <a:off x="274319" y="1009290"/>
          <a:ext cx="8595361" cy="49413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00866">
                  <a:extLst>
                    <a:ext uri="{9D8B030D-6E8A-4147-A177-3AD203B41FA5}">
                      <a16:colId xmlns:a16="http://schemas.microsoft.com/office/drawing/2014/main" xmlns="" val="483821192"/>
                    </a:ext>
                  </a:extLst>
                </a:gridCol>
                <a:gridCol w="4694495">
                  <a:extLst>
                    <a:ext uri="{9D8B030D-6E8A-4147-A177-3AD203B41FA5}">
                      <a16:colId xmlns:a16="http://schemas.microsoft.com/office/drawing/2014/main" xmlns="" val="985318905"/>
                    </a:ext>
                  </a:extLst>
                </a:gridCol>
              </a:tblGrid>
              <a:tr h="4423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Road</a:t>
                      </a:r>
                      <a:r>
                        <a:rPr lang="fr-FR" sz="1800" b="1" u="none" strike="noStrike" baseline="0" dirty="0">
                          <a:effectLst/>
                        </a:rPr>
                        <a:t> to </a:t>
                      </a:r>
                      <a:r>
                        <a:rPr lang="fr-FR" sz="1800" b="1" u="none" strike="noStrike" dirty="0">
                          <a:effectLst/>
                        </a:rPr>
                        <a:t>CESIR per SIR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 </a:t>
                      </a:r>
                      <a:r>
                        <a:rPr lang="en-US" sz="1800" b="1" u="none" strike="noStrike" dirty="0">
                          <a:effectLst/>
                        </a:rPr>
                        <a:t>Typical Implementation of NY Utility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71501918"/>
                  </a:ext>
                </a:extLst>
              </a:tr>
              <a:tr h="73085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Step 2 - Determine scope/nature, assign POC, offer pre-application report “like FERC” ($750)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Provide description of site-related limits and to identify if there are particular</a:t>
                      </a:r>
                      <a:r>
                        <a:rPr lang="en-US" sz="1400" u="none" strike="noStrike" baseline="0" dirty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concerns</a:t>
                      </a:r>
                      <a:r>
                        <a:rPr lang="en-US" sz="1400" u="none" strike="noStrike" baseline="0" dirty="0">
                          <a:effectLst/>
                        </a:rPr>
                        <a:t> with the specific </a:t>
                      </a:r>
                      <a:r>
                        <a:rPr lang="en-US" sz="1400" u="none" strike="noStrike" dirty="0">
                          <a:effectLst/>
                        </a:rPr>
                        <a:t>site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36714927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Step 3 - Review of submittals, viability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Confirm</a:t>
                      </a:r>
                      <a:r>
                        <a:rPr lang="en-US" sz="1400" u="none" strike="noStrike" baseline="0" dirty="0">
                          <a:effectLst/>
                        </a:rPr>
                        <a:t> if</a:t>
                      </a:r>
                      <a:r>
                        <a:rPr lang="en-US" sz="1400" u="none" strike="noStrike" dirty="0">
                          <a:effectLst/>
                        </a:rPr>
                        <a:t> application complete per SIR</a:t>
                      </a:r>
                      <a:r>
                        <a:rPr lang="en-US" sz="1400" u="none" strike="noStrike" baseline="0" dirty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appendix 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15916522"/>
                  </a:ext>
                </a:extLst>
              </a:tr>
              <a:tr h="371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Step 3 - DG equipment verification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Check equipment</a:t>
                      </a:r>
                      <a:r>
                        <a:rPr lang="en-US" sz="1400" u="none" strike="noStrike" baseline="0" dirty="0">
                          <a:effectLst/>
                        </a:rPr>
                        <a:t> per</a:t>
                      </a:r>
                      <a:r>
                        <a:rPr lang="en-US" sz="1400" u="none" strike="noStrike" dirty="0">
                          <a:effectLst/>
                        </a:rPr>
                        <a:t> SIR appendixes B and 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627066983"/>
                  </a:ext>
                </a:extLst>
              </a:tr>
              <a:tr h="371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Step 4 – SIR</a:t>
                      </a:r>
                      <a:r>
                        <a:rPr lang="en-US" sz="1400" u="none" strike="noStrike" baseline="0" dirty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Screens A-F and verify Section II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Provide Table of Limits/Results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02551087"/>
                  </a:ext>
                </a:extLst>
              </a:tr>
              <a:tr h="371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Step 4 –</a:t>
                      </a:r>
                      <a:r>
                        <a:rPr lang="en-US" sz="1400" u="none" strike="noStrike" baseline="0" dirty="0">
                          <a:effectLst/>
                        </a:rPr>
                        <a:t> L</a:t>
                      </a:r>
                      <a:r>
                        <a:rPr lang="en-US" sz="1400" u="none" strike="noStrike" dirty="0">
                          <a:effectLst/>
                        </a:rPr>
                        <a:t>etter report on A-F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Show results and estimated cost to continue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59208182"/>
                  </a:ext>
                </a:extLst>
              </a:tr>
              <a:tr h="3892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Step 4 –</a:t>
                      </a:r>
                      <a:r>
                        <a:rPr lang="en-US" sz="1400" u="none" strike="noStrike" baseline="0" dirty="0">
                          <a:effectLst/>
                        </a:rPr>
                        <a:t> O</a:t>
                      </a:r>
                      <a:r>
                        <a:rPr lang="en-US" sz="1400" u="none" strike="noStrike" dirty="0">
                          <a:effectLst/>
                        </a:rPr>
                        <a:t>ffer supplemental screening</a:t>
                      </a:r>
                      <a:r>
                        <a:rPr lang="en-US" sz="1400" u="none" strike="noStrike" baseline="0" dirty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H-J option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Confirm willingness to pay ($2,500) and provide report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73001267"/>
                  </a:ext>
                </a:extLst>
              </a:tr>
              <a:tr h="668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Step 4 –</a:t>
                      </a:r>
                      <a:r>
                        <a:rPr lang="en-US" sz="1400" u="none" strike="noStrike" baseline="0" dirty="0">
                          <a:effectLst/>
                        </a:rPr>
                        <a:t> C</a:t>
                      </a:r>
                      <a:r>
                        <a:rPr lang="en-US" sz="1400" u="none" strike="noStrike" dirty="0">
                          <a:effectLst/>
                        </a:rPr>
                        <a:t>ommit to CESIR study scope and provide cost estimate for study</a:t>
                      </a:r>
                      <a:r>
                        <a:rPr lang="en-US" sz="1400" u="none" strike="noStrike" baseline="0" dirty="0">
                          <a:effectLst/>
                        </a:rPr>
                        <a:t> ($5-20k)</a:t>
                      </a:r>
                      <a:r>
                        <a:rPr lang="en-US" sz="1400" u="none" strike="noStrike" dirty="0">
                          <a:effectLst/>
                        </a:rPr>
                        <a:t>?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Provided based on SIR,</a:t>
                      </a:r>
                      <a:r>
                        <a:rPr lang="en-US" sz="1400" u="none" strike="noStrike" baseline="0" dirty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screening results and/or utility- feeder specific standards or other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54192663"/>
                  </a:ext>
                </a:extLst>
              </a:tr>
              <a:tr h="50895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Step 6 –</a:t>
                      </a:r>
                      <a:r>
                        <a:rPr lang="en-US" sz="1400" u="none" strike="noStrike" baseline="0" dirty="0">
                          <a:effectLst/>
                        </a:rPr>
                        <a:t> P</a:t>
                      </a:r>
                      <a:r>
                        <a:rPr lang="en-US" sz="1400" u="none" strike="noStrike" dirty="0">
                          <a:effectLst/>
                        </a:rPr>
                        <a:t>art I of CESIR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Review/disclose impacts expected to utility system and that need to be</a:t>
                      </a:r>
                      <a:r>
                        <a:rPr lang="en-US" sz="1400" u="none" strike="noStrike" baseline="0" dirty="0">
                          <a:effectLst/>
                        </a:rPr>
                        <a:t> studied i</a:t>
                      </a:r>
                      <a:r>
                        <a:rPr lang="en-US" sz="1400" u="none" strike="noStrike" dirty="0">
                          <a:effectLst/>
                        </a:rPr>
                        <a:t>n this application case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53626014"/>
                  </a:ext>
                </a:extLst>
              </a:tr>
              <a:tr h="697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Step 6 – Part II of CESIR (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Detailed review and explanation of</a:t>
                      </a:r>
                      <a:r>
                        <a:rPr lang="en-US" sz="1400" u="none" strike="noStrike" baseline="0" dirty="0">
                          <a:effectLst/>
                        </a:rPr>
                        <a:t> proposed system</a:t>
                      </a:r>
                      <a:r>
                        <a:rPr lang="en-US" sz="1400" u="none" strike="noStrike" dirty="0">
                          <a:effectLst/>
                        </a:rPr>
                        <a:t> compliance</a:t>
                      </a:r>
                      <a:r>
                        <a:rPr lang="en-US" sz="1400" u="none" strike="noStrike" baseline="0" dirty="0">
                          <a:effectLst/>
                        </a:rPr>
                        <a:t> with criterion in the</a:t>
                      </a:r>
                      <a:r>
                        <a:rPr lang="en-US" sz="1400" u="none" strike="noStrike" dirty="0">
                          <a:effectLst/>
                        </a:rPr>
                        <a:t> SIR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62851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087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CESIR Technical Analysis Areas Included in Studies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020862"/>
              </p:ext>
            </p:extLst>
          </p:nvPr>
        </p:nvGraphicFramePr>
        <p:xfrm>
          <a:off x="785003" y="1181813"/>
          <a:ext cx="7686136" cy="5005813"/>
        </p:xfrm>
        <a:graphic>
          <a:graphicData uri="http://schemas.openxmlformats.org/drawingml/2006/table">
            <a:tbl>
              <a:tblPr/>
              <a:tblGrid>
                <a:gridCol w="4008743">
                  <a:extLst>
                    <a:ext uri="{9D8B030D-6E8A-4147-A177-3AD203B41FA5}">
                      <a16:colId xmlns:a16="http://schemas.microsoft.com/office/drawing/2014/main" xmlns="" val="1976140792"/>
                    </a:ext>
                  </a:extLst>
                </a:gridCol>
                <a:gridCol w="3677393">
                  <a:extLst>
                    <a:ext uri="{9D8B030D-6E8A-4147-A177-3AD203B41FA5}">
                      <a16:colId xmlns:a16="http://schemas.microsoft.com/office/drawing/2014/main" xmlns="" val="3990389247"/>
                    </a:ext>
                  </a:extLst>
                </a:gridCol>
              </a:tblGrid>
              <a:tr h="46898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Identify Analytical Methods used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Ratios, shorthand calculations, distribution loadflow program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4776728"/>
                  </a:ext>
                </a:extLst>
              </a:tr>
              <a:tr h="2344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Power related overvoltage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1709602"/>
                  </a:ext>
                </a:extLst>
              </a:tr>
              <a:tr h="2344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Voltage Analysis/Predictions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Voltage step change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6487844"/>
                  </a:ext>
                </a:extLst>
              </a:tr>
              <a:tr h="2344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(SIR Screens E, F, G)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Imbalance voltage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2784439"/>
                  </a:ext>
                </a:extLst>
              </a:tr>
              <a:tr h="2344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Regulating Equpment Operations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2374886"/>
                  </a:ext>
                </a:extLst>
              </a:tr>
              <a:tr h="23449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Thermal </a:t>
                      </a:r>
                      <a:r>
                        <a:rPr lang="en-US" sz="1600" b="1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(screen C)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Equipment Rating Exceeded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2965461"/>
                  </a:ext>
                </a:extLst>
              </a:tr>
              <a:tr h="234493">
                <a:tc vMerge="1"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 Masking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7611634"/>
                  </a:ext>
                </a:extLst>
              </a:tr>
              <a:tr h="2344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 Fault Current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3380709"/>
                  </a:ext>
                </a:extLst>
              </a:tr>
              <a:tr h="4399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Protection </a:t>
                      </a:r>
                      <a:r>
                        <a:rPr lang="en-US" sz="16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(Screens E</a:t>
                      </a:r>
                      <a:r>
                        <a:rPr lang="en-US" sz="1600" b="0" i="0" u="none" strike="noStrike" baseline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, then G, perhaps</a:t>
                      </a:r>
                      <a:r>
                        <a:rPr lang="en-US" sz="16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I,</a:t>
                      </a:r>
                      <a:r>
                        <a:rPr lang="en-US" sz="1600" b="0" i="0" u="none" strike="noStrike" baseline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also </a:t>
                      </a:r>
                      <a:r>
                        <a:rPr lang="en-US" sz="16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Sandia method may be applied and sometimes</a:t>
                      </a:r>
                      <a:r>
                        <a:rPr lang="en-US" sz="1600" b="0" i="0" u="none" strike="noStrike" baseline="0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ROI additional study</a:t>
                      </a:r>
                      <a:r>
                        <a:rPr lang="en-US" sz="16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0849214"/>
                  </a:ext>
                </a:extLst>
              </a:tr>
              <a:tr h="4399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Anti-Islanding (vs. load on feeder section)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0284247"/>
                  </a:ext>
                </a:extLst>
              </a:tr>
              <a:tr h="2344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3V0/Substation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7194459"/>
                  </a:ext>
                </a:extLst>
              </a:tr>
              <a:tr h="2872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Backfeed/Unidirectional Relaying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4920386"/>
                  </a:ext>
                </a:extLst>
              </a:tr>
              <a:tr h="2344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(Screen 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GFO/Effective Grounding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353783"/>
                  </a:ext>
                </a:extLst>
              </a:tr>
              <a:tr h="2344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Power Quality</a:t>
                      </a:r>
                      <a:r>
                        <a:rPr lang="en-US" sz="16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(Screen 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Resonance Scan? (Harmonics)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2540095"/>
                  </a:ext>
                </a:extLst>
              </a:tr>
              <a:tr h="2344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Flicker prediction or contingency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017687"/>
                  </a:ext>
                </a:extLst>
              </a:tr>
              <a:tr h="2344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Distortion contingency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5861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165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SIR screens help with </a:t>
            </a:r>
            <a:r>
              <a:rPr lang="en-US"/>
              <a:t>CESIR Harmonization?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05" y="914083"/>
            <a:ext cx="8334842" cy="53949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900" dirty="0"/>
              <a:t>Determine if reverse power problems; for network, (currently in SIR, </a:t>
            </a:r>
            <a:r>
              <a:rPr lang="en-US" sz="1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screen A</a:t>
            </a:r>
            <a:r>
              <a:rPr lang="en-US" sz="1900" dirty="0"/>
              <a:t>) and for radial (</a:t>
            </a:r>
            <a:r>
              <a:rPr lang="en-US" sz="1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screen E</a:t>
            </a:r>
            <a:r>
              <a:rPr lang="en-US" sz="19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Tests for possibility of islanding (</a:t>
            </a:r>
            <a:r>
              <a:rPr lang="en-US" sz="1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screens B, E</a:t>
            </a:r>
            <a:r>
              <a:rPr lang="en-US" sz="19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Check for thermal overloads, local service (</a:t>
            </a:r>
            <a:r>
              <a:rPr lang="en-US" sz="1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1900" dirty="0"/>
              <a:t>) and feeder (</a:t>
            </a:r>
            <a:r>
              <a:rPr lang="en-US" sz="1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</a:t>
            </a:r>
            <a:r>
              <a:rPr lang="en-US" sz="19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Check for fault-related overvoltage potential</a:t>
            </a:r>
          </a:p>
          <a:p>
            <a:pPr lvl="2"/>
            <a:r>
              <a:rPr lang="en-US" sz="1900" dirty="0"/>
              <a:t>Coefficient of Grounding on low-side of </a:t>
            </a:r>
            <a:r>
              <a:rPr lang="en-US" sz="1900" dirty="0" err="1"/>
              <a:t>xformer</a:t>
            </a:r>
            <a:r>
              <a:rPr lang="en-US" sz="1900" dirty="0"/>
              <a:t>, (</a:t>
            </a:r>
            <a:r>
              <a:rPr lang="en-US" sz="1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screen D</a:t>
            </a:r>
            <a:r>
              <a:rPr lang="en-US" sz="1900" dirty="0"/>
              <a:t>)</a:t>
            </a:r>
          </a:p>
          <a:p>
            <a:pPr lvl="2"/>
            <a:r>
              <a:rPr lang="en-US" sz="1900" dirty="0"/>
              <a:t>GFO, 3Vo on high-side of </a:t>
            </a:r>
            <a:r>
              <a:rPr lang="en-US" sz="1900" dirty="0" err="1"/>
              <a:t>xformer</a:t>
            </a:r>
            <a:r>
              <a:rPr lang="en-US" sz="1900" dirty="0"/>
              <a:t> (</a:t>
            </a:r>
            <a:r>
              <a:rPr lang="en-US" sz="19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not covered in SIR?</a:t>
            </a:r>
            <a:r>
              <a:rPr lang="en-US" sz="1900" dirty="0"/>
              <a:t>)</a:t>
            </a:r>
          </a:p>
          <a:p>
            <a:pPr lvl="2"/>
            <a:r>
              <a:rPr lang="en-US" sz="1900" dirty="0"/>
              <a:t>Transformer connection compatibility (</a:t>
            </a:r>
            <a:r>
              <a:rPr lang="en-US" sz="19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not covered in SIR?</a:t>
            </a:r>
            <a:r>
              <a:rPr lang="en-US" sz="19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Check steady state voltage limit and step changes (</a:t>
            </a:r>
            <a:r>
              <a:rPr lang="en-US" sz="1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screen F</a:t>
            </a:r>
            <a:r>
              <a:rPr lang="en-US" sz="19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Confirm protection coordination, fault current compatibility,  breaker reach, and device ratings (</a:t>
            </a:r>
            <a:r>
              <a:rPr lang="en-US" sz="19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not covered in SIR?</a:t>
            </a:r>
            <a:r>
              <a:rPr lang="en-US" sz="1900" dirty="0"/>
              <a:t>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Notes:  flicker and harmonics depend on site and may be better treated case by case (following new 1547)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830096"/>
      </p:ext>
    </p:extLst>
  </p:cSld>
  <p:clrMapOvr>
    <a:masterClrMapping/>
  </p:clrMapOvr>
</p:sld>
</file>

<file path=ppt/theme/theme1.xml><?xml version="1.0" encoding="utf-8"?>
<a:theme xmlns:a="http://schemas.openxmlformats.org/drawingml/2006/main" name="1_2014 PowerPoint Theme">
  <a:themeElements>
    <a:clrScheme name="EPRI Color Theme 2015">
      <a:dk1>
        <a:srgbClr val="000000"/>
      </a:dk1>
      <a:lt1>
        <a:srgbClr val="FFFFFF"/>
      </a:lt1>
      <a:dk2>
        <a:srgbClr val="000099"/>
      </a:dk2>
      <a:lt2>
        <a:srgbClr val="595959"/>
      </a:lt2>
      <a:accent1>
        <a:srgbClr val="006699"/>
      </a:accent1>
      <a:accent2>
        <a:srgbClr val="A50021"/>
      </a:accent2>
      <a:accent3>
        <a:srgbClr val="30BE30"/>
      </a:accent3>
      <a:accent4>
        <a:srgbClr val="FF8000"/>
      </a:accent4>
      <a:accent5>
        <a:srgbClr val="8409FF"/>
      </a:accent5>
      <a:accent6>
        <a:srgbClr val="FFCC00"/>
      </a:accent6>
      <a:hlink>
        <a:srgbClr val="0000FF"/>
      </a:hlink>
      <a:folHlink>
        <a:srgbClr val="FF00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B04359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D4B0B5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32958383-5612-49F7-A6C4-287A6C4A7268}" vid="{986E4C10-6095-4903-A580-FD4644A52C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9d4eb815-23ed-48d9-b0c1-2b9ce0016f4e">EPRI PowerPoint Template</Categor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7101F030D76349B9BDDCB7E839049A" ma:contentTypeVersion="1" ma:contentTypeDescription="Create a new document." ma:contentTypeScope="" ma:versionID="734fc11b70f2696fea1b768389187637">
  <xsd:schema xmlns:xsd="http://www.w3.org/2001/XMLSchema" xmlns:xs="http://www.w3.org/2001/XMLSchema" xmlns:p="http://schemas.microsoft.com/office/2006/metadata/properties" xmlns:ns2="9d4eb815-23ed-48d9-b0c1-2b9ce0016f4e" targetNamespace="http://schemas.microsoft.com/office/2006/metadata/properties" ma:root="true" ma:fieldsID="2b4a09c436e99444c649b2400fdb07dc" ns2:_="">
    <xsd:import namespace="9d4eb815-23ed-48d9-b0c1-2b9ce0016f4e"/>
    <xsd:element name="properties">
      <xsd:complexType>
        <xsd:sequence>
          <xsd:element name="documentManagement">
            <xsd:complexType>
              <xsd:all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4eb815-23ed-48d9-b0c1-2b9ce0016f4e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format="Dropdown" ma:internalName="Category">
      <xsd:simpleType>
        <xsd:restriction base="dms:Choice">
          <xsd:enumeration value="EPRI PowerPoint Template"/>
          <xsd:enumeration value="Design Templates"/>
          <xsd:enumeration value="EPRI Letterhead"/>
          <xsd:enumeration value="Events, Conferences, Meetings"/>
          <xsd:enumeration value="Miscellaneou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F216C4-0045-4C87-961F-9232B5C6F44E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9d4eb815-23ed-48d9-b0c1-2b9ce0016f4e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89165AE-17FB-4693-88CF-F43F03503B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4eb815-23ed-48d9-b0c1-2b9ce0016f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50A614-0025-491C-A177-83C9BC0FED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EPRI 2016 Powerpoint Theme</Template>
  <TotalTime>5393</TotalTime>
  <Words>1460</Words>
  <Application>Microsoft Office PowerPoint</Application>
  <PresentationFormat>On-screen Show (4:3)</PresentationFormat>
  <Paragraphs>190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Calibri</vt:lpstr>
      <vt:lpstr>Wingdings</vt:lpstr>
      <vt:lpstr>1_2014 PowerPoint Theme</vt:lpstr>
      <vt:lpstr> EPRI Technical Update Harmonizing Screening &amp; CESIR Processes in NY  </vt:lpstr>
      <vt:lpstr>Harmonizing CESIR Processes in NY: Issues and Opportunities </vt:lpstr>
      <vt:lpstr>Work for NYSERDA - Harmonizing Interconnection Practices in NY State </vt:lpstr>
      <vt:lpstr>Background/Status on Screening and CESIRs </vt:lpstr>
      <vt:lpstr>Expected flow of NY Interconnection Approval Process</vt:lpstr>
      <vt:lpstr>Objectives for Harmonizing Screening and CESIRs</vt:lpstr>
      <vt:lpstr>Review of steps applying SIR and lead to CESIRs</vt:lpstr>
      <vt:lpstr>CESIR Technical Analysis Areas Included in Studies</vt:lpstr>
      <vt:lpstr>Can SIR screens help with CESIR Harmonization?</vt:lpstr>
      <vt:lpstr>Options for Screening DER Connections</vt:lpstr>
      <vt:lpstr>PowerPoint Presentation</vt:lpstr>
      <vt:lpstr>Currently too many screening choices and uncertainty, e.g. for islanding concern in NY</vt:lpstr>
      <vt:lpstr>Collaborative Efforts to Update the Sandia Guide to Assess Islanding Risk (Sand2012-1365) </vt:lpstr>
      <vt:lpstr>Next Steps and Schedule: Updating Sandia screening method (Sand2012-1365, of March 2013)</vt:lpstr>
      <vt:lpstr>Next steps (Dec 2016 – Mar 2017)</vt:lpstr>
      <vt:lpstr>Together…Shaping the Future of Electricity</vt:lpstr>
    </vt:vector>
  </TitlesOfParts>
  <Company>Electric Power Research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Subtitle</dc:title>
  <dc:subject>Version 1.0</dc:subject>
  <dc:creator>John York</dc:creator>
  <dc:description>© 2016 Electric Power Research Institute, Inc. All rights reserved.</dc:description>
  <cp:lastModifiedBy>Jason Pause,JPP</cp:lastModifiedBy>
  <cp:revision>205</cp:revision>
  <cp:lastPrinted>2016-12-01T12:22:58Z</cp:lastPrinted>
  <dcterms:created xsi:type="dcterms:W3CDTF">2016-09-24T14:00:50Z</dcterms:created>
  <dcterms:modified xsi:type="dcterms:W3CDTF">2016-12-14T12:23:11Z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0x010100D67101F030D76349B9BDDCB7E839049A</vt:lpwstr>
  </property>
</Properties>
</file>