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8" r:id="rId3"/>
    <p:sldId id="280" r:id="rId4"/>
    <p:sldId id="282" r:id="rId5"/>
    <p:sldId id="281" r:id="rId6"/>
    <p:sldId id="297" r:id="rId7"/>
    <p:sldId id="296" r:id="rId8"/>
    <p:sldId id="293" r:id="rId9"/>
    <p:sldId id="289" r:id="rId10"/>
    <p:sldId id="286" r:id="rId11"/>
  </p:sldIdLst>
  <p:sldSz cx="9144000" cy="6858000" type="screen4x3"/>
  <p:notesSz cx="7010400" cy="92360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Stewart" initials="JS" lastIdx="5" clrIdx="0">
    <p:extLst/>
  </p:cmAuthor>
  <p:cmAuthor id="2" name="Wemple, Stephen B." initials="WSB" lastIdx="3" clrIdx="1">
    <p:extLst/>
  </p:cmAuthor>
  <p:cmAuthor id="3" name="Lauri Mancinelli" initials="LAM" lastIdx="1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00"/>
    <a:srgbClr val="810000"/>
    <a:srgbClr val="C00000"/>
    <a:srgbClr val="808080"/>
    <a:srgbClr val="DC0FB2"/>
    <a:srgbClr val="199110"/>
    <a:srgbClr val="B6FF14"/>
    <a:srgbClr val="0079C1"/>
    <a:srgbClr val="FD29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6" autoAdjust="0"/>
    <p:restoredTop sz="93659" autoAdjust="0"/>
  </p:normalViewPr>
  <p:slideViewPr>
    <p:cSldViewPr>
      <p:cViewPr varScale="1">
        <p:scale>
          <a:sx n="75" d="100"/>
          <a:sy n="75" d="100"/>
        </p:scale>
        <p:origin x="52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57" y="0"/>
            <a:ext cx="3038144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883"/>
            <a:ext cx="3038145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57" y="8774883"/>
            <a:ext cx="3038144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2479BBCE-06E5-4395-AE80-AA8CB1FF8B4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40765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0"/>
            <a:ext cx="3038145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3B78B96E-6C93-4A7A-8068-9A8EEEC0F640}" type="datetimeFigureOut">
              <a:rPr lang="en-GB"/>
              <a:pPr>
                <a:defRPr/>
              </a:pPr>
              <a:t>11/05/2016</a:t>
            </a:fld>
            <a:endParaRPr lang="en-GB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5" y="4387442"/>
            <a:ext cx="5607711" cy="415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3356"/>
            <a:ext cx="3038145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773356"/>
            <a:ext cx="3038145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810" tIns="43905" rIns="87810" bIns="439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8FF0C1F9-515B-400D-AA85-927A42A0E24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68201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Lisa Frantzis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0C1F9-515B-400D-AA85-927A42A0E248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40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0C1F9-515B-400D-AA85-927A42A0E248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051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0C1F9-515B-400D-AA85-927A42A0E248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40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0C1F9-515B-400D-AA85-927A42A0E248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5954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0C1F9-515B-400D-AA85-927A42A0E248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7793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0C1F9-515B-400D-AA85-927A42A0E248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2197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0C1F9-515B-400D-AA85-927A42A0E248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0223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0C1F9-515B-400D-AA85-927A42A0E248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4004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150" y="2979738"/>
            <a:ext cx="2170113" cy="171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eform 33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368"/>
              </a:cxn>
              <a:cxn ang="0">
                <a:pos x="1008" y="1368"/>
              </a:cxn>
              <a:cxn ang="0">
                <a:pos x="1152" y="1512"/>
              </a:cxn>
              <a:cxn ang="0">
                <a:pos x="1296" y="1368"/>
              </a:cxn>
              <a:cxn ang="0">
                <a:pos x="5760" y="1368"/>
              </a:cxn>
              <a:cxn ang="0">
                <a:pos x="5760" y="0"/>
              </a:cxn>
              <a:cxn ang="0">
                <a:pos x="0" y="0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dirty="0">
              <a:ea typeface="ＭＳ Ｐゴシック" pitchFamily="-80" charset="-128"/>
              <a:cs typeface="+mn-cs"/>
            </a:endParaRPr>
          </a:p>
        </p:txBody>
      </p:sp>
      <p:pic>
        <p:nvPicPr>
          <p:cNvPr id="6" name="Picture 4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86100" y="2979738"/>
            <a:ext cx="2170113" cy="171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72113" y="2979738"/>
            <a:ext cx="2170112" cy="171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2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74477-1933-C846-9C8B-4657D9D940EA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7178E-72EF-4B43-8999-5616F58570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1150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5025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72C57-DB1B-C94B-B498-8800AA99FE70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B324E-001A-4D52-B2A3-F853E7EEB6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457200"/>
            <a:ext cx="6149975" cy="5191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93725" y="1485900"/>
            <a:ext cx="8089900" cy="4648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92068-A2E0-4446-BB02-5284C1A57018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80349-F471-4D1D-B61B-F413476414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A3013-F3CB-014E-BF0C-11CA363CF028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32D46-F758-4156-8BEC-A53EA22C92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016" y="457200"/>
            <a:ext cx="8003584" cy="4616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5" y="1295400"/>
            <a:ext cx="8089900" cy="4838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99065-ABCA-D946-BDB9-66BB1EF576A9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B68D3-D2FD-4384-9BED-72655B4D1C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FBB77-73B5-9643-8D16-49278334CDA0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D1DD3-F312-46DC-95FC-A638D5A70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3BFF0-9ECB-CE4F-8A30-F341C4D8E624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0674F-B57C-4C14-9A8A-0E1C10337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3ED18-0532-0E44-8660-2BB967EAFB12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CE2F3-A8D0-4449-A138-744BA4DFCE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8057F-122A-7242-98B4-99D07608FA3E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1682A-CAB5-4C0A-88F7-34AA6B72C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91676-1541-2B49-9A81-F676F6AC2C16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43AD0-FC72-494A-8DD3-B85B4CDA7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E0510-B6D2-4D43-9622-3C6366601A7E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08936-A06A-432A-8AC9-F4B88EBC1A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3B176-5B22-7141-BA3E-F96864EA489B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24EDF-B94F-40C5-BB13-2EEC339E88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3C1D5F1D-1C45-5B46-AF08-D621C72C2922}" type="datetime1">
              <a:rPr lang="en-US" smtClean="0"/>
              <a:pPr>
                <a:defRPr/>
              </a:pPr>
              <a:t>5/11/2016</a:t>
            </a:fld>
            <a:endParaRPr lang="en-US" dirty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C306CB7E-7F2B-4DC0-81BC-6A21B5DE47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38969" y="108294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7016" y="457200"/>
            <a:ext cx="6149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335775"/>
            <a:ext cx="8089900" cy="479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  <p:sldLayoutId id="2147483654" r:id="rId12"/>
    <p:sldLayoutId id="214748365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79C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80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80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80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80" charset="-128"/>
          <a:cs typeface="ＭＳ Ｐゴシック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80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12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0"/>
        </a:spcBef>
        <a:spcAft>
          <a:spcPts val="900"/>
        </a:spcAft>
        <a:buClr>
          <a:srgbClr val="0079C1"/>
        </a:buClr>
        <a:buSzPct val="125000"/>
        <a:buFont typeface="Arial"/>
        <a:buChar char="•"/>
        <a:defRPr sz="2200">
          <a:solidFill>
            <a:schemeClr val="tx2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  <a:cs typeface="ＭＳ Ｐゴシック"/>
        </a:defRPr>
      </a:lvl5pPr>
      <a:lvl6pPr marL="2514600" indent="-228600" algn="l" rtl="0" eaLnBrk="1" fontAlgn="base" hangingPunct="1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83603"/>
            <a:ext cx="7772400" cy="830997"/>
          </a:xfrm>
        </p:spPr>
        <p:txBody>
          <a:bodyPr/>
          <a:lstStyle/>
          <a:p>
            <a:pPr algn="ctr"/>
            <a:r>
              <a:rPr lang="en-US" dirty="0" smtClean="0"/>
              <a:t>Community Solar, Remote Net Metering, and   Behind the Meter Solar Update</a:t>
            </a:r>
            <a:endParaRPr lang="en-US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657600"/>
            <a:ext cx="6705600" cy="1752600"/>
          </a:xfrm>
        </p:spPr>
        <p:txBody>
          <a:bodyPr/>
          <a:lstStyle/>
          <a:p>
            <a:r>
              <a:rPr lang="en-US" dirty="0" smtClean="0"/>
              <a:t>Solar Progress Partnership* </a:t>
            </a:r>
          </a:p>
          <a:p>
            <a:r>
              <a:rPr lang="en-US" dirty="0" smtClean="0"/>
              <a:t>Summary of April 18, </a:t>
            </a:r>
            <a:r>
              <a:rPr lang="en-US" dirty="0"/>
              <a:t>2016 </a:t>
            </a:r>
            <a:r>
              <a:rPr lang="en-US" dirty="0" smtClean="0"/>
              <a:t>Comments</a:t>
            </a:r>
          </a:p>
          <a:p>
            <a:endParaRPr lang="en-US" dirty="0"/>
          </a:p>
          <a:p>
            <a:pPr algn="l">
              <a:spcAft>
                <a:spcPts val="0"/>
              </a:spcAft>
            </a:pPr>
            <a:endParaRPr lang="en-US" sz="1200" dirty="0" smtClean="0"/>
          </a:p>
          <a:p>
            <a:pPr algn="l">
              <a:spcAft>
                <a:spcPts val="0"/>
              </a:spcAft>
            </a:pPr>
            <a:endParaRPr lang="en-US" sz="1200" dirty="0" smtClean="0"/>
          </a:p>
          <a:p>
            <a:pPr algn="l">
              <a:spcAft>
                <a:spcPts val="0"/>
              </a:spcAft>
            </a:pPr>
            <a:endParaRPr lang="en-US" sz="1200" dirty="0"/>
          </a:p>
          <a:p>
            <a:pPr algn="l">
              <a:spcAft>
                <a:spcPts val="0"/>
              </a:spcAft>
            </a:pPr>
            <a:endParaRPr lang="en-US" sz="1200" dirty="0" smtClean="0"/>
          </a:p>
          <a:p>
            <a:pPr algn="l">
              <a:spcAft>
                <a:spcPts val="0"/>
              </a:spcAft>
            </a:pPr>
            <a:r>
              <a:rPr lang="en-US" sz="1200" dirty="0" smtClean="0"/>
              <a:t>The Solar Progress Partnership consists of Central Hudson, Con Edison, NYSEG, National Grid O&amp;R, </a:t>
            </a:r>
            <a:r>
              <a:rPr lang="en-US" sz="1200" dirty="0" err="1" smtClean="0"/>
              <a:t>SolarCity</a:t>
            </a:r>
            <a:r>
              <a:rPr lang="en-US" sz="1200" dirty="0" smtClean="0"/>
              <a:t>, Sun Edison, </a:t>
            </a:r>
            <a:r>
              <a:rPr lang="en-US" sz="1200" dirty="0" err="1" smtClean="0"/>
              <a:t>SunPower</a:t>
            </a:r>
            <a:r>
              <a:rPr lang="en-US" sz="1200" dirty="0" smtClean="0"/>
              <a:t> and RG&amp;E and was facilitated by the Advanced Energy Economy Institute.</a:t>
            </a:r>
          </a:p>
          <a:p>
            <a:pPr algn="l">
              <a:spcAft>
                <a:spcPts val="0"/>
              </a:spcAft>
            </a:pPr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2735"/>
            <a:ext cx="8163960" cy="461665"/>
          </a:xfrm>
        </p:spPr>
        <p:txBody>
          <a:bodyPr/>
          <a:lstStyle/>
          <a:p>
            <a:r>
              <a:rPr lang="en-US" dirty="0" smtClean="0"/>
              <a:t>Behind The Meter (BTM) Solar Proposal</a:t>
            </a: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B68D3-D2FD-4384-9BED-72655B4D1CF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93724" y="1219200"/>
            <a:ext cx="81692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ts val="900"/>
              </a:spcAft>
              <a:buClr>
                <a:srgbClr val="0079C1"/>
              </a:buClr>
              <a:buSzPct val="125000"/>
              <a:buFont typeface="Arial"/>
              <a:buChar char="•"/>
              <a:defRPr sz="22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000" b="0" dirty="0" smtClean="0"/>
              <a:t>New BTM projects eligible for full retail NEM through January 1, 2020 unless PSC initiates a circuit breaker</a:t>
            </a:r>
          </a:p>
          <a:p>
            <a:pPr lvl="1">
              <a:spcAft>
                <a:spcPts val="600"/>
              </a:spcAft>
            </a:pPr>
            <a:r>
              <a:rPr lang="en-US" sz="1800" b="0" dirty="0" smtClean="0"/>
              <a:t>Circuit breaker if pace of installations result</a:t>
            </a:r>
            <a:r>
              <a:rPr lang="en-US" sz="1800" b="0" dirty="0" smtClean="0">
                <a:solidFill>
                  <a:schemeClr val="tx1"/>
                </a:solidFill>
              </a:rPr>
              <a:t>s</a:t>
            </a:r>
            <a:r>
              <a:rPr lang="en-US" sz="1800" b="0" dirty="0" smtClean="0"/>
              <a:t> in bill impacts that merit action</a:t>
            </a:r>
          </a:p>
          <a:p>
            <a:pPr lvl="1">
              <a:spcAft>
                <a:spcPts val="600"/>
              </a:spcAft>
            </a:pPr>
            <a:r>
              <a:rPr lang="en-US" sz="1800" b="0" dirty="0" smtClean="0"/>
              <a:t>Beginning in 2020, new BTM projects eligible for defined but declining compensation based on either (1) d</a:t>
            </a:r>
            <a:r>
              <a:rPr lang="en-US" sz="1800" b="0" dirty="0" smtClean="0">
                <a:solidFill>
                  <a:srgbClr val="000000"/>
                </a:solidFill>
              </a:rPr>
              <a:t>efined </a:t>
            </a:r>
            <a:r>
              <a:rPr lang="en-US" sz="1800" b="0" dirty="0">
                <a:solidFill>
                  <a:srgbClr val="000000"/>
                </a:solidFill>
              </a:rPr>
              <a:t>annual timeframes </a:t>
            </a:r>
            <a:r>
              <a:rPr lang="en-US" sz="1800" b="0" dirty="0" smtClean="0">
                <a:solidFill>
                  <a:srgbClr val="000000"/>
                </a:solidFill>
              </a:rPr>
              <a:t>or (2) </a:t>
            </a:r>
            <a:r>
              <a:rPr lang="en-US" sz="1800" b="0" dirty="0" smtClean="0">
                <a:solidFill>
                  <a:schemeClr val="tx1"/>
                </a:solidFill>
              </a:rPr>
              <a:t>v</a:t>
            </a:r>
            <a:r>
              <a:rPr lang="en-US" sz="1800" b="0" dirty="0" smtClean="0">
                <a:solidFill>
                  <a:srgbClr val="000000"/>
                </a:solidFill>
              </a:rPr>
              <a:t>olume (MW) of </a:t>
            </a:r>
            <a:r>
              <a:rPr lang="en-US" sz="1800" b="0" dirty="0">
                <a:solidFill>
                  <a:srgbClr val="000000"/>
                </a:solidFill>
              </a:rPr>
              <a:t>new BTM applications</a:t>
            </a:r>
            <a:endParaRPr lang="en-US" dirty="0"/>
          </a:p>
          <a:p>
            <a:pPr lvl="1">
              <a:spcAft>
                <a:spcPts val="600"/>
              </a:spcAft>
            </a:pPr>
            <a:r>
              <a:rPr lang="en-US" sz="1800" b="0" dirty="0" smtClean="0"/>
              <a:t>Transition to an LMP+D+</a:t>
            </a:r>
            <a:r>
              <a:rPr lang="en-US" sz="1800" b="0" dirty="0" smtClean="0">
                <a:solidFill>
                  <a:srgbClr val="000000"/>
                </a:solidFill>
              </a:rPr>
              <a:t>E rate for net exports (customers can also opt-in directly to this rate)</a:t>
            </a:r>
          </a:p>
          <a:p>
            <a:pPr lvl="1">
              <a:spcAft>
                <a:spcPts val="600"/>
              </a:spcAft>
            </a:pPr>
            <a:r>
              <a:rPr lang="en-US" sz="1800" b="0" dirty="0" smtClean="0"/>
              <a:t>Compensation defined for 15-25 </a:t>
            </a:r>
            <a:r>
              <a:rPr lang="en-US" sz="1800" b="0" dirty="0"/>
              <a:t>years including both period of initial compensation and transition to </a:t>
            </a:r>
            <a:r>
              <a:rPr lang="en-US" sz="1800" b="0" dirty="0" smtClean="0"/>
              <a:t>LMP+D+E</a:t>
            </a:r>
            <a:endParaRPr lang="en-US" sz="1800" b="0" dirty="0" smtClean="0">
              <a:solidFill>
                <a:srgbClr val="00000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1800" b="0" dirty="0" smtClean="0">
                <a:solidFill>
                  <a:srgbClr val="000000"/>
                </a:solidFill>
              </a:rPr>
              <a:t>BTM generation which does not result in net energy exports treated like load reduction</a:t>
            </a:r>
          </a:p>
          <a:p>
            <a:pPr>
              <a:spcAft>
                <a:spcPts val="600"/>
              </a:spcAft>
            </a:pPr>
            <a:r>
              <a:rPr lang="en-US" sz="2000" b="0" dirty="0" smtClean="0">
                <a:solidFill>
                  <a:srgbClr val="000000"/>
                </a:solidFill>
              </a:rPr>
              <a:t>Agreement </a:t>
            </a:r>
            <a:r>
              <a:rPr lang="en-US" sz="2000" b="0" dirty="0">
                <a:solidFill>
                  <a:srgbClr val="000000"/>
                </a:solidFill>
              </a:rPr>
              <a:t>to work on customer education and engagement and importance of a Smart Home rate or </a:t>
            </a:r>
            <a:r>
              <a:rPr lang="en-US" sz="2000" b="0" dirty="0" smtClean="0">
                <a:solidFill>
                  <a:srgbClr val="000000"/>
                </a:solidFill>
              </a:rPr>
              <a:t>program</a:t>
            </a:r>
          </a:p>
        </p:txBody>
      </p:sp>
    </p:spTree>
    <p:extLst>
      <p:ext uri="{BB962C8B-B14F-4D97-AF65-F5344CB8AC3E}">
        <p14:creationId xmlns:p14="http://schemas.microsoft.com/office/powerpoint/2010/main" val="19574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/ Introduction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Responsive to December 23, 2015 Notice and discussion at January 7, 2016 preliminary conference: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Meets the goal of developing a proposal for an interim successor to existing NEM tariffs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Builds on Staff’s BCA White Paper and subsequent Commission Order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Meets request of ALJ for parties to collaborate and seek out common ground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Offered as input to </a:t>
            </a:r>
            <a:r>
              <a:rPr lang="en-US" sz="2000" dirty="0" smtClean="0">
                <a:solidFill>
                  <a:schemeClr val="tx1"/>
                </a:solidFill>
              </a:rPr>
              <a:t>on</a:t>
            </a:r>
            <a:r>
              <a:rPr lang="en-US" sz="2000" dirty="0" smtClean="0"/>
              <a:t>going process in this proceeding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532D46-F758-4156-8BEC-A53EA22C92E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0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4" y="457200"/>
            <a:ext cx="6149975" cy="457200"/>
          </a:xfrm>
        </p:spPr>
        <p:txBody>
          <a:bodyPr/>
          <a:lstStyle/>
          <a:p>
            <a:r>
              <a:rPr lang="en-US" sz="2400" dirty="0" smtClean="0"/>
              <a:t>Summary of Comments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4" y="1371600"/>
            <a:ext cx="8169275" cy="4572000"/>
          </a:xfrm>
        </p:spPr>
        <p:txBody>
          <a:bodyPr/>
          <a:lstStyle/>
          <a:p>
            <a:r>
              <a:rPr lang="en-US" sz="2000" dirty="0"/>
              <a:t>Create a stable </a:t>
            </a:r>
            <a:r>
              <a:rPr lang="en-US" sz="2000" dirty="0" smtClean="0"/>
              <a:t>compensation mechanism for solar resources that aligns with the value those resources provide</a:t>
            </a:r>
          </a:p>
          <a:p>
            <a:r>
              <a:rPr lang="en-US" sz="2000" dirty="0"/>
              <a:t>Create a transition from full retail NEM to LMP+D+E for all </a:t>
            </a:r>
            <a:r>
              <a:rPr lang="en-US" sz="2000" dirty="0" smtClean="0"/>
              <a:t>customers</a:t>
            </a:r>
          </a:p>
          <a:p>
            <a:r>
              <a:rPr lang="en-US" sz="2000" dirty="0" smtClean="0"/>
              <a:t>Provide </a:t>
            </a:r>
            <a:r>
              <a:rPr lang="en-US" sz="2000" dirty="0"/>
              <a:t>a mechanism to bound and better allocate revenue requirement impacts of NEM projects, while maintaining certainty and simplicity of rules for </a:t>
            </a:r>
            <a:r>
              <a:rPr lang="en-US" sz="2000" dirty="0" smtClean="0"/>
              <a:t>participants</a:t>
            </a:r>
            <a:endParaRPr lang="en-US" sz="2000" strike="sngStrike" dirty="0">
              <a:solidFill>
                <a:srgbClr val="FF0000"/>
              </a:solidFill>
            </a:endParaRPr>
          </a:p>
          <a:p>
            <a:pPr lvl="0"/>
            <a:r>
              <a:rPr lang="en-US" sz="2000" dirty="0" smtClean="0"/>
              <a:t>Assist with management of interconnection queue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B68D3-D2FD-4384-9BED-72655B4D1CF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11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599040" y="452735"/>
            <a:ext cx="7020960" cy="461665"/>
          </a:xfrm>
        </p:spPr>
        <p:txBody>
          <a:bodyPr/>
          <a:lstStyle/>
          <a:p>
            <a:r>
              <a:rPr lang="en-US" dirty="0"/>
              <a:t>Growth of </a:t>
            </a:r>
            <a:r>
              <a:rPr lang="en-US" dirty="0" smtClean="0"/>
              <a:t>Net </a:t>
            </a:r>
            <a:r>
              <a:rPr lang="en-US" dirty="0"/>
              <a:t>Energy Metering in New York</a:t>
            </a: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B68D3-D2FD-4384-9BED-72655B4D1CF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50862" y="1362075"/>
            <a:ext cx="81692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ts val="900"/>
              </a:spcAft>
              <a:buClr>
                <a:srgbClr val="0079C1"/>
              </a:buClr>
              <a:buSzPct val="125000"/>
              <a:buFont typeface="Arial"/>
              <a:buChar char="•"/>
              <a:defRPr sz="22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sz="2000" i="1" dirty="0"/>
              <a:t>Net Metered Resources Installed and In Queue, Statewide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007" y="1744444"/>
            <a:ext cx="7317593" cy="427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599040" y="366259"/>
            <a:ext cx="7630560" cy="624341"/>
          </a:xfrm>
        </p:spPr>
        <p:txBody>
          <a:bodyPr/>
          <a:lstStyle/>
          <a:p>
            <a:r>
              <a:rPr lang="en-US" sz="2400" dirty="0" smtClean="0"/>
              <a:t>Community Solar Compensation with Developer Payments</a:t>
            </a:r>
          </a:p>
        </p:txBody>
      </p:sp>
      <p:sp>
        <p:nvSpPr>
          <p:cNvPr id="2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361950"/>
          </a:xfrm>
        </p:spPr>
        <p:txBody>
          <a:bodyPr/>
          <a:lstStyle/>
          <a:p>
            <a:pPr>
              <a:defRPr/>
            </a:pPr>
            <a:fld id="{A1EB68D3-D2FD-4384-9BED-72655B4D1CF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3962400"/>
            <a:ext cx="6148029" cy="2895600"/>
          </a:xfrm>
          <a:prstGeom prst="rect">
            <a:avLst/>
          </a:prstGeom>
        </p:spPr>
      </p:pic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228600" y="1133474"/>
            <a:ext cx="8229600" cy="3133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ts val="900"/>
              </a:spcAft>
              <a:buClr>
                <a:srgbClr val="0079C1"/>
              </a:buClr>
              <a:buSzPct val="125000"/>
              <a:buFont typeface="Arial"/>
              <a:buChar char="•"/>
              <a:defRPr sz="22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000" b="0" dirty="0" smtClean="0">
                <a:solidFill>
                  <a:schemeClr val="tx1"/>
                </a:solidFill>
              </a:rPr>
              <a:t>P</a:t>
            </a:r>
            <a:r>
              <a:rPr lang="en-US" sz="2000" b="0" dirty="0" smtClean="0"/>
              <a:t>roject valued at LMP (wholesale) + D (avoided system costs) + E (externality value) + transitional gap credit</a:t>
            </a:r>
          </a:p>
          <a:p>
            <a:pPr lvl="1">
              <a:spcAft>
                <a:spcPts val="600"/>
              </a:spcAft>
            </a:pPr>
            <a:r>
              <a:rPr lang="en-US" sz="1800" b="0" dirty="0" smtClean="0"/>
              <a:t>D and E values to be determined based on BCA Order and can evolve over time but will be fixed for each project / tranche</a:t>
            </a:r>
          </a:p>
          <a:p>
            <a:pPr>
              <a:spcAft>
                <a:spcPts val="600"/>
              </a:spcAft>
            </a:pPr>
            <a:r>
              <a:rPr lang="en-US" sz="2000" b="0" dirty="0" smtClean="0"/>
              <a:t>Commission </a:t>
            </a:r>
            <a:r>
              <a:rPr lang="en-US" sz="2000" b="0" dirty="0"/>
              <a:t>to set size of MW tranches (and revenue shift impact) based on “acceptable” impact and public policy considerations</a:t>
            </a:r>
          </a:p>
          <a:p>
            <a:pPr lvl="1">
              <a:spcAft>
                <a:spcPts val="600"/>
              </a:spcAft>
            </a:pPr>
            <a:r>
              <a:rPr lang="en-US" sz="1800" b="0" dirty="0"/>
              <a:t>Step down process utilizing </a:t>
            </a:r>
            <a:r>
              <a:rPr lang="en-US" sz="1800" b="0" dirty="0" smtClean="0"/>
              <a:t>~ 10 tranches </a:t>
            </a:r>
            <a:r>
              <a:rPr lang="en-US" sz="1800" b="0" dirty="0"/>
              <a:t>to move to LMP+D+E</a:t>
            </a:r>
          </a:p>
          <a:p>
            <a:pPr lvl="1">
              <a:spcAft>
                <a:spcPts val="600"/>
              </a:spcAft>
            </a:pPr>
            <a:r>
              <a:rPr lang="en-US" sz="1800" b="0" dirty="0" smtClean="0"/>
              <a:t>Time frame and number of tranches set to accommodate Commission determination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267200"/>
            <a:ext cx="2033229" cy="2239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100" dirty="0" smtClean="0"/>
              <a:t>Notes:  </a:t>
            </a:r>
            <a:r>
              <a:rPr lang="en-US" sz="1100" dirty="0" smtClean="0">
                <a:solidFill>
                  <a:srgbClr val="FF0000"/>
                </a:solidFill>
              </a:rPr>
              <a:t>Figures are for illustrative purposes only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b="0" dirty="0" smtClean="0">
                <a:solidFill>
                  <a:schemeClr val="tx1"/>
                </a:solidFill>
              </a:rPr>
              <a:t>“Externality” based </a:t>
            </a:r>
            <a:r>
              <a:rPr lang="en-US" sz="1100" b="0" dirty="0">
                <a:solidFill>
                  <a:schemeClr val="tx1"/>
                </a:solidFill>
              </a:rPr>
              <a:t>on either the Societal Cost of Carbon or a REC </a:t>
            </a:r>
            <a:r>
              <a:rPr lang="en-US" sz="1100" b="0" dirty="0" smtClean="0">
                <a:solidFill>
                  <a:schemeClr val="tx1"/>
                </a:solidFill>
              </a:rPr>
              <a:t>value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b="0" dirty="0" smtClean="0">
                <a:solidFill>
                  <a:schemeClr val="tx1"/>
                </a:solidFill>
              </a:rPr>
              <a:t>Potential “Avoidable D” value based on ability to relieve system constraints with non-wires alternatives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b="0" dirty="0" smtClean="0">
                <a:solidFill>
                  <a:schemeClr val="tx1"/>
                </a:solidFill>
              </a:rPr>
              <a:t>Transitional Gap Credit includes RPS and SBC charges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43400" y="3911719"/>
            <a:ext cx="3352800" cy="372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Customers receive full bill credit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1646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599040" y="41853"/>
            <a:ext cx="7630560" cy="914097"/>
          </a:xfrm>
        </p:spPr>
        <p:txBody>
          <a:bodyPr/>
          <a:lstStyle/>
          <a:p>
            <a:r>
              <a:rPr lang="en-US" sz="2400" dirty="0" smtClean="0"/>
              <a:t>Community Solar Compensation with Developer Payments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04800" y="1152525"/>
            <a:ext cx="82296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ts val="900"/>
              </a:spcAft>
              <a:buClr>
                <a:srgbClr val="0079C1"/>
              </a:buClr>
              <a:buSzPct val="125000"/>
              <a:buFont typeface="Arial"/>
              <a:buChar char="•"/>
              <a:defRPr sz="22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r>
              <a:rPr lang="en-US" sz="2000" b="0" dirty="0" smtClean="0"/>
              <a:t>Customers </a:t>
            </a:r>
            <a:r>
              <a:rPr lang="en-US" sz="2000" b="0" dirty="0"/>
              <a:t>would receive a bill credit equal to the full retail rate</a:t>
            </a:r>
          </a:p>
          <a:p>
            <a:pPr lvl="1">
              <a:spcAft>
                <a:spcPts val="1200"/>
              </a:spcAft>
            </a:pPr>
            <a:r>
              <a:rPr lang="en-US" sz="1800" b="0" dirty="0" smtClean="0"/>
              <a:t>Developer would pay utility a fee based on each project’s </a:t>
            </a:r>
            <a:r>
              <a:rPr lang="en-US" sz="1800" b="0" dirty="0"/>
              <a:t>actual </a:t>
            </a:r>
            <a:r>
              <a:rPr lang="en-US" sz="1800" b="0" dirty="0" err="1"/>
              <a:t>MWh</a:t>
            </a:r>
            <a:r>
              <a:rPr lang="en-US" sz="1800" b="0" dirty="0"/>
              <a:t> of </a:t>
            </a:r>
            <a:r>
              <a:rPr lang="en-US" sz="1800" b="0" dirty="0" smtClean="0"/>
              <a:t>generation, respective tranche and the assigned transitional gap credit</a:t>
            </a:r>
          </a:p>
          <a:p>
            <a:pPr lvl="1">
              <a:spcAft>
                <a:spcPts val="1200"/>
              </a:spcAft>
            </a:pPr>
            <a:r>
              <a:rPr lang="en-US" sz="1800" b="0" dirty="0" smtClean="0"/>
              <a:t>Compensation for first tranche initially set just below the retail rate</a:t>
            </a:r>
          </a:p>
          <a:p>
            <a:pPr lvl="1">
              <a:spcAft>
                <a:spcPts val="1200"/>
              </a:spcAft>
            </a:pPr>
            <a:r>
              <a:rPr lang="en-US" sz="1800" b="0" dirty="0" smtClean="0"/>
              <a:t>Developer fee would increase with increases in customer delivery rate</a:t>
            </a:r>
          </a:p>
          <a:p>
            <a:r>
              <a:rPr lang="en-US" sz="2000" b="0" dirty="0"/>
              <a:t>Shift in revenue requirement associated with “value of D and E” </a:t>
            </a:r>
            <a:r>
              <a:rPr lang="en-US" sz="2000" b="0" dirty="0" smtClean="0"/>
              <a:t>and transitional gap credit reallocated </a:t>
            </a:r>
            <a:r>
              <a:rPr lang="en-US" sz="2000" b="0" dirty="0"/>
              <a:t>to all customers in a surcharge </a:t>
            </a:r>
            <a:r>
              <a:rPr lang="en-US" sz="2000" b="0" dirty="0" smtClean="0"/>
              <a:t>mechanism</a:t>
            </a:r>
            <a:endParaRPr lang="en-US" sz="2000" b="0" dirty="0"/>
          </a:p>
          <a:p>
            <a:r>
              <a:rPr lang="en-US" sz="2000" b="0" dirty="0" smtClean="0"/>
              <a:t>Utilities </a:t>
            </a:r>
            <a:r>
              <a:rPr lang="en-US" sz="2000" b="0" dirty="0"/>
              <a:t>can request letter of credit or other financial security to address risk of </a:t>
            </a:r>
            <a:r>
              <a:rPr lang="en-US" sz="2000" b="0" dirty="0" smtClean="0"/>
              <a:t>non-payment</a:t>
            </a:r>
            <a:endParaRPr lang="en-US" sz="2000" b="0" strike="sngStrike" dirty="0">
              <a:solidFill>
                <a:srgbClr val="FF0000"/>
              </a:solidFill>
            </a:endParaRPr>
          </a:p>
        </p:txBody>
      </p:sp>
      <p:sp>
        <p:nvSpPr>
          <p:cNvPr id="2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361950"/>
          </a:xfrm>
        </p:spPr>
        <p:txBody>
          <a:bodyPr/>
          <a:lstStyle/>
          <a:p>
            <a:pPr>
              <a:defRPr/>
            </a:pPr>
            <a:fld id="{A1EB68D3-D2FD-4384-9BED-72655B4D1CF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54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599040" y="41853"/>
            <a:ext cx="7630560" cy="914097"/>
          </a:xfrm>
        </p:spPr>
        <p:txBody>
          <a:bodyPr/>
          <a:lstStyle/>
          <a:p>
            <a:r>
              <a:rPr lang="en-US" sz="2400" dirty="0" smtClean="0"/>
              <a:t>Community Solar Compensation with Developer Payments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04800" y="1209674"/>
            <a:ext cx="4724400" cy="542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  <a:defRPr sz="24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ts val="900"/>
              </a:spcAft>
              <a:buClr>
                <a:srgbClr val="0079C1"/>
              </a:buClr>
              <a:buSzPct val="125000"/>
              <a:buFont typeface="Arial"/>
              <a:buChar char="•"/>
              <a:defRPr sz="22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20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0"/>
              </a:spcBef>
              <a:spcAft>
                <a:spcPct val="50000"/>
              </a:spcAft>
              <a:buClr>
                <a:srgbClr val="0079C1"/>
              </a:buClr>
              <a:buFont typeface="Wingdings 2" pitchFamily="18" charset="2"/>
              <a:buChar char="¾"/>
              <a:defRPr sz="16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ts val="0"/>
              </a:spcAft>
            </a:pPr>
            <a:r>
              <a:rPr lang="en-US" sz="2000" b="0" dirty="0" smtClean="0"/>
              <a:t>Illustrative cash flow</a:t>
            </a:r>
          </a:p>
        </p:txBody>
      </p:sp>
      <p:sp>
        <p:nvSpPr>
          <p:cNvPr id="2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361950"/>
          </a:xfrm>
        </p:spPr>
        <p:txBody>
          <a:bodyPr/>
          <a:lstStyle/>
          <a:p>
            <a:pPr>
              <a:defRPr/>
            </a:pPr>
            <a:fld id="{A1EB68D3-D2FD-4384-9BED-72655B4D1CF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1752600"/>
            <a:ext cx="2590800" cy="838200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/>
                <a:cs typeface="Arial"/>
              </a:rPr>
              <a:t>Community Solar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/>
                <a:cs typeface="Arial"/>
              </a:rPr>
              <a:t>Customer</a:t>
            </a:r>
            <a:endParaRPr lang="en-US" sz="2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200" y="3276600"/>
            <a:ext cx="1143000" cy="2438400"/>
          </a:xfrm>
          <a:prstGeom prst="rect">
            <a:avLst/>
          </a:prstGeom>
          <a:solidFill>
            <a:srgbClr val="000090"/>
          </a:solidFill>
          <a:ln>
            <a:solidFill>
              <a:srgbClr val="3867BE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/>
                <a:cs typeface="Arial"/>
              </a:rPr>
              <a:t>Utility</a:t>
            </a:r>
            <a:endParaRPr lang="en-US" sz="2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3600" y="3276600"/>
            <a:ext cx="1143000" cy="2438400"/>
          </a:xfrm>
          <a:prstGeom prst="rect">
            <a:avLst/>
          </a:prstGeom>
          <a:solidFill>
            <a:srgbClr val="FFE500"/>
          </a:solidFill>
          <a:ln>
            <a:solidFill>
              <a:srgbClr val="FFE5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000" b="1" dirty="0" smtClean="0">
                <a:latin typeface="Arial"/>
                <a:cs typeface="Arial"/>
              </a:rPr>
              <a:t>Solar</a:t>
            </a:r>
            <a:endParaRPr lang="en-US" sz="2000" b="1" dirty="0">
              <a:latin typeface="Arial"/>
              <a:cs typeface="Arial"/>
            </a:endParaRPr>
          </a:p>
        </p:txBody>
      </p:sp>
      <p:cxnSp>
        <p:nvCxnSpPr>
          <p:cNvPr id="9" name="Straight Arrow Connector 8"/>
          <p:cNvCxnSpPr>
            <a:endCxn id="8" idx="0"/>
          </p:cNvCxnSpPr>
          <p:nvPr/>
        </p:nvCxnSpPr>
        <p:spPr bwMode="auto">
          <a:xfrm flipH="1">
            <a:off x="2705100" y="2438400"/>
            <a:ext cx="647700" cy="83820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7" idx="0"/>
          </p:cNvCxnSpPr>
          <p:nvPr/>
        </p:nvCxnSpPr>
        <p:spPr bwMode="auto">
          <a:xfrm flipH="1" flipV="1">
            <a:off x="6096000" y="2438400"/>
            <a:ext cx="647700" cy="83820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638800" y="2667000"/>
            <a:ext cx="21336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Arial"/>
                <a:cs typeface="Arial"/>
              </a:rPr>
              <a:t>Customer’s Retail Rate  e.g. $.18/kWh credit</a:t>
            </a:r>
            <a:endParaRPr lang="en-US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1200" y="25908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Arial"/>
                <a:cs typeface="Arial"/>
              </a:rPr>
              <a:t>Solar PPA</a:t>
            </a:r>
            <a:endParaRPr lang="en-US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276600" y="4114800"/>
            <a:ext cx="2743200" cy="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3276600" y="5105400"/>
            <a:ext cx="2743200" cy="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581400" y="3581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Initial Developer Payment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81400" y="4114800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e.g. $.02/kWh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29000" y="4645223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Community Solar Production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81400" y="5105400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(kWh)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148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 txBox="1">
            <a:spLocks/>
          </p:cNvSpPr>
          <p:nvPr/>
        </p:nvSpPr>
        <p:spPr>
          <a:xfrm>
            <a:off x="421758" y="1219200"/>
            <a:ext cx="8722242" cy="51054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ea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</a:pPr>
            <a:r>
              <a:rPr lang="en-US" sz="2000" b="0" dirty="0">
                <a:solidFill>
                  <a:schemeClr val="tx2"/>
                </a:solidFill>
                <a:cs typeface="ＭＳ Ｐゴシック"/>
              </a:rPr>
              <a:t>Size of MW tranches (and revenue shift impact) determined by Commission based on “acceptable” impact and public policy considerations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</a:pPr>
            <a:r>
              <a:rPr lang="en-US" sz="2000" b="0" dirty="0">
                <a:solidFill>
                  <a:schemeClr val="tx2"/>
                </a:solidFill>
                <a:cs typeface="ＭＳ Ｐゴシック"/>
              </a:rPr>
              <a:t>Disagreement over whether a similar step-down process should be applied to Remote Net Metering projects with monetary credits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</a:pPr>
            <a:r>
              <a:rPr lang="en-US" sz="2000" b="0" dirty="0">
                <a:solidFill>
                  <a:schemeClr val="tx2"/>
                </a:solidFill>
                <a:cs typeface="ＭＳ Ｐゴシック"/>
              </a:rPr>
              <a:t>Duration of “grandfathered” compensation</a:t>
            </a:r>
          </a:p>
          <a:p>
            <a:pPr marL="342900" lvl="1" indent="-342900" ea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79C1"/>
              </a:buClr>
              <a:buFont typeface="Wingdings 2" pitchFamily="18" charset="2"/>
              <a:buChar char="¾"/>
            </a:pPr>
            <a:r>
              <a:rPr lang="en-US" sz="2000" b="0" dirty="0">
                <a:solidFill>
                  <a:schemeClr val="tx2"/>
                </a:solidFill>
                <a:cs typeface="ＭＳ Ｐゴシック"/>
              </a:rPr>
              <a:t>Expressed as a range of 15-25 years including both period of initial compensation and transition to </a:t>
            </a:r>
            <a:r>
              <a:rPr lang="en-US" sz="2000" b="0" dirty="0" smtClean="0">
                <a:solidFill>
                  <a:schemeClr val="tx2"/>
                </a:solidFill>
                <a:cs typeface="ＭＳ Ｐゴシック"/>
              </a:rPr>
              <a:t>LMP+D+E</a:t>
            </a:r>
            <a:endParaRPr lang="en-US" sz="2000" b="0" dirty="0">
              <a:solidFill>
                <a:schemeClr val="tx2"/>
              </a:solidFill>
              <a:cs typeface="ＭＳ Ｐゴシック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33400" y="457200"/>
            <a:ext cx="8163960" cy="533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79C1"/>
                </a:solidFill>
                <a:latin typeface="+mj-lt"/>
                <a:ea typeface="+mj-ea"/>
                <a:cs typeface="ＭＳ Ｐゴシック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-80" charset="-128"/>
                <a:cs typeface="ＭＳ Ｐゴシック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-80" charset="-128"/>
                <a:cs typeface="ＭＳ Ｐゴシック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-80" charset="-128"/>
                <a:cs typeface="ＭＳ Ｐゴシック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-80" charset="-128"/>
                <a:cs typeface="ＭＳ Ｐゴシック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-8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-8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-8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-80" charset="-128"/>
              </a:defRPr>
            </a:lvl9pPr>
          </a:lstStyle>
          <a:p>
            <a:r>
              <a:rPr lang="en-US" dirty="0" smtClean="0"/>
              <a:t>Open Issues on Community Solar Compensation</a:t>
            </a:r>
          </a:p>
        </p:txBody>
      </p:sp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361950"/>
          </a:xfrm>
        </p:spPr>
        <p:txBody>
          <a:bodyPr/>
          <a:lstStyle/>
          <a:p>
            <a:pPr>
              <a:defRPr/>
            </a:pPr>
            <a:fld id="{A1EB68D3-D2FD-4384-9BED-72655B4D1CF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62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Queue </a:t>
            </a:r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839" y="1143000"/>
            <a:ext cx="8089900" cy="508635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Objectives: 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00"/>
                </a:solidFill>
              </a:rPr>
              <a:t>Efficiently work through queue of projects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</a:rPr>
              <a:t>Provide timely and accurate cost/value information to developers to allow informed judgments on whether to proceed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Prioritization of queue based on: 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1) locational distribution system value (as determined by utility) 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2) date stamp of interconnection request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Utilities to communicate to each developer what tranche they are in and what interconnection cost is at preliminary / supplemental review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Developer has finite time to agree/accept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To extent projects don’t proceed, utilities will reallocate “area under the curve” of unused tranches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Other issues referred to Interconnection Technical Working Group including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00"/>
                </a:solidFill>
              </a:rPr>
              <a:t>Potential grouping of projects for assignment of common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B68D3-D2FD-4384-9BED-72655B4D1CF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40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80" charset="-128"/>
          </a:defRPr>
        </a:defPPr>
      </a:lstStyle>
    </a:lnDef>
  </a:objectDefaults>
  <a:extraClrSchemeLst>
    <a:extraClrScheme>
      <a:clrScheme name="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10971</TotalTime>
  <Words>837</Words>
  <Application>Microsoft Office PowerPoint</Application>
  <PresentationFormat>On-screen Show (4:3)</PresentationFormat>
  <Paragraphs>95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Wingdings</vt:lpstr>
      <vt:lpstr>Wingdings 2</vt:lpstr>
      <vt:lpstr>blank</vt:lpstr>
      <vt:lpstr>Community Solar, Remote Net Metering, and   Behind the Meter Solar Update</vt:lpstr>
      <vt:lpstr>Background / Introduction</vt:lpstr>
      <vt:lpstr>Summary of Comments</vt:lpstr>
      <vt:lpstr>Growth of Net Energy Metering in New York</vt:lpstr>
      <vt:lpstr>Community Solar Compensation with Developer Payments</vt:lpstr>
      <vt:lpstr>Community Solar Compensation with Developer Payments</vt:lpstr>
      <vt:lpstr>Community Solar Compensation with Developer Payments</vt:lpstr>
      <vt:lpstr>PowerPoint Presentation</vt:lpstr>
      <vt:lpstr>Queue Management</vt:lpstr>
      <vt:lpstr>Behind The Meter (BTM) Solar Proposal</vt:lpstr>
    </vt:vector>
  </TitlesOfParts>
  <Company>National Grid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Victoria update</dc:title>
  <dc:creator>Michael Smart</dc:creator>
  <cp:lastModifiedBy>Kelly Achzet,KAA</cp:lastModifiedBy>
  <cp:revision>374</cp:revision>
  <cp:lastPrinted>2016-05-03T16:53:50Z</cp:lastPrinted>
  <dcterms:created xsi:type="dcterms:W3CDTF">2013-11-14T11:03:51Z</dcterms:created>
  <dcterms:modified xsi:type="dcterms:W3CDTF">2016-05-11T15:25:15Z</dcterms:modified>
</cp:coreProperties>
</file>