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3" r:id="rId4"/>
    <p:sldMasterId id="2147483660" r:id="rId5"/>
    <p:sldMasterId id="2147483674" r:id="rId6"/>
  </p:sldMasterIdLst>
  <p:notesMasterIdLst>
    <p:notesMasterId r:id="rId12"/>
  </p:notesMasterIdLst>
  <p:sldIdLst>
    <p:sldId id="256" r:id="rId7"/>
    <p:sldId id="263" r:id="rId8"/>
    <p:sldId id="264" r:id="rId9"/>
    <p:sldId id="260" r:id="rId10"/>
    <p:sldId id="265" r:id="rId11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9A6"/>
    <a:srgbClr val="002D73"/>
    <a:srgbClr val="646569"/>
    <a:srgbClr val="007681"/>
    <a:srgbClr val="1F3261"/>
    <a:srgbClr val="4589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27" autoAdjust="0"/>
  </p:normalViewPr>
  <p:slideViewPr>
    <p:cSldViewPr>
      <p:cViewPr varScale="1">
        <p:scale>
          <a:sx n="154" d="100"/>
          <a:sy n="154" d="100"/>
        </p:scale>
        <p:origin x="366" y="1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99" d="100"/>
          <a:sy n="99" d="100"/>
        </p:scale>
        <p:origin x="-3540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2C164A-7038-42D0-953C-2EB4816D4C81}" type="datetimeFigureOut">
              <a:rPr lang="en-US" smtClean="0"/>
              <a:pPr/>
              <a:t>11/13/2017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DA9C80-B631-4EC4-8253-F63CFD0157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3570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762813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069545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981577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Section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796277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8520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20039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0013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401887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276350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762209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27660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276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597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8448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1"/>
            <a:ext cx="4041775" cy="284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55025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87227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0181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image" Target="../media/image2.jpeg"/><Relationship Id="rId5" Type="http://schemas.openxmlformats.org/officeDocument/2006/relationships/slideLayout" Target="../slideLayouts/slideLayout7.xml"/><Relationship Id="rId10" Type="http://schemas.openxmlformats.org/officeDocument/2006/relationships/theme" Target="../theme/theme3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E51E1D-7280-49D6-A2E2-CE63FE17EF16}" type="datetimeFigureOut">
              <a:rPr lang="en-US" smtClean="0"/>
              <a:pPr/>
              <a:t>11/13/2017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ACAC6D-BD82-4571-9E34-C1EFF11A946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3714750"/>
            <a:ext cx="9144000" cy="1485900"/>
          </a:xfrm>
          <a:prstGeom prst="rect">
            <a:avLst/>
          </a:prstGeom>
          <a:solidFill>
            <a:srgbClr val="002D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3714750"/>
            <a:ext cx="9144000" cy="76200"/>
          </a:xfrm>
          <a:prstGeom prst="rect">
            <a:avLst/>
          </a:prstGeom>
          <a:solidFill>
            <a:srgbClr val="0069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Date Placeholder 1"/>
          <p:cNvSpPr txBox="1">
            <a:spLocks/>
          </p:cNvSpPr>
          <p:nvPr/>
        </p:nvSpPr>
        <p:spPr>
          <a:xfrm>
            <a:off x="457200" y="3943350"/>
            <a:ext cx="2133600" cy="27384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b="1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400" dirty="0">
              <a:solidFill>
                <a:schemeClr val="bg1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33400" y="477323"/>
            <a:ext cx="3048000" cy="578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3744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581150"/>
            <a:ext cx="5334000" cy="2743200"/>
          </a:xfrm>
          <a:prstGeom prst="rect">
            <a:avLst/>
          </a:prstGeom>
          <a:solidFill>
            <a:srgbClr val="002D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1540453"/>
            <a:ext cx="5334000" cy="81394"/>
          </a:xfrm>
          <a:prstGeom prst="rect">
            <a:avLst/>
          </a:prstGeom>
          <a:solidFill>
            <a:srgbClr val="0069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Date Placeholder 1"/>
          <p:cNvSpPr txBox="1">
            <a:spLocks/>
          </p:cNvSpPr>
          <p:nvPr/>
        </p:nvSpPr>
        <p:spPr>
          <a:xfrm>
            <a:off x="152400" y="88105"/>
            <a:ext cx="2133600" cy="27384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b="1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200" dirty="0">
              <a:solidFill>
                <a:srgbClr val="002D73"/>
              </a:solidFill>
            </a:endParaRPr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8305800" y="88105"/>
            <a:ext cx="685800" cy="27384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b="1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DF52EC2-2C0B-4C03-9888-0B25156ED88D}" type="slidenum">
              <a:rPr lang="en-US" sz="1200" smtClean="0">
                <a:solidFill>
                  <a:srgbClr val="002D73"/>
                </a:solidFill>
              </a:rPr>
              <a:pPr/>
              <a:t>‹#›</a:t>
            </a:fld>
            <a:endParaRPr lang="en-US" sz="1200" dirty="0">
              <a:solidFill>
                <a:srgbClr val="002D73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315200" y="4567277"/>
            <a:ext cx="1447800" cy="274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5248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62344"/>
            <a:ext cx="9144000" cy="299605"/>
          </a:xfrm>
          <a:prstGeom prst="rect">
            <a:avLst/>
          </a:prstGeom>
          <a:solidFill>
            <a:srgbClr val="002D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Date Placeholder 1"/>
          <p:cNvSpPr txBox="1">
            <a:spLocks/>
          </p:cNvSpPr>
          <p:nvPr/>
        </p:nvSpPr>
        <p:spPr>
          <a:xfrm>
            <a:off x="152400" y="88105"/>
            <a:ext cx="2133600" cy="27384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b="1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200" dirty="0"/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305800" y="88105"/>
            <a:ext cx="685800" cy="27384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b="1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DF52EC2-2C0B-4C03-9888-0B25156ED88D}" type="slidenum">
              <a:rPr lang="en-US" sz="1200" smtClean="0"/>
              <a:pPr/>
              <a:t>‹#›</a:t>
            </a:fld>
            <a:endParaRPr lang="en-US" sz="1200" dirty="0"/>
          </a:p>
        </p:txBody>
      </p:sp>
      <p:sp>
        <p:nvSpPr>
          <p:cNvPr id="10" name="Rectangle 9"/>
          <p:cNvSpPr/>
          <p:nvPr/>
        </p:nvSpPr>
        <p:spPr>
          <a:xfrm>
            <a:off x="0" y="-19050"/>
            <a:ext cx="9144000" cy="81394"/>
          </a:xfrm>
          <a:prstGeom prst="rect">
            <a:avLst/>
          </a:prstGeom>
          <a:solidFill>
            <a:srgbClr val="0069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7315200" y="4567277"/>
            <a:ext cx="1447800" cy="274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33792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457200" y="1809750"/>
            <a:ext cx="769620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2D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Aggregating Projects up to 5 MW</a:t>
            </a:r>
            <a:endParaRPr lang="en-US" sz="3200" b="1" dirty="0">
              <a:solidFill>
                <a:srgbClr val="002D7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5645" y="2647950"/>
            <a:ext cx="5791200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IPWG 11/14/2017 Draft</a:t>
            </a:r>
            <a:endParaRPr lang="en-US" sz="2800" b="1" dirty="0">
              <a:solidFill>
                <a:srgbClr val="6465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780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6374"/>
            <a:ext cx="8229600" cy="1450976"/>
          </a:xfrm>
        </p:spPr>
        <p:txBody>
          <a:bodyPr>
            <a:normAutofit fontScale="90000"/>
          </a:bodyPr>
          <a:lstStyle/>
          <a:p>
            <a:r>
              <a:rPr lang="en-US" sz="3600" b="1" dirty="0">
                <a:solidFill>
                  <a:srgbClr val="002D73"/>
                </a:solidFill>
              </a:rPr>
              <a:t>SIR Implementation for Larger Projects</a:t>
            </a:r>
            <a:r>
              <a:rPr lang="en-US" b="1" dirty="0">
                <a:solidFill>
                  <a:srgbClr val="002D73"/>
                </a:solidFill>
              </a:rPr>
              <a:t/>
            </a:r>
            <a:br>
              <a:rPr lang="en-US" b="1" dirty="0">
                <a:solidFill>
                  <a:srgbClr val="002D73"/>
                </a:solidFill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No process modifications have been identified so far</a:t>
            </a:r>
          </a:p>
          <a:p>
            <a:r>
              <a:rPr lang="en-US" dirty="0" smtClean="0"/>
              <a:t>Transitional rules for combining existing projects are needed</a:t>
            </a:r>
          </a:p>
          <a:p>
            <a:r>
              <a:rPr lang="en-US" dirty="0" smtClean="0"/>
              <a:t>Possible opportunity to define “material change” requiring re-study going forward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57229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Rules for Aggregating Projects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0" lvl="1" indent="0">
              <a:buNone/>
            </a:pPr>
            <a:r>
              <a:rPr lang="en-US" dirty="0" smtClean="0"/>
              <a:t>Qualifications for combining project applications</a:t>
            </a:r>
            <a:endParaRPr lang="en-US" dirty="0"/>
          </a:p>
          <a:p>
            <a:pPr lvl="2"/>
            <a:r>
              <a:rPr lang="en-US" dirty="0"/>
              <a:t>Same PCC </a:t>
            </a:r>
          </a:p>
          <a:p>
            <a:pPr lvl="2"/>
            <a:r>
              <a:rPr lang="en-US" dirty="0" smtClean="0"/>
              <a:t>Applications must be sequential on </a:t>
            </a:r>
            <a:r>
              <a:rPr lang="en-US" dirty="0"/>
              <a:t>both the Circuit and Substation Bus</a:t>
            </a:r>
          </a:p>
          <a:p>
            <a:pPr lvl="2"/>
            <a:r>
              <a:rPr lang="en-US" dirty="0"/>
              <a:t>No </a:t>
            </a:r>
            <a:r>
              <a:rPr lang="en-US" dirty="0" smtClean="0"/>
              <a:t>projects </a:t>
            </a:r>
            <a:r>
              <a:rPr lang="en-US" dirty="0"/>
              <a:t>from NYISO or Non-SIR Utility Queues between projects that </a:t>
            </a:r>
            <a:r>
              <a:rPr lang="en-US" dirty="0" smtClean="0"/>
              <a:t>propose to aggregate</a:t>
            </a:r>
          </a:p>
          <a:p>
            <a:pPr lvl="2"/>
            <a:r>
              <a:rPr lang="en-US" dirty="0" smtClean="0"/>
              <a:t>Adjacent or combined parcels</a:t>
            </a:r>
          </a:p>
          <a:p>
            <a:pPr lvl="2"/>
            <a:r>
              <a:rPr lang="en-US" dirty="0" smtClean="0"/>
              <a:t>One compensation category/one meter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20235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Timing of Requests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Transition rules apply to applications in the queue as of Commission order on compensation</a:t>
            </a:r>
          </a:p>
          <a:p>
            <a:r>
              <a:rPr lang="en-US" dirty="0" smtClean="0"/>
              <a:t>Applications in technical review: submit request and pay for additional study</a:t>
            </a:r>
          </a:p>
          <a:p>
            <a:r>
              <a:rPr lang="en-US" dirty="0" smtClean="0"/>
              <a:t>After 25% </a:t>
            </a:r>
            <a:r>
              <a:rPr lang="en-US" dirty="0" err="1" smtClean="0"/>
              <a:t>downpayment</a:t>
            </a:r>
            <a:r>
              <a:rPr lang="en-US" dirty="0" smtClean="0"/>
              <a:t>: same approach</a:t>
            </a:r>
          </a:p>
          <a:p>
            <a:r>
              <a:rPr lang="en-US" dirty="0" smtClean="0"/>
              <a:t>After first project in queue pays 75% balance: submit request, adjust project schedule, suspend due date for second project balance payment; pay for re-study</a:t>
            </a:r>
          </a:p>
          <a:p>
            <a:r>
              <a:rPr lang="en-US" dirty="0" smtClean="0"/>
              <a:t>If combined project “pencils out,” pay any additional funds due for construction costs and proceed to construct</a:t>
            </a:r>
          </a:p>
          <a:p>
            <a:pPr lvl="2"/>
            <a:r>
              <a:rPr lang="en-US" dirty="0" smtClean="0"/>
              <a:t>If not, construct original proposed project or withdraw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16284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Material Changes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SIR already govern: “any modifications affecting the interface at the PCC to existing DG facilities … that have been interconnected to the utility distribution system(.)”</a:t>
            </a:r>
          </a:p>
          <a:p>
            <a:r>
              <a:rPr lang="en-US" dirty="0" smtClean="0"/>
              <a:t>Study process already allows for some changes; for example, after the preliminary analysis</a:t>
            </a:r>
          </a:p>
          <a:p>
            <a:r>
              <a:rPr lang="en-US" dirty="0" smtClean="0"/>
              <a:t>What changes require a new application/loss of </a:t>
            </a:r>
            <a:r>
              <a:rPr lang="en-US" smtClean="0"/>
              <a:t>queue position?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9430878"/>
      </p:ext>
    </p:extLst>
  </p:cSld>
  <p:clrMapOvr>
    <a:masterClrMapping/>
  </p:clrMapOvr>
</p:sld>
</file>

<file path=ppt/theme/theme1.xml><?xml version="1.0" encoding="utf-8"?>
<a:theme xmlns:a="http://schemas.openxmlformats.org/drawingml/2006/main" name="DPS PowerPoint -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PS PowerPoint - Template.potx" id="{C6733DBC-75A1-4D48-999A-C08152D2104E}" vid="{41DC82AA-3C99-41C7-B2C2-24D0A1F1A9C0}"/>
    </a:ext>
  </a:extLst>
</a:theme>
</file>

<file path=ppt/theme/theme2.xml><?xml version="1.0" encoding="utf-8"?>
<a:theme xmlns:a="http://schemas.openxmlformats.org/drawingml/2006/main" name="Section Maste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PS PowerPoint - Template.potx" id="{C6733DBC-75A1-4D48-999A-C08152D2104E}" vid="{C284B9F0-531E-431C-90E8-C2A5905AA920}"/>
    </a:ext>
  </a:extLst>
</a:theme>
</file>

<file path=ppt/theme/theme3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PS PowerPoint - Template.potx" id="{C6733DBC-75A1-4D48-999A-C08152D2104E}" vid="{E82BEF3A-BCCC-4464-8EB6-4E5EDF6086D5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9F1417254AD284EA12E9C6559B09CF4" ma:contentTypeVersion="" ma:contentTypeDescription="Create a new document." ma:contentTypeScope="" ma:versionID="0a7800a88b4c44be11ff4c2ac950dfb6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9b938d1d0e22567bcc0762bf6997737b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B81E512-D939-4868-BB54-446F60E1F13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9EE09270-68C1-4C64-B21D-2AA5BF5E378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04861CA-5DD2-44F8-8780-9628548221F3}">
  <ds:schemaRefs>
    <ds:schemaRef ds:uri="http://www.w3.org/XML/1998/namespace"/>
    <ds:schemaRef ds:uri="http://purl.org/dc/terms/"/>
    <ds:schemaRef ds:uri="http://purl.org/dc/dcmitype/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DPS PowerPoint Template</Template>
  <TotalTime>111</TotalTime>
  <Words>234</Words>
  <Application>Microsoft Office PowerPoint</Application>
  <PresentationFormat>On-screen Show (16:9)</PresentationFormat>
  <Paragraphs>24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DPS PowerPoint - Template</vt:lpstr>
      <vt:lpstr>Section Master</vt:lpstr>
      <vt:lpstr>2_Custom Design</vt:lpstr>
      <vt:lpstr>PowerPoint Presentation</vt:lpstr>
      <vt:lpstr>SIR Implementation for Larger Projects </vt:lpstr>
      <vt:lpstr>Rules for Aggregating Projects</vt:lpstr>
      <vt:lpstr>Timing of Requests</vt:lpstr>
      <vt:lpstr>Material Changes</vt:lpstr>
    </vt:vector>
  </TitlesOfParts>
  <Company>NYSDPS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Elizabeth Grisaru,EAG</dc:creator>
  <cp:lastModifiedBy>Elizabeth Grisaru,EAG</cp:lastModifiedBy>
  <cp:revision>13</cp:revision>
  <dcterms:created xsi:type="dcterms:W3CDTF">2017-10-19T14:21:58Z</dcterms:created>
  <dcterms:modified xsi:type="dcterms:W3CDTF">2017-11-13T16:36:05Z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0x010100F9F1417254AD284EA12E9C6559B09CF4</vt:lpwstr>
  </property>
</Properties>
</file>