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3" r:id="rId2"/>
    <p:sldId id="274" r:id="rId3"/>
    <p:sldId id="285" r:id="rId4"/>
    <p:sldId id="280" r:id="rId5"/>
    <p:sldId id="281" r:id="rId6"/>
    <p:sldId id="282" r:id="rId7"/>
    <p:sldId id="283" r:id="rId8"/>
    <p:sldId id="284" r:id="rId9"/>
    <p:sldId id="287" r:id="rId10"/>
    <p:sldId id="276" r:id="rId11"/>
    <p:sldId id="277" r:id="rId12"/>
    <p:sldId id="290" r:id="rId13"/>
    <p:sldId id="278" r:id="rId14"/>
    <p:sldId id="288" r:id="rId15"/>
    <p:sldId id="279" r:id="rId16"/>
    <p:sldId id="286" r:id="rId17"/>
    <p:sldId id="28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B500"/>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362" autoAdjust="0"/>
  </p:normalViewPr>
  <p:slideViewPr>
    <p:cSldViewPr>
      <p:cViewPr varScale="1">
        <p:scale>
          <a:sx n="66" d="100"/>
          <a:sy n="66" d="100"/>
        </p:scale>
        <p:origin x="290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772C7A5-6390-4A54-984D-CFE980709B62}" type="datetimeFigureOut">
              <a:rPr lang="en-US" smtClean="0"/>
              <a:t>9/14/2018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AC8A8F-7870-4E07-811F-7C6D0094CA40}" type="slidenum">
              <a:rPr lang="en-US" smtClean="0"/>
              <a:t>‹#›</a:t>
            </a:fld>
            <a:endParaRPr lang="en-US"/>
          </a:p>
        </p:txBody>
      </p:sp>
    </p:spTree>
    <p:extLst>
      <p:ext uri="{BB962C8B-B14F-4D97-AF65-F5344CB8AC3E}">
        <p14:creationId xmlns:p14="http://schemas.microsoft.com/office/powerpoint/2010/main" val="55235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CF5797-F16D-4CE6-BFAE-148954D38540}" type="datetimeFigureOut">
              <a:rPr lang="en-US" smtClean="0"/>
              <a:t>9/14/2018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0862BE-94D5-4AAE-86D8-0AC6C24FD398}" type="slidenum">
              <a:rPr lang="en-US" smtClean="0"/>
              <a:t>‹#›</a:t>
            </a:fld>
            <a:endParaRPr lang="en-US"/>
          </a:p>
        </p:txBody>
      </p:sp>
    </p:spTree>
    <p:extLst>
      <p:ext uri="{BB962C8B-B14F-4D97-AF65-F5344CB8AC3E}">
        <p14:creationId xmlns:p14="http://schemas.microsoft.com/office/powerpoint/2010/main" val="322638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FCFC16-0ED1-4049-A0D4-13CC4B0D7FB8}" type="slidenum">
              <a:rPr lang="en-US" altLang="en-US" sz="1200"/>
              <a:pPr/>
              <a:t>3</a:t>
            </a:fld>
            <a:endParaRPr lang="en-US" altLang="en-US" sz="1200"/>
          </a:p>
        </p:txBody>
      </p:sp>
    </p:spTree>
    <p:extLst>
      <p:ext uri="{BB962C8B-B14F-4D97-AF65-F5344CB8AC3E}">
        <p14:creationId xmlns:p14="http://schemas.microsoft.com/office/powerpoint/2010/main" val="12029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Tx/>
              <a:buChar char="•"/>
            </a:pPr>
            <a:endParaRPr lang="en-US" altLang="en-US" dirty="0" smtClean="0">
              <a:latin typeface="Arial" panose="020B0604020202020204" pitchFamily="34" charset="0"/>
              <a:ea typeface="ＭＳ Ｐゴシック" panose="020B0600070205080204"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47F457-34FE-487C-9685-53516FBD822C}" type="slidenum">
              <a:rPr lang="en-US" altLang="en-US" sz="1200"/>
              <a:pPr/>
              <a:t>4</a:t>
            </a:fld>
            <a:endParaRPr lang="en-US" altLang="en-US" sz="1200"/>
          </a:p>
        </p:txBody>
      </p:sp>
    </p:spTree>
    <p:extLst>
      <p:ext uri="{BB962C8B-B14F-4D97-AF65-F5344CB8AC3E}">
        <p14:creationId xmlns:p14="http://schemas.microsoft.com/office/powerpoint/2010/main" val="306575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Tx/>
              <a:buChar char="•"/>
            </a:pPr>
            <a:endParaRPr lang="en-US" altLang="en-US" dirty="0" smtClean="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8390" indent="-29603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4129" indent="-236179">
              <a:spcBef>
                <a:spcPct val="30000"/>
              </a:spcBef>
              <a:defRPr sz="1200">
                <a:solidFill>
                  <a:schemeClr val="tx1"/>
                </a:solidFill>
                <a:latin typeface="Arial" panose="020B0604020202020204" pitchFamily="34" charset="0"/>
                <a:ea typeface="ＭＳ Ｐゴシック" panose="020B0600070205080204" pitchFamily="34" charset="-128"/>
              </a:defRPr>
            </a:lvl3pPr>
            <a:lvl4pPr marL="1656486" indent="-236179">
              <a:spcBef>
                <a:spcPct val="30000"/>
              </a:spcBef>
              <a:defRPr sz="1200">
                <a:solidFill>
                  <a:schemeClr val="tx1"/>
                </a:solidFill>
                <a:latin typeface="Arial" panose="020B0604020202020204" pitchFamily="34" charset="0"/>
                <a:ea typeface="ＭＳ Ｐゴシック" panose="020B0600070205080204" pitchFamily="34" charset="-128"/>
              </a:defRPr>
            </a:lvl4pPr>
            <a:lvl5pPr marL="2130462" indent="-236179">
              <a:spcBef>
                <a:spcPct val="30000"/>
              </a:spcBef>
              <a:defRPr sz="1200">
                <a:solidFill>
                  <a:schemeClr val="tx1"/>
                </a:solidFill>
                <a:latin typeface="Arial" panose="020B0604020202020204" pitchFamily="34" charset="0"/>
                <a:ea typeface="ＭＳ Ｐゴシック" panose="020B0600070205080204" pitchFamily="34" charset="-128"/>
              </a:defRPr>
            </a:lvl5pPr>
            <a:lvl6pPr marL="2596349" indent="-23617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2236" indent="-23617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8122" indent="-23617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94009" indent="-23617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FA0BD3C-A518-4BE1-AF2D-D122928BFD41}"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extLst>
      <p:ext uri="{BB962C8B-B14F-4D97-AF65-F5344CB8AC3E}">
        <p14:creationId xmlns:p14="http://schemas.microsoft.com/office/powerpoint/2010/main" val="173019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1FB060-9101-4C17-A33C-770E2FCC5E47}" type="slidenum">
              <a:rPr lang="en-US" altLang="en-US" sz="1200"/>
              <a:pPr/>
              <a:t>6</a:t>
            </a:fld>
            <a:endParaRPr lang="en-US" altLang="en-US" sz="1200"/>
          </a:p>
        </p:txBody>
      </p:sp>
    </p:spTree>
    <p:extLst>
      <p:ext uri="{BB962C8B-B14F-4D97-AF65-F5344CB8AC3E}">
        <p14:creationId xmlns:p14="http://schemas.microsoft.com/office/powerpoint/2010/main" val="30513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endParaRPr lang="en-US" altLang="en-US" dirty="0" smtClean="0">
              <a:latin typeface="Arial" panose="020B0604020202020204" pitchFamily="34" charset="0"/>
              <a:ea typeface="ＭＳ Ｐゴシック" panose="020B0600070205080204"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EFE3CE-B653-4A39-96DD-2D1CD10C1499}" type="slidenum">
              <a:rPr lang="en-US" altLang="en-US" sz="1200"/>
              <a:pPr/>
              <a:t>7</a:t>
            </a:fld>
            <a:endParaRPr lang="en-US" altLang="en-US" sz="1200"/>
          </a:p>
        </p:txBody>
      </p:sp>
    </p:spTree>
    <p:extLst>
      <p:ext uri="{BB962C8B-B14F-4D97-AF65-F5344CB8AC3E}">
        <p14:creationId xmlns:p14="http://schemas.microsoft.com/office/powerpoint/2010/main" val="171227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6BCD19-7ACB-4F0B-A2F7-B7D64393CE39}" type="slidenum">
              <a:rPr lang="en-US" altLang="en-US" sz="1200"/>
              <a:pPr/>
              <a:t>8</a:t>
            </a:fld>
            <a:endParaRPr lang="en-US" altLang="en-US" sz="1200"/>
          </a:p>
        </p:txBody>
      </p:sp>
    </p:spTree>
    <p:extLst>
      <p:ext uri="{BB962C8B-B14F-4D97-AF65-F5344CB8AC3E}">
        <p14:creationId xmlns:p14="http://schemas.microsoft.com/office/powerpoint/2010/main" val="319775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dirty="0">
              <a:latin typeface="+mj-lt"/>
            </a:endParaRPr>
          </a:p>
        </p:txBody>
      </p:sp>
      <p:sp>
        <p:nvSpPr>
          <p:cNvPr id="4" name="Slide Number Placeholder 3"/>
          <p:cNvSpPr>
            <a:spLocks noGrp="1"/>
          </p:cNvSpPr>
          <p:nvPr>
            <p:ph type="sldNum" sz="quarter" idx="10"/>
          </p:nvPr>
        </p:nvSpPr>
        <p:spPr/>
        <p:txBody>
          <a:bodyPr/>
          <a:lstStyle/>
          <a:p>
            <a:fld id="{730862BE-94D5-4AAE-86D8-0AC6C24FD398}" type="slidenum">
              <a:rPr lang="en-US" smtClean="0"/>
              <a:t>12</a:t>
            </a:fld>
            <a:endParaRPr lang="en-US"/>
          </a:p>
        </p:txBody>
      </p:sp>
    </p:spTree>
    <p:extLst>
      <p:ext uri="{BB962C8B-B14F-4D97-AF65-F5344CB8AC3E}">
        <p14:creationId xmlns:p14="http://schemas.microsoft.com/office/powerpoint/2010/main" val="59378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862BE-94D5-4AAE-86D8-0AC6C24FD398}" type="slidenum">
              <a:rPr lang="en-US" smtClean="0"/>
              <a:t>14</a:t>
            </a:fld>
            <a:endParaRPr lang="en-US"/>
          </a:p>
        </p:txBody>
      </p:sp>
    </p:spTree>
    <p:extLst>
      <p:ext uri="{BB962C8B-B14F-4D97-AF65-F5344CB8AC3E}">
        <p14:creationId xmlns:p14="http://schemas.microsoft.com/office/powerpoint/2010/main" val="269262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0"/>
          <p:cNvSpPr>
            <a:spLocks noChangeArrowheads="1"/>
          </p:cNvSpPr>
          <p:nvPr userDrawn="1"/>
        </p:nvSpPr>
        <p:spPr bwMode="auto">
          <a:xfrm>
            <a:off x="0" y="6316663"/>
            <a:ext cx="9144000" cy="541337"/>
          </a:xfrm>
          <a:prstGeom prst="rect">
            <a:avLst/>
          </a:prstGeom>
          <a:solidFill>
            <a:schemeClr val="accent3">
              <a:lumMod val="75000"/>
            </a:schemeClr>
          </a:solidFill>
          <a:ln w="9525">
            <a:noFill/>
            <a:miter lim="800000"/>
            <a:headEnd/>
            <a:tailEnd/>
          </a:ln>
        </p:spPr>
        <p:txBody>
          <a:bodyPr wrap="none" anchor="ctr"/>
          <a:lstStyle/>
          <a:p>
            <a:pPr algn="ctr" eaLnBrk="0" fontAlgn="base" hangingPunct="0">
              <a:spcBef>
                <a:spcPct val="0"/>
              </a:spcBef>
              <a:spcAft>
                <a:spcPct val="0"/>
              </a:spcAft>
              <a:defRPr/>
            </a:pPr>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2044508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40"/>
          <p:cNvSpPr>
            <a:spLocks noChangeArrowheads="1"/>
          </p:cNvSpPr>
          <p:nvPr userDrawn="1"/>
        </p:nvSpPr>
        <p:spPr bwMode="auto">
          <a:xfrm>
            <a:off x="0" y="6316663"/>
            <a:ext cx="9144000" cy="541337"/>
          </a:xfrm>
          <a:prstGeom prst="rect">
            <a:avLst/>
          </a:prstGeom>
          <a:solidFill>
            <a:schemeClr val="accent3">
              <a:lumMod val="75000"/>
            </a:schemeClr>
          </a:solidFill>
          <a:ln w="9525">
            <a:noFill/>
            <a:miter lim="800000"/>
            <a:headEnd/>
            <a:tailEnd/>
          </a:ln>
        </p:spPr>
        <p:txBody>
          <a:bodyPr wrap="none" anchor="ctr"/>
          <a:lstStyle/>
          <a:p>
            <a:pPr algn="ctr" eaLnBrk="0" fontAlgn="base" hangingPunct="0">
              <a:spcBef>
                <a:spcPct val="0"/>
              </a:spcBef>
              <a:spcAft>
                <a:spcPct val="0"/>
              </a:spcAft>
              <a:defRPr/>
            </a:pPr>
            <a:endParaRPr lang="en-US">
              <a:solidFill>
                <a:srgbClr val="000000"/>
              </a:solidFill>
              <a:ea typeface="ＭＳ Ｐゴシック" charset="0"/>
              <a:cs typeface="ＭＳ Ｐゴシック" charset="0"/>
            </a:endParaRPr>
          </a:p>
        </p:txBody>
      </p:sp>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5438" y="6461125"/>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8" name="Rectangle 2"/>
          <p:cNvSpPr>
            <a:spLocks noGrp="1" noChangeArrowheads="1"/>
          </p:cNvSpPr>
          <p:nvPr>
            <p:ph type="ctrTitle"/>
          </p:nvPr>
        </p:nvSpPr>
        <p:spPr>
          <a:xfrm>
            <a:off x="349250" y="2057400"/>
            <a:ext cx="8456613" cy="1371600"/>
          </a:xfrm>
        </p:spPr>
        <p:txBody>
          <a:bodyPr/>
          <a:lstStyle>
            <a:lvl1pPr algn="ctr">
              <a:defRPr sz="3600"/>
            </a:lvl1pPr>
          </a:lstStyle>
          <a:p>
            <a:r>
              <a:rPr lang="en-US"/>
              <a:t>Click to edit Master title style</a:t>
            </a:r>
          </a:p>
        </p:txBody>
      </p:sp>
      <p:sp>
        <p:nvSpPr>
          <p:cNvPr id="608259" name="Rectangle 3"/>
          <p:cNvSpPr>
            <a:spLocks noGrp="1" noChangeArrowheads="1"/>
          </p:cNvSpPr>
          <p:nvPr>
            <p:ph type="subTitle" idx="1"/>
          </p:nvPr>
        </p:nvSpPr>
        <p:spPr>
          <a:xfrm>
            <a:off x="744538" y="3657600"/>
            <a:ext cx="7662862" cy="1981200"/>
          </a:xfrm>
        </p:spPr>
        <p:txBody>
          <a:bodyPr/>
          <a:lstStyle>
            <a:lvl1pPr marL="0" indent="0" algn="ctr">
              <a:buFont typeface="Times" pitchFamily="-110" charset="0"/>
              <a:buNone/>
              <a:defRPr/>
            </a:lvl1pPr>
          </a:lstStyle>
          <a:p>
            <a:r>
              <a:rPr lang="en-US"/>
              <a:t>Click to edit Master subtitle style</a:t>
            </a:r>
          </a:p>
        </p:txBody>
      </p:sp>
      <p:sp>
        <p:nvSpPr>
          <p:cNvPr id="6" name="Rectangle 6"/>
          <p:cNvSpPr>
            <a:spLocks noGrp="1" noChangeArrowheads="1"/>
          </p:cNvSpPr>
          <p:nvPr>
            <p:ph type="sldNum" sz="quarter" idx="10"/>
          </p:nvPr>
        </p:nvSpPr>
        <p:spPr/>
        <p:txBody>
          <a:bodyPr/>
          <a:lstStyle>
            <a:lvl1pPr>
              <a:defRPr/>
            </a:lvl1pPr>
          </a:lstStyle>
          <a:p>
            <a:fld id="{09F493AC-44F2-4569-8C82-AC28022305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27583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7EDC8A3-7877-42A0-A2FA-ECA39FD6A5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92190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663" y="1490663"/>
            <a:ext cx="4154487" cy="4449762"/>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4550" y="1490663"/>
            <a:ext cx="4154488" cy="4449762"/>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7861C7B7-DE97-4149-9469-160422C509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8208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4041DC71-EBF0-4B35-B9E9-45D7FA92AC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5657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0E1FE82D-4E2C-4172-801D-03BFED6E5C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36486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8E59CBF-02F2-4883-A3BA-2BAA88953F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61048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342900"/>
            <a:ext cx="211455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663" y="342900"/>
            <a:ext cx="6194425"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E1DEBE62-A0F6-49AB-85B8-443741D1A9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12091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9250" y="342900"/>
            <a:ext cx="84582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47663" y="1490663"/>
            <a:ext cx="84613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40"/>
          <p:cNvSpPr>
            <a:spLocks noChangeArrowheads="1"/>
          </p:cNvSpPr>
          <p:nvPr userDrawn="1"/>
        </p:nvSpPr>
        <p:spPr bwMode="auto">
          <a:xfrm>
            <a:off x="0" y="6316663"/>
            <a:ext cx="9144000" cy="541337"/>
          </a:xfrm>
          <a:prstGeom prst="rect">
            <a:avLst/>
          </a:prstGeom>
          <a:solidFill>
            <a:schemeClr val="accent3">
              <a:lumMod val="75000"/>
            </a:schemeClr>
          </a:solidFill>
          <a:ln w="9525">
            <a:noFill/>
            <a:miter lim="800000"/>
            <a:headEnd/>
            <a:tailEnd/>
          </a:ln>
        </p:spPr>
        <p:txBody>
          <a:bodyPr wrap="none" anchor="ctr"/>
          <a:lstStyle/>
          <a:p>
            <a:pPr algn="ctr" eaLnBrk="0" fontAlgn="base" hangingPunct="0">
              <a:spcBef>
                <a:spcPct val="0"/>
              </a:spcBef>
              <a:spcAft>
                <a:spcPct val="0"/>
              </a:spcAft>
              <a:defRPr/>
            </a:pPr>
            <a:endParaRPr lang="en-US">
              <a:solidFill>
                <a:srgbClr val="000000"/>
              </a:solidFill>
              <a:ea typeface="ＭＳ Ｐゴシック" charset="0"/>
              <a:cs typeface="ＭＳ Ｐゴシック" charset="0"/>
            </a:endParaRPr>
          </a:p>
        </p:txBody>
      </p:sp>
      <p:pic>
        <p:nvPicPr>
          <p:cNvPr id="2" name="Picture 4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5438" y="6461125"/>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364538" y="6453188"/>
            <a:ext cx="563562"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34AB1E5E-2E08-41B2-8162-29610DDA0DCA}" type="slidenum">
              <a:rPr lang="en-US" altLang="en-US">
                <a:solidFill>
                  <a:srgbClr val="000000"/>
                </a:solidFill>
                <a:ea typeface="ＭＳ Ｐゴシック" pitchFamily="34" charset="-128"/>
              </a:rPr>
              <a:pPr fontAlgn="base">
                <a:spcBef>
                  <a:spcPct val="0"/>
                </a:spcBef>
                <a:spcAft>
                  <a:spcPct val="0"/>
                </a:spcAft>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229683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hdr="0" ftr="0" dt="0"/>
  <p:txStyles>
    <p:titleStyle>
      <a:lvl1pPr algn="l" rtl="0" eaLnBrk="0" fontAlgn="base" hangingPunct="0">
        <a:lnSpc>
          <a:spcPct val="90000"/>
        </a:lnSpc>
        <a:spcBef>
          <a:spcPct val="0"/>
        </a:spcBef>
        <a:spcAft>
          <a:spcPct val="0"/>
        </a:spcAft>
        <a:defRPr sz="2800">
          <a:solidFill>
            <a:schemeClr val="tx1"/>
          </a:solidFill>
          <a:latin typeface="+mj-lt"/>
          <a:ea typeface="ＭＳ Ｐゴシック" panose="020B0600070205080204" pitchFamily="34" charset="-128"/>
          <a:cs typeface="ＭＳ Ｐゴシック" pitchFamily="-110" charset="-128"/>
        </a:defRPr>
      </a:lvl1pPr>
      <a:lvl2pPr algn="l" rtl="0" eaLnBrk="0" fontAlgn="base" hangingPunct="0">
        <a:lnSpc>
          <a:spcPct val="90000"/>
        </a:lnSpc>
        <a:spcBef>
          <a:spcPct val="0"/>
        </a:spcBef>
        <a:spcAft>
          <a:spcPct val="0"/>
        </a:spcAft>
        <a:defRPr sz="2800">
          <a:solidFill>
            <a:schemeClr val="tx1"/>
          </a:solidFill>
          <a:latin typeface="Arial Black" pitchFamily="-110" charset="0"/>
          <a:ea typeface="ＭＳ Ｐゴシック" panose="020B0600070205080204" pitchFamily="34" charset="-128"/>
          <a:cs typeface="ＭＳ Ｐゴシック" pitchFamily="-110" charset="-128"/>
        </a:defRPr>
      </a:lvl2pPr>
      <a:lvl3pPr algn="l" rtl="0" eaLnBrk="0" fontAlgn="base" hangingPunct="0">
        <a:lnSpc>
          <a:spcPct val="90000"/>
        </a:lnSpc>
        <a:spcBef>
          <a:spcPct val="0"/>
        </a:spcBef>
        <a:spcAft>
          <a:spcPct val="0"/>
        </a:spcAft>
        <a:defRPr sz="2800">
          <a:solidFill>
            <a:schemeClr val="tx1"/>
          </a:solidFill>
          <a:latin typeface="Arial Black" pitchFamily="-110" charset="0"/>
          <a:ea typeface="ＭＳ Ｐゴシック" panose="020B0600070205080204" pitchFamily="34" charset="-128"/>
          <a:cs typeface="ＭＳ Ｐゴシック" pitchFamily="-110" charset="-128"/>
        </a:defRPr>
      </a:lvl3pPr>
      <a:lvl4pPr algn="l" rtl="0" eaLnBrk="0" fontAlgn="base" hangingPunct="0">
        <a:lnSpc>
          <a:spcPct val="90000"/>
        </a:lnSpc>
        <a:spcBef>
          <a:spcPct val="0"/>
        </a:spcBef>
        <a:spcAft>
          <a:spcPct val="0"/>
        </a:spcAft>
        <a:defRPr sz="2800">
          <a:solidFill>
            <a:schemeClr val="tx1"/>
          </a:solidFill>
          <a:latin typeface="Arial Black" pitchFamily="-110" charset="0"/>
          <a:ea typeface="ＭＳ Ｐゴシック" panose="020B0600070205080204" pitchFamily="34" charset="-128"/>
          <a:cs typeface="ＭＳ Ｐゴシック" pitchFamily="-110" charset="-128"/>
        </a:defRPr>
      </a:lvl4pPr>
      <a:lvl5pPr algn="l" rtl="0" eaLnBrk="0" fontAlgn="base" hangingPunct="0">
        <a:lnSpc>
          <a:spcPct val="90000"/>
        </a:lnSpc>
        <a:spcBef>
          <a:spcPct val="0"/>
        </a:spcBef>
        <a:spcAft>
          <a:spcPct val="0"/>
        </a:spcAft>
        <a:defRPr sz="2800">
          <a:solidFill>
            <a:schemeClr val="tx1"/>
          </a:solidFill>
          <a:latin typeface="Arial Black" pitchFamily="-110" charset="0"/>
          <a:ea typeface="ＭＳ Ｐゴシック" panose="020B0600070205080204" pitchFamily="34" charset="-128"/>
          <a:cs typeface="ＭＳ Ｐゴシック" pitchFamily="-110" charset="-128"/>
        </a:defRPr>
      </a:lvl5pPr>
      <a:lvl6pPr marL="457200" algn="l" rtl="0" fontAlgn="base">
        <a:lnSpc>
          <a:spcPct val="90000"/>
        </a:lnSpc>
        <a:spcBef>
          <a:spcPct val="0"/>
        </a:spcBef>
        <a:spcAft>
          <a:spcPct val="0"/>
        </a:spcAft>
        <a:defRPr sz="2800">
          <a:solidFill>
            <a:schemeClr val="tx1"/>
          </a:solidFill>
          <a:latin typeface="Arial Black" pitchFamily="-110" charset="0"/>
        </a:defRPr>
      </a:lvl6pPr>
      <a:lvl7pPr marL="914400" algn="l" rtl="0" fontAlgn="base">
        <a:lnSpc>
          <a:spcPct val="90000"/>
        </a:lnSpc>
        <a:spcBef>
          <a:spcPct val="0"/>
        </a:spcBef>
        <a:spcAft>
          <a:spcPct val="0"/>
        </a:spcAft>
        <a:defRPr sz="2800">
          <a:solidFill>
            <a:schemeClr val="tx1"/>
          </a:solidFill>
          <a:latin typeface="Arial Black" pitchFamily="-110" charset="0"/>
        </a:defRPr>
      </a:lvl7pPr>
      <a:lvl8pPr marL="1371600" algn="l" rtl="0" fontAlgn="base">
        <a:lnSpc>
          <a:spcPct val="90000"/>
        </a:lnSpc>
        <a:spcBef>
          <a:spcPct val="0"/>
        </a:spcBef>
        <a:spcAft>
          <a:spcPct val="0"/>
        </a:spcAft>
        <a:defRPr sz="2800">
          <a:solidFill>
            <a:schemeClr val="tx1"/>
          </a:solidFill>
          <a:latin typeface="Arial Black" pitchFamily="-110" charset="0"/>
        </a:defRPr>
      </a:lvl8pPr>
      <a:lvl9pPr marL="1828800" algn="l" rtl="0" fontAlgn="base">
        <a:lnSpc>
          <a:spcPct val="90000"/>
        </a:lnSpc>
        <a:spcBef>
          <a:spcPct val="0"/>
        </a:spcBef>
        <a:spcAft>
          <a:spcPct val="0"/>
        </a:spcAft>
        <a:defRPr sz="2800">
          <a:solidFill>
            <a:schemeClr val="tx1"/>
          </a:solidFill>
          <a:latin typeface="Arial Black" pitchFamily="-110" charset="0"/>
        </a:defRPr>
      </a:lvl9pPr>
    </p:titleStyle>
    <p:bodyStyle>
      <a:lvl1pPr marL="228600" indent="-228600" algn="l" rtl="0" eaLnBrk="0" fontAlgn="base" hangingPunct="0">
        <a:spcBef>
          <a:spcPct val="50000"/>
        </a:spcBef>
        <a:spcAft>
          <a:spcPct val="0"/>
        </a:spcAft>
        <a:buClr>
          <a:srgbClr val="0790EC"/>
        </a:buClr>
        <a:buSzPct val="125000"/>
        <a:buFont typeface="Times" pitchFamily="-110" charset="0"/>
        <a:buChar char="•"/>
        <a:defRPr sz="2400">
          <a:solidFill>
            <a:schemeClr val="tx1"/>
          </a:solidFill>
          <a:latin typeface="+mn-lt"/>
          <a:ea typeface="ＭＳ Ｐゴシック" panose="020B0600070205080204" pitchFamily="34" charset="-128"/>
          <a:cs typeface="ＭＳ Ｐゴシック" pitchFamily="-110" charset="-128"/>
        </a:defRPr>
      </a:lvl1pPr>
      <a:lvl2pPr marL="627063" indent="-284163" algn="l" rtl="0" eaLnBrk="0" fontAlgn="base" hangingPunct="0">
        <a:spcBef>
          <a:spcPct val="50000"/>
        </a:spcBef>
        <a:spcAft>
          <a:spcPct val="0"/>
        </a:spcAft>
        <a:buClr>
          <a:srgbClr val="0790EC"/>
        </a:buClr>
        <a:buSzPct val="130000"/>
        <a:buFont typeface="Times" pitchFamily="-110" charset="0"/>
        <a:buChar char="–"/>
        <a:defRPr sz="2000">
          <a:solidFill>
            <a:schemeClr val="tx1"/>
          </a:solidFill>
          <a:latin typeface="+mn-lt"/>
          <a:ea typeface="ＭＳ Ｐゴシック" panose="020B0600070205080204" pitchFamily="34" charset="-128"/>
          <a:cs typeface="ＭＳ Ｐゴシック" charset="0"/>
        </a:defRPr>
      </a:lvl2pPr>
      <a:lvl3pPr marL="914400" indent="-173038" algn="l" rtl="0" eaLnBrk="0" fontAlgn="base" hangingPunct="0">
        <a:spcBef>
          <a:spcPct val="50000"/>
        </a:spcBef>
        <a:spcAft>
          <a:spcPct val="0"/>
        </a:spcAft>
        <a:buClr>
          <a:srgbClr val="0790EC"/>
        </a:buClr>
        <a:buSzPct val="110000"/>
        <a:buFont typeface="Times" pitchFamily="-110" charset="0"/>
        <a:buChar char="•"/>
        <a:defRPr>
          <a:solidFill>
            <a:schemeClr val="tx1"/>
          </a:solidFill>
          <a:latin typeface="+mn-lt"/>
          <a:ea typeface="ＭＳ Ｐゴシック" panose="020B0600070205080204" pitchFamily="34" charset="-128"/>
          <a:cs typeface="ＭＳ Ｐゴシック" charset="0"/>
        </a:defRPr>
      </a:lvl3pPr>
      <a:lvl4pPr marL="1262063" indent="-233363" algn="l" rtl="0" eaLnBrk="0" fontAlgn="base" hangingPunct="0">
        <a:spcBef>
          <a:spcPct val="50000"/>
        </a:spcBef>
        <a:spcAft>
          <a:spcPct val="0"/>
        </a:spcAft>
        <a:buClr>
          <a:srgbClr val="0790EC"/>
        </a:buClr>
        <a:buSzPct val="110000"/>
        <a:buFont typeface="Times" pitchFamily="-110" charset="0"/>
        <a:buChar char="–"/>
        <a:defRPr>
          <a:solidFill>
            <a:schemeClr val="tx1"/>
          </a:solidFill>
          <a:latin typeface="+mn-lt"/>
          <a:ea typeface="ＭＳ Ｐゴシック" panose="020B0600070205080204" pitchFamily="34" charset="-128"/>
          <a:cs typeface="ＭＳ Ｐゴシック" charset="0"/>
        </a:defRPr>
      </a:lvl4pPr>
      <a:lvl5pPr marL="1541463" indent="-165100" algn="l" rtl="0" eaLnBrk="0" fontAlgn="base" hangingPunct="0">
        <a:spcBef>
          <a:spcPct val="50000"/>
        </a:spcBef>
        <a:spcAft>
          <a:spcPct val="0"/>
        </a:spcAft>
        <a:buClr>
          <a:srgbClr val="0790EC"/>
        </a:buClr>
        <a:buFont typeface="Times" pitchFamily="-110" charset="0"/>
        <a:buChar char="•"/>
        <a:defRPr>
          <a:solidFill>
            <a:schemeClr val="tx1"/>
          </a:solidFill>
          <a:latin typeface="+mn-lt"/>
          <a:ea typeface="ＭＳ Ｐゴシック" panose="020B0600070205080204" pitchFamily="34" charset="-128"/>
          <a:cs typeface="ＭＳ Ｐゴシック" charset="0"/>
        </a:defRPr>
      </a:lvl5pPr>
      <a:lvl6pPr marL="19986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6pPr>
      <a:lvl7pPr marL="24558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7pPr>
      <a:lvl8pPr marL="29130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8pPr>
      <a:lvl9pPr marL="3370263" indent="-165100" algn="l" rtl="0" fontAlgn="base">
        <a:spcBef>
          <a:spcPct val="50000"/>
        </a:spcBef>
        <a:spcAft>
          <a:spcPct val="0"/>
        </a:spcAft>
        <a:buClr>
          <a:srgbClr val="0790EC"/>
        </a:buClr>
        <a:buFont typeface="Times" pitchFamily="-110" charset="0"/>
        <a:buChar char="•"/>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52600" y="2286000"/>
            <a:ext cx="5638800"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Black"/>
                <a:ea typeface="+mj-ea"/>
                <a:cs typeface="+mj-cs"/>
              </a:rPr>
              <a:t>Interconnection Policy Working Group</a:t>
            </a:r>
            <a:endParaRPr kumimoji="0" lang="en-US" sz="28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8" name="Title 1"/>
          <p:cNvSpPr txBox="1">
            <a:spLocks/>
          </p:cNvSpPr>
          <p:nvPr/>
        </p:nvSpPr>
        <p:spPr>
          <a:xfrm>
            <a:off x="1600200" y="3657600"/>
            <a:ext cx="5638800"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mn-lt"/>
                <a:ea typeface="+mj-ea"/>
                <a:cs typeface="+mj-cs"/>
              </a:rPr>
              <a:t>September, 17</a:t>
            </a:r>
            <a:r>
              <a:rPr kumimoji="0" lang="en-US" sz="2000" b="0" i="0" u="none" strike="noStrike" kern="1200" cap="none" spc="0" normalizeH="0" baseline="30000" noProof="0" dirty="0" smtClean="0">
                <a:ln>
                  <a:noFill/>
                </a:ln>
                <a:solidFill>
                  <a:srgbClr val="000000"/>
                </a:solidFill>
                <a:effectLst/>
                <a:uLnTx/>
                <a:uFillTx/>
                <a:latin typeface="+mn-lt"/>
                <a:ea typeface="+mj-ea"/>
                <a:cs typeface="+mj-cs"/>
              </a:rPr>
              <a:t>th</a:t>
            </a:r>
            <a:r>
              <a:rPr kumimoji="0" lang="en-US" sz="2000" b="0" i="0" u="none" strike="noStrike" kern="1200" cap="none" spc="0" normalizeH="0" baseline="0" noProof="0" dirty="0" smtClean="0">
                <a:ln>
                  <a:noFill/>
                </a:ln>
                <a:solidFill>
                  <a:srgbClr val="000000"/>
                </a:solidFill>
                <a:effectLst/>
                <a:uLnTx/>
                <a:uFillTx/>
                <a:latin typeface="+mn-lt"/>
                <a:ea typeface="+mj-ea"/>
                <a:cs typeface="+mj-cs"/>
              </a:rPr>
              <a:t> 2018</a:t>
            </a:r>
            <a:endParaRPr kumimoji="0" lang="en-US" sz="2000" b="0" i="0" u="none" strike="noStrike" kern="1200" cap="none" spc="0" normalizeH="0" baseline="0" noProof="0" dirty="0">
              <a:ln>
                <a:noFill/>
              </a:ln>
              <a:solidFill>
                <a:srgbClr val="000000"/>
              </a:solidFill>
              <a:effectLst/>
              <a:uLnTx/>
              <a:uFillTx/>
              <a:latin typeface="+mn-lt"/>
              <a:ea typeface="+mj-ea"/>
              <a:cs typeface="+mj-cs"/>
            </a:endParaRPr>
          </a:p>
        </p:txBody>
      </p:sp>
    </p:spTree>
    <p:extLst>
      <p:ext uri="{BB962C8B-B14F-4D97-AF65-F5344CB8AC3E}">
        <p14:creationId xmlns:p14="http://schemas.microsoft.com/office/powerpoint/2010/main" val="15611565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Preliminary Screen A</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457198" y="1219200"/>
            <a:ext cx="7924802" cy="4370427"/>
          </a:xfrm>
          <a:prstGeom prst="rect">
            <a:avLst/>
          </a:prstGeom>
          <a:noFill/>
        </p:spPr>
        <p:txBody>
          <a:bodyPr wrap="square" rtlCol="0">
            <a:spAutoFit/>
          </a:bodyPr>
          <a:lstStyle/>
          <a:p>
            <a:r>
              <a:rPr lang="en-US" sz="2000" b="1" dirty="0" smtClean="0"/>
              <a:t>Screen </a:t>
            </a:r>
            <a:r>
              <a:rPr lang="en-US" sz="2000" b="1" dirty="0"/>
              <a:t>A: Is the PCC on a Networked Secondary System? </a:t>
            </a:r>
            <a:endParaRPr lang="en-US" sz="2000" dirty="0"/>
          </a:p>
          <a:p>
            <a:r>
              <a:rPr lang="en-US" sz="2000" dirty="0"/>
              <a:t>Does the proposed system connect to a secondary network system? </a:t>
            </a:r>
          </a:p>
          <a:p>
            <a:r>
              <a:rPr lang="en-US" sz="2000" dirty="0"/>
              <a:t> </a:t>
            </a:r>
          </a:p>
          <a:p>
            <a:pPr marL="285750" indent="-285750">
              <a:buClr>
                <a:srgbClr val="00B0F0"/>
              </a:buClr>
              <a:buFont typeface="Arial" panose="020B0604020202020204" pitchFamily="34" charset="0"/>
              <a:buChar char="•"/>
            </a:pPr>
            <a:r>
              <a:rPr lang="en-US" sz="2000" dirty="0" smtClean="0">
                <a:ea typeface="ＭＳ Ｐゴシック" panose="020B0600070205080204" pitchFamily="34" charset="-128"/>
                <a:cs typeface="ＭＳ Ｐゴシック" charset="0"/>
              </a:rPr>
              <a:t>Technical </a:t>
            </a:r>
            <a:r>
              <a:rPr lang="en-US" sz="2000" dirty="0">
                <a:ea typeface="ＭＳ Ｐゴシック" panose="020B0600070205080204" pitchFamily="34" charset="-128"/>
                <a:cs typeface="ＭＳ Ｐゴシック" charset="0"/>
              </a:rPr>
              <a:t>Screen A fails all applicants if the </a:t>
            </a:r>
            <a:r>
              <a:rPr lang="en-US" sz="2000" b="1" i="1" dirty="0">
                <a:ea typeface="ＭＳ Ｐゴシック" panose="020B0600070205080204" pitchFamily="34" charset="-128"/>
                <a:cs typeface="ＭＳ Ｐゴシック" charset="0"/>
              </a:rPr>
              <a:t>“Proposed system is connected to a secondary network system”</a:t>
            </a:r>
            <a:r>
              <a:rPr lang="en-US" sz="2000" dirty="0">
                <a:ea typeface="ＭＳ Ｐゴシック" panose="020B0600070205080204" pitchFamily="34" charset="-128"/>
                <a:cs typeface="ＭＳ Ｐゴシック" charset="0"/>
              </a:rPr>
              <a:t>. This results in </a:t>
            </a:r>
            <a:r>
              <a:rPr lang="en-US" sz="2000" dirty="0" smtClean="0">
                <a:ea typeface="ＭＳ Ｐゴシック" panose="020B0600070205080204" pitchFamily="34" charset="-128"/>
                <a:cs typeface="ＭＳ Ｐゴシック" charset="0"/>
              </a:rPr>
              <a:t>either supplemental screen or CESIR study if the project would like to proceed to construction phase</a:t>
            </a: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000" dirty="0">
                <a:ea typeface="ＭＳ Ｐゴシック" panose="020B0600070205080204" pitchFamily="34" charset="-128"/>
                <a:cs typeface="ＭＳ Ｐゴシック" charset="0"/>
              </a:rPr>
              <a:t>Con Edison has an extensive secondary network system resulting in </a:t>
            </a:r>
            <a:r>
              <a:rPr lang="en-US" sz="2000" dirty="0" smtClean="0">
                <a:ea typeface="ＭＳ Ｐゴシック" panose="020B0600070205080204" pitchFamily="34" charset="-128"/>
                <a:cs typeface="ＭＳ Ｐゴシック" charset="0"/>
              </a:rPr>
              <a:t>many applications </a:t>
            </a:r>
            <a:r>
              <a:rPr lang="en-US" sz="2000" dirty="0">
                <a:ea typeface="ＭＳ Ｐゴシック" panose="020B0600070205080204" pitchFamily="34" charset="-128"/>
                <a:cs typeface="ＭＳ Ｐゴシック" charset="0"/>
              </a:rPr>
              <a:t>failing Screen A</a:t>
            </a: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000" dirty="0">
                <a:ea typeface="ＭＳ Ｐゴシック" panose="020B0600070205080204" pitchFamily="34" charset="-128"/>
                <a:cs typeface="ＭＳ Ｐゴシック" charset="0"/>
              </a:rPr>
              <a:t>Con Edison is proposing additional Screen </a:t>
            </a:r>
            <a:r>
              <a:rPr lang="en-US" sz="2000" dirty="0" smtClean="0">
                <a:ea typeface="ＭＳ Ｐゴシック" panose="020B0600070205080204" pitchFamily="34" charset="-128"/>
                <a:cs typeface="ＭＳ Ｐゴシック" charset="0"/>
              </a:rPr>
              <a:t>A1 only </a:t>
            </a:r>
            <a:r>
              <a:rPr lang="en-US" sz="2000" dirty="0">
                <a:ea typeface="ＭＳ Ｐゴシック" panose="020B0600070205080204" pitchFamily="34" charset="-128"/>
                <a:cs typeface="ＭＳ Ｐゴシック" charset="0"/>
              </a:rPr>
              <a:t>for </a:t>
            </a:r>
            <a:r>
              <a:rPr lang="en-US" sz="2000" dirty="0" smtClean="0">
                <a:ea typeface="ＭＳ Ｐゴシック" panose="020B0600070205080204" pitchFamily="34" charset="-128"/>
                <a:cs typeface="ＭＳ Ｐゴシック" charset="0"/>
              </a:rPr>
              <a:t>Con Edison’s service </a:t>
            </a:r>
            <a:r>
              <a:rPr lang="en-US" sz="2000" dirty="0">
                <a:ea typeface="ＭＳ Ｐゴシック" panose="020B0600070205080204" pitchFamily="34" charset="-128"/>
                <a:cs typeface="ＭＳ Ｐゴシック" charset="0"/>
              </a:rPr>
              <a:t>territory</a:t>
            </a:r>
          </a:p>
          <a:p>
            <a:endParaRPr lang="en-US" dirty="0"/>
          </a:p>
        </p:txBody>
      </p:sp>
    </p:spTree>
    <p:extLst>
      <p:ext uri="{BB962C8B-B14F-4D97-AF65-F5344CB8AC3E}">
        <p14:creationId xmlns:p14="http://schemas.microsoft.com/office/powerpoint/2010/main" val="33396547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Preliminary Screen A 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95" y="765590"/>
            <a:ext cx="7505702" cy="5513667"/>
          </a:xfrm>
          <a:prstGeom prst="rect">
            <a:avLst/>
          </a:prstGeom>
          <a:ln>
            <a:solidFill>
              <a:schemeClr val="tx1"/>
            </a:solidFill>
          </a:ln>
        </p:spPr>
      </p:pic>
    </p:spTree>
    <p:extLst>
      <p:ext uri="{BB962C8B-B14F-4D97-AF65-F5344CB8AC3E}">
        <p14:creationId xmlns:p14="http://schemas.microsoft.com/office/powerpoint/2010/main" val="21006385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3820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smtClean="0">
                <a:solidFill>
                  <a:schemeClr val="tx1"/>
                </a:solidFill>
                <a:ea typeface="ＭＳ Ｐゴシック" panose="020B0600070205080204" pitchFamily="34" charset="-128"/>
                <a:cs typeface="ＭＳ Ｐゴシック" pitchFamily="-110" charset="-128"/>
              </a:rPr>
              <a:t>2017 Projects </a:t>
            </a:r>
            <a:r>
              <a:rPr lang="en-US" sz="2800" dirty="0">
                <a:solidFill>
                  <a:schemeClr val="tx1"/>
                </a:solidFill>
                <a:ea typeface="ＭＳ Ｐゴシック" panose="020B0600070205080204" pitchFamily="34" charset="-128"/>
                <a:cs typeface="ＭＳ Ｐゴシック" pitchFamily="-110" charset="-128"/>
              </a:rPr>
              <a:t>B</a:t>
            </a:r>
            <a:r>
              <a:rPr lang="en-US" sz="2800" dirty="0" smtClean="0">
                <a:solidFill>
                  <a:schemeClr val="tx1"/>
                </a:solidFill>
                <a:ea typeface="ＭＳ Ｐゴシック" panose="020B0600070205080204" pitchFamily="34" charset="-128"/>
                <a:cs typeface="ＭＳ Ｐゴシック" pitchFamily="-110" charset="-128"/>
              </a:rPr>
              <a:t>reakdown</a:t>
            </a:r>
            <a:endParaRPr lang="en-US" sz="2800" dirty="0">
              <a:solidFill>
                <a:schemeClr val="tx1"/>
              </a:solidFill>
              <a:ea typeface="ＭＳ Ｐゴシック" panose="020B0600070205080204" pitchFamily="34" charset="-128"/>
              <a:cs typeface="ＭＳ Ｐゴシック" pitchFamily="-110" charset="-128"/>
            </a:endParaRPr>
          </a:p>
        </p:txBody>
      </p:sp>
      <p:sp>
        <p:nvSpPr>
          <p:cNvPr id="2" name="TextBox 1"/>
          <p:cNvSpPr txBox="1"/>
          <p:nvPr/>
        </p:nvSpPr>
        <p:spPr>
          <a:xfrm>
            <a:off x="451943" y="1295400"/>
            <a:ext cx="7696200" cy="5170646"/>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2400" dirty="0" smtClean="0"/>
              <a:t>98</a:t>
            </a:r>
            <a:r>
              <a:rPr lang="en-US" sz="2400" dirty="0"/>
              <a:t>% of </a:t>
            </a:r>
            <a:r>
              <a:rPr lang="en-US" sz="2400" dirty="0" smtClean="0"/>
              <a:t>DG installations in CE territory are PV, 1% are CHP</a:t>
            </a:r>
            <a:endParaRPr lang="en-US" sz="2400" dirty="0"/>
          </a:p>
          <a:p>
            <a:pPr marL="285750" indent="-285750">
              <a:buClr>
                <a:srgbClr val="00B0F0"/>
              </a:buClr>
              <a:buFont typeface="Arial" panose="020B0604020202020204" pitchFamily="34" charset="0"/>
              <a:buChar char="•"/>
            </a:pPr>
            <a:endParaRPr lang="en-US" sz="24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400" dirty="0" smtClean="0">
                <a:ea typeface="ＭＳ Ｐゴシック" panose="020B0600070205080204" pitchFamily="34" charset="-128"/>
                <a:cs typeface="ＭＳ Ｐゴシック" charset="0"/>
              </a:rPr>
              <a:t>65</a:t>
            </a:r>
            <a:r>
              <a:rPr lang="en-US" sz="2400" dirty="0">
                <a:ea typeface="ＭＳ Ｐゴシック" panose="020B0600070205080204" pitchFamily="34" charset="-128"/>
                <a:cs typeface="ＭＳ Ｐゴシック" charset="0"/>
              </a:rPr>
              <a:t>% PV projects </a:t>
            </a:r>
            <a:r>
              <a:rPr lang="en-US" sz="2400" dirty="0" smtClean="0">
                <a:ea typeface="ＭＳ Ｐゴシック" panose="020B0600070205080204" pitchFamily="34" charset="-128"/>
                <a:cs typeface="ＭＳ Ｐゴシック" charset="0"/>
              </a:rPr>
              <a:t>entering in the queue in 2017 were </a:t>
            </a:r>
            <a:r>
              <a:rPr lang="en-US" sz="2400" dirty="0">
                <a:ea typeface="ＭＳ Ｐゴシック" panose="020B0600070205080204" pitchFamily="34" charset="-128"/>
                <a:cs typeface="ＭＳ Ｐゴシック" charset="0"/>
              </a:rPr>
              <a:t>below </a:t>
            </a:r>
            <a:r>
              <a:rPr lang="en-US" sz="2400" dirty="0" smtClean="0">
                <a:ea typeface="ＭＳ Ｐゴシック" panose="020B0600070205080204" pitchFamily="34" charset="-128"/>
                <a:cs typeface="ＭＳ Ｐゴシック" charset="0"/>
              </a:rPr>
              <a:t>150kW</a:t>
            </a:r>
          </a:p>
          <a:p>
            <a:pPr marL="285750" indent="-285750">
              <a:buClr>
                <a:srgbClr val="00B0F0"/>
              </a:buClr>
              <a:buFont typeface="Arial" panose="020B0604020202020204" pitchFamily="34" charset="0"/>
              <a:buChar char="•"/>
            </a:pPr>
            <a:endParaRPr lang="en-US" sz="24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400" dirty="0" smtClean="0">
                <a:ea typeface="ＭＳ Ｐゴシック" panose="020B0600070205080204" pitchFamily="34" charset="-128"/>
                <a:cs typeface="ＭＳ Ｐゴシック" charset="0"/>
              </a:rPr>
              <a:t>81 </a:t>
            </a:r>
            <a:r>
              <a:rPr lang="en-US" sz="2400" dirty="0">
                <a:ea typeface="ＭＳ Ｐゴシック" panose="020B0600070205080204" pitchFamily="34" charset="-128"/>
                <a:cs typeface="ＭＳ Ｐゴシック" charset="0"/>
              </a:rPr>
              <a:t>cases that went through a CESIR study </a:t>
            </a:r>
            <a:endParaRPr lang="en-US" sz="2400" dirty="0" smtClean="0">
              <a:ea typeface="ＭＳ Ｐゴシック" panose="020B0600070205080204" pitchFamily="34" charset="-128"/>
              <a:cs typeface="ＭＳ Ｐゴシック" charset="0"/>
            </a:endParaRPr>
          </a:p>
          <a:p>
            <a:pPr lvl="1">
              <a:buClr>
                <a:srgbClr val="00B0F0"/>
              </a:buClr>
            </a:pPr>
            <a:r>
              <a:rPr lang="en-US" sz="2400" dirty="0" smtClean="0">
                <a:ea typeface="ＭＳ Ｐゴシック" panose="020B0600070205080204" pitchFamily="34" charset="-128"/>
                <a:cs typeface="ＭＳ Ｐゴシック" charset="0"/>
              </a:rPr>
              <a:t>in 2017 </a:t>
            </a:r>
            <a:r>
              <a:rPr lang="en-US" sz="2400" dirty="0">
                <a:ea typeface="ＭＳ Ｐゴシック" panose="020B0600070205080204" pitchFamily="34" charset="-128"/>
                <a:cs typeface="ＭＳ Ｐゴシック" charset="0"/>
              </a:rPr>
              <a:t>indicated that</a:t>
            </a:r>
            <a:r>
              <a:rPr lang="en-US" sz="2400" dirty="0" smtClean="0">
                <a:ea typeface="ＭＳ Ｐゴシック" panose="020B0600070205080204" pitchFamily="34" charset="-128"/>
                <a:cs typeface="ＭＳ Ｐゴシック" charset="0"/>
              </a:rPr>
              <a:t>:</a:t>
            </a:r>
          </a:p>
          <a:p>
            <a:pPr marL="285750" indent="-285750">
              <a:buClr>
                <a:srgbClr val="00B0F0"/>
              </a:buClr>
              <a:buFont typeface="Arial" panose="020B0604020202020204" pitchFamily="34" charset="0"/>
              <a:buChar char="•"/>
            </a:pPr>
            <a:endParaRPr lang="en-US" sz="900" dirty="0" smtClean="0">
              <a:ea typeface="ＭＳ Ｐゴシック" panose="020B0600070205080204" pitchFamily="34" charset="-128"/>
              <a:cs typeface="ＭＳ Ｐゴシック" charset="0"/>
            </a:endParaRPr>
          </a:p>
          <a:p>
            <a:pPr marL="800100" lvl="1" indent="-342900">
              <a:buClr>
                <a:srgbClr val="00B0F0"/>
              </a:buClr>
              <a:buFont typeface="Courier New" panose="02070309020205020404" pitchFamily="49" charset="0"/>
              <a:buChar char="o"/>
            </a:pPr>
            <a:r>
              <a:rPr lang="en-US" sz="2400" dirty="0" smtClean="0">
                <a:ea typeface="ＭＳ Ｐゴシック" panose="020B0600070205080204" pitchFamily="34" charset="-128"/>
                <a:cs typeface="ＭＳ Ｐゴシック" charset="0"/>
              </a:rPr>
              <a:t>Out of the 81, only 64 were eligible for </a:t>
            </a:r>
            <a:r>
              <a:rPr lang="en-US" sz="2400" dirty="0">
                <a:ea typeface="ＭＳ Ｐゴシック" panose="020B0600070205080204" pitchFamily="34" charset="-128"/>
                <a:cs typeface="ＭＳ Ｐゴシック" charset="0"/>
              </a:rPr>
              <a:t>S</a:t>
            </a:r>
            <a:r>
              <a:rPr lang="en-US" sz="2400" dirty="0" smtClean="0">
                <a:ea typeface="ＭＳ Ｐゴシック" panose="020B0600070205080204" pitchFamily="34" charset="-128"/>
                <a:cs typeface="ＭＳ Ｐゴシック" charset="0"/>
              </a:rPr>
              <a:t>creen A1 as 17 were overhead or new service.</a:t>
            </a:r>
          </a:p>
          <a:p>
            <a:pPr marL="800100" lvl="1" indent="-342900">
              <a:buClr>
                <a:srgbClr val="00B0F0"/>
              </a:buClr>
              <a:buFont typeface="Courier New" panose="02070309020205020404" pitchFamily="49" charset="0"/>
              <a:buChar char="o"/>
            </a:pPr>
            <a:r>
              <a:rPr lang="en-US" sz="2400" dirty="0" smtClean="0">
                <a:ea typeface="ＭＳ Ｐゴシック" panose="020B0600070205080204" pitchFamily="34" charset="-128"/>
                <a:cs typeface="ＭＳ Ｐゴシック" charset="0"/>
              </a:rPr>
              <a:t>Out of the 64 eligible for Screen A1 </a:t>
            </a:r>
          </a:p>
          <a:p>
            <a:pPr marL="1257300" lvl="2" indent="-342900">
              <a:buClr>
                <a:srgbClr val="00B0F0"/>
              </a:buClr>
              <a:buFont typeface="Courier New" panose="02070309020205020404" pitchFamily="49" charset="0"/>
              <a:buChar char="o"/>
            </a:pPr>
            <a:r>
              <a:rPr lang="en-US" sz="2400" dirty="0" smtClean="0">
                <a:ea typeface="ＭＳ Ｐゴシック" panose="020B0600070205080204" pitchFamily="34" charset="-128"/>
                <a:cs typeface="ＭＳ Ｐゴシック" charset="0"/>
              </a:rPr>
              <a:t>60% would have failed Screen A1</a:t>
            </a:r>
            <a:endParaRPr lang="en-US" sz="2400" dirty="0">
              <a:ea typeface="ＭＳ Ｐゴシック" panose="020B0600070205080204" pitchFamily="34" charset="-128"/>
              <a:cs typeface="ＭＳ Ｐゴシック" charset="0"/>
            </a:endParaRPr>
          </a:p>
          <a:p>
            <a:pPr marL="1257300" lvl="2" indent="-342900">
              <a:buClr>
                <a:srgbClr val="00B0F0"/>
              </a:buClr>
              <a:buFont typeface="Courier New" panose="02070309020205020404" pitchFamily="49" charset="0"/>
              <a:buChar char="o"/>
            </a:pPr>
            <a:r>
              <a:rPr lang="en-US" sz="2400" dirty="0" smtClean="0">
                <a:ea typeface="ＭＳ Ｐゴシック" panose="020B0600070205080204" pitchFamily="34" charset="-128"/>
                <a:cs typeface="ＭＳ Ｐゴシック" charset="0"/>
              </a:rPr>
              <a:t>40% </a:t>
            </a:r>
            <a:r>
              <a:rPr lang="en-US" sz="2400" dirty="0">
                <a:ea typeface="ＭＳ Ｐゴシック" panose="020B0600070205080204" pitchFamily="34" charset="-128"/>
                <a:cs typeface="ＭＳ Ｐゴシック" charset="0"/>
              </a:rPr>
              <a:t>would </a:t>
            </a:r>
            <a:r>
              <a:rPr lang="en-US" sz="2400" dirty="0" smtClean="0">
                <a:ea typeface="ＭＳ Ｐゴシック" panose="020B0600070205080204" pitchFamily="34" charset="-128"/>
                <a:cs typeface="ＭＳ Ｐゴシック" charset="0"/>
              </a:rPr>
              <a:t>have passed </a:t>
            </a:r>
            <a:r>
              <a:rPr lang="en-US" sz="2400" dirty="0">
                <a:ea typeface="ＭＳ Ｐゴシック" panose="020B0600070205080204" pitchFamily="34" charset="-128"/>
                <a:cs typeface="ＭＳ Ｐゴシック" charset="0"/>
              </a:rPr>
              <a:t>Screen </a:t>
            </a:r>
            <a:r>
              <a:rPr lang="en-US" sz="2400" dirty="0" smtClean="0">
                <a:ea typeface="ＭＳ Ｐゴシック" panose="020B0600070205080204" pitchFamily="34" charset="-128"/>
                <a:cs typeface="ＭＳ Ｐゴシック" charset="0"/>
              </a:rPr>
              <a:t>A1 </a:t>
            </a:r>
            <a:endParaRPr lang="en-US" sz="2400" dirty="0">
              <a:ea typeface="ＭＳ Ｐゴシック" panose="020B0600070205080204" pitchFamily="34" charset="-128"/>
              <a:cs typeface="ＭＳ Ｐゴシック" charset="0"/>
            </a:endParaRPr>
          </a:p>
        </p:txBody>
      </p:sp>
    </p:spTree>
    <p:extLst>
      <p:ext uri="{BB962C8B-B14F-4D97-AF65-F5344CB8AC3E}">
        <p14:creationId xmlns:p14="http://schemas.microsoft.com/office/powerpoint/2010/main" val="11933061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Internal Process to conduct Screen A 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457198" y="1050399"/>
            <a:ext cx="8001002"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Example: </a:t>
            </a:r>
            <a:endParaRPr lang="en-US" dirty="0"/>
          </a:p>
          <a:p>
            <a:r>
              <a:rPr lang="en-US" dirty="0"/>
              <a:t> </a:t>
            </a:r>
          </a:p>
          <a:p>
            <a:r>
              <a:rPr lang="en-US" dirty="0"/>
              <a:t>Address: </a:t>
            </a:r>
            <a:r>
              <a:rPr lang="en-US" dirty="0" smtClean="0"/>
              <a:t>141 </a:t>
            </a:r>
            <a:r>
              <a:rPr lang="en-US" dirty="0"/>
              <a:t>East </a:t>
            </a:r>
            <a:r>
              <a:rPr lang="en-US" dirty="0" smtClean="0"/>
              <a:t>48</a:t>
            </a:r>
            <a:r>
              <a:rPr lang="en-US" baseline="30000" dirty="0" smtClean="0"/>
              <a:t>th</a:t>
            </a:r>
            <a:r>
              <a:rPr lang="en-US" dirty="0" smtClean="0"/>
              <a:t> St, New York, </a:t>
            </a:r>
            <a:r>
              <a:rPr lang="en-US" dirty="0"/>
              <a:t>NY</a:t>
            </a:r>
          </a:p>
          <a:p>
            <a:r>
              <a:rPr lang="en-US" dirty="0"/>
              <a:t>Structure Name: </a:t>
            </a:r>
            <a:r>
              <a:rPr lang="en-US" dirty="0" smtClean="0"/>
              <a:t>M9359</a:t>
            </a:r>
            <a:endParaRPr lang="en-US" dirty="0"/>
          </a:p>
          <a:p>
            <a:r>
              <a:rPr lang="en-US" dirty="0"/>
              <a:t>M&amp;S Plate: </a:t>
            </a:r>
            <a:r>
              <a:rPr lang="en-US" dirty="0" smtClean="0"/>
              <a:t>28-J</a:t>
            </a:r>
            <a:endParaRPr lang="en-US" dirty="0"/>
          </a:p>
          <a:p>
            <a:r>
              <a:rPr lang="en-US" dirty="0"/>
              <a:t>Proposed </a:t>
            </a:r>
            <a:r>
              <a:rPr lang="en-US" dirty="0" smtClean="0"/>
              <a:t>100 kW PV System</a:t>
            </a:r>
            <a:endParaRPr lang="en-US" dirty="0"/>
          </a:p>
          <a:p>
            <a:pPr marL="285750" indent="-285750">
              <a:buClr>
                <a:srgbClr val="00B0F0"/>
              </a:buClr>
              <a:buFont typeface="Arial" panose="020B0604020202020204" pitchFamily="34" charset="0"/>
              <a:buChar char="•"/>
            </a:pPr>
            <a:endParaRPr lang="en-US" dirty="0"/>
          </a:p>
          <a:p>
            <a:pPr marL="285750" indent="-285750">
              <a:buClr>
                <a:srgbClr val="00B0F0"/>
              </a:buClr>
              <a:buFont typeface="Arial" panose="020B0604020202020204" pitchFamily="34" charset="0"/>
              <a:buChar char="•"/>
            </a:pPr>
            <a:endParaRPr lang="en-US" dirty="0"/>
          </a:p>
        </p:txBody>
      </p:sp>
      <p:sp>
        <p:nvSpPr>
          <p:cNvPr id="7" name="TextBox 6"/>
          <p:cNvSpPr txBox="1"/>
          <p:nvPr/>
        </p:nvSpPr>
        <p:spPr>
          <a:xfrm>
            <a:off x="442544" y="3276600"/>
            <a:ext cx="8001002" cy="1261884"/>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2000" b="1" u="sng" dirty="0" smtClean="0"/>
              <a:t>Step 1:</a:t>
            </a:r>
            <a:r>
              <a:rPr lang="en-US" sz="2000" dirty="0" smtClean="0"/>
              <a:t> Find the associated structure that the PV system wants to connect to using our Internal Vision Maps</a:t>
            </a:r>
          </a:p>
          <a:p>
            <a:pPr marL="285750" indent="-285750">
              <a:buClr>
                <a:srgbClr val="00B0F0"/>
              </a:buClr>
              <a:buFont typeface="Arial" panose="020B0604020202020204" pitchFamily="34" charset="0"/>
              <a:buChar char="•"/>
            </a:pPr>
            <a:endParaRPr lang="en-US" dirty="0"/>
          </a:p>
          <a:p>
            <a:pPr marL="285750" indent="-285750">
              <a:buClr>
                <a:srgbClr val="00B0F0"/>
              </a:buClr>
              <a:buFont typeface="Arial" panose="020B0604020202020204" pitchFamily="34" charset="0"/>
              <a:buChar char="•"/>
            </a:pPr>
            <a:endParaRPr lang="en-US" dirty="0"/>
          </a:p>
        </p:txBody>
      </p:sp>
    </p:spTree>
    <p:extLst>
      <p:ext uri="{BB962C8B-B14F-4D97-AF65-F5344CB8AC3E}">
        <p14:creationId xmlns:p14="http://schemas.microsoft.com/office/powerpoint/2010/main" val="34553585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Internal Process to conduct Screen A 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45" y="1143000"/>
            <a:ext cx="8077200" cy="5075960"/>
          </a:xfrm>
          <a:prstGeom prst="rect">
            <a:avLst/>
          </a:prstGeom>
        </p:spPr>
      </p:pic>
      <p:sp>
        <p:nvSpPr>
          <p:cNvPr id="5" name="Oval 4"/>
          <p:cNvSpPr/>
          <p:nvPr/>
        </p:nvSpPr>
        <p:spPr bwMode="auto">
          <a:xfrm>
            <a:off x="4129454" y="3066871"/>
            <a:ext cx="9906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4" name="TextBox 3"/>
          <p:cNvSpPr txBox="1"/>
          <p:nvPr/>
        </p:nvSpPr>
        <p:spPr>
          <a:xfrm>
            <a:off x="4114800" y="2667000"/>
            <a:ext cx="2209800" cy="369332"/>
          </a:xfrm>
          <a:prstGeom prst="rect">
            <a:avLst/>
          </a:prstGeom>
          <a:noFill/>
        </p:spPr>
        <p:txBody>
          <a:bodyPr wrap="square" rtlCol="0">
            <a:spAutoFit/>
          </a:bodyPr>
          <a:lstStyle/>
          <a:p>
            <a:r>
              <a:rPr lang="en-US" b="1" dirty="0" smtClean="0">
                <a:solidFill>
                  <a:srgbClr val="FF0000"/>
                </a:solidFill>
              </a:rPr>
              <a:t>141 East 48</a:t>
            </a:r>
            <a:r>
              <a:rPr lang="en-US" b="1" baseline="30000" dirty="0" smtClean="0">
                <a:solidFill>
                  <a:srgbClr val="FF0000"/>
                </a:solidFill>
              </a:rPr>
              <a:t>th</a:t>
            </a:r>
            <a:r>
              <a:rPr lang="en-US" b="1" dirty="0" smtClean="0">
                <a:solidFill>
                  <a:srgbClr val="FF0000"/>
                </a:solidFill>
              </a:rPr>
              <a:t>St</a:t>
            </a:r>
            <a:endParaRPr lang="en-US" b="1" dirty="0">
              <a:solidFill>
                <a:srgbClr val="FF0000"/>
              </a:solidFill>
            </a:endParaRPr>
          </a:p>
        </p:txBody>
      </p:sp>
    </p:spTree>
    <p:extLst>
      <p:ext uri="{BB962C8B-B14F-4D97-AF65-F5344CB8AC3E}">
        <p14:creationId xmlns:p14="http://schemas.microsoft.com/office/powerpoint/2010/main" val="38411123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Internal Process to conduct Screen A 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152400" y="1031125"/>
            <a:ext cx="2902529" cy="1292662"/>
          </a:xfrm>
          <a:prstGeom prst="rect">
            <a:avLst/>
          </a:prstGeom>
          <a:noFill/>
        </p:spPr>
        <p:txBody>
          <a:bodyPr wrap="square" rtlCol="0">
            <a:spAutoFit/>
          </a:bodyPr>
          <a:lstStyle/>
          <a:p>
            <a:pPr>
              <a:buClr>
                <a:srgbClr val="00B0F0"/>
              </a:buClr>
            </a:pPr>
            <a:r>
              <a:rPr lang="en-US" sz="2000" b="1" u="sng" dirty="0"/>
              <a:t>Step </a:t>
            </a:r>
            <a:r>
              <a:rPr lang="en-US" sz="2000" b="1" u="sng" dirty="0" smtClean="0"/>
              <a:t>2:</a:t>
            </a:r>
            <a:r>
              <a:rPr lang="en-US" sz="2000" b="1" dirty="0" smtClean="0"/>
              <a:t> </a:t>
            </a:r>
            <a:r>
              <a:rPr lang="en-US" sz="2000" dirty="0" smtClean="0"/>
              <a:t>Determine the All </a:t>
            </a:r>
            <a:r>
              <a:rPr lang="en-US" sz="2000" dirty="0"/>
              <a:t>Time Minimum Load </a:t>
            </a:r>
            <a:r>
              <a:rPr lang="en-US" sz="2000" dirty="0" smtClean="0"/>
              <a:t>using our PVL Maps</a:t>
            </a:r>
            <a:endParaRPr lang="en-US" sz="2000" dirty="0"/>
          </a:p>
          <a:p>
            <a:pPr marL="285750" indent="-285750">
              <a:buClr>
                <a:srgbClr val="00B0F0"/>
              </a:buClr>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031125"/>
            <a:ext cx="6009143" cy="4800600"/>
          </a:xfrm>
          <a:prstGeom prst="rect">
            <a:avLst/>
          </a:prstGeom>
        </p:spPr>
      </p:pic>
      <p:sp>
        <p:nvSpPr>
          <p:cNvPr id="8" name="Oval 7"/>
          <p:cNvSpPr/>
          <p:nvPr/>
        </p:nvSpPr>
        <p:spPr bwMode="auto">
          <a:xfrm>
            <a:off x="2895600" y="5029200"/>
            <a:ext cx="1295400" cy="42582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10" name="Oval 9"/>
          <p:cNvSpPr/>
          <p:nvPr/>
        </p:nvSpPr>
        <p:spPr bwMode="auto">
          <a:xfrm>
            <a:off x="2819400" y="990600"/>
            <a:ext cx="1447800" cy="466353"/>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Tree>
    <p:extLst>
      <p:ext uri="{BB962C8B-B14F-4D97-AF65-F5344CB8AC3E}">
        <p14:creationId xmlns:p14="http://schemas.microsoft.com/office/powerpoint/2010/main" val="26526490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Internal Process to conduct Screen A 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381000" y="1066800"/>
            <a:ext cx="7467602" cy="646331"/>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b="1" u="sng" dirty="0"/>
              <a:t>Step </a:t>
            </a:r>
            <a:r>
              <a:rPr lang="en-US" b="1" u="sng" dirty="0" smtClean="0"/>
              <a:t>3:</a:t>
            </a:r>
            <a:r>
              <a:rPr lang="en-US" dirty="0" smtClean="0"/>
              <a:t> Compare if the proposed system inverter size (kW) is less than the Suggested Hosting Capacity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28" y="1730716"/>
            <a:ext cx="8878539" cy="4563112"/>
          </a:xfrm>
          <a:prstGeom prst="rect">
            <a:avLst/>
          </a:prstGeom>
        </p:spPr>
      </p:pic>
      <p:sp>
        <p:nvSpPr>
          <p:cNvPr id="5" name="Oval 4"/>
          <p:cNvSpPr/>
          <p:nvPr/>
        </p:nvSpPr>
        <p:spPr bwMode="auto">
          <a:xfrm>
            <a:off x="5105400" y="4114800"/>
            <a:ext cx="2209800" cy="576863"/>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6" name="Oval 5"/>
          <p:cNvSpPr/>
          <p:nvPr/>
        </p:nvSpPr>
        <p:spPr bwMode="auto">
          <a:xfrm>
            <a:off x="-10633" y="1713131"/>
            <a:ext cx="1447800" cy="466353"/>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
        <p:nvSpPr>
          <p:cNvPr id="8" name="Oval 7"/>
          <p:cNvSpPr/>
          <p:nvPr/>
        </p:nvSpPr>
        <p:spPr bwMode="auto">
          <a:xfrm>
            <a:off x="-10633" y="4495800"/>
            <a:ext cx="1447800" cy="62071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ndParaRPr>
          </a:p>
        </p:txBody>
      </p:sp>
    </p:spTree>
    <p:extLst>
      <p:ext uri="{BB962C8B-B14F-4D97-AF65-F5344CB8AC3E}">
        <p14:creationId xmlns:p14="http://schemas.microsoft.com/office/powerpoint/2010/main" val="1009331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Other considerations</a:t>
            </a:r>
            <a:r>
              <a:rPr kumimoji="0" lang="en-US" sz="2400" b="1" i="0" u="none" strike="noStrike" kern="1200" cap="none" spc="0" normalizeH="0" noProof="0" dirty="0" smtClean="0">
                <a:ln>
                  <a:noFill/>
                </a:ln>
                <a:solidFill>
                  <a:srgbClr val="000000"/>
                </a:solidFill>
                <a:effectLst/>
                <a:uLnTx/>
                <a:uFillTx/>
                <a:latin typeface="Arial Black"/>
                <a:ea typeface="+mj-ea"/>
                <a:cs typeface="+mj-cs"/>
              </a:rPr>
              <a:t> associated with Screen A1</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457198" y="1219200"/>
            <a:ext cx="7924802" cy="4678204"/>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2000" dirty="0" smtClean="0">
                <a:ea typeface="ＭＳ Ｐゴシック" panose="020B0600070205080204" pitchFamily="34" charset="-128"/>
                <a:cs typeface="ＭＳ Ｐゴシック" charset="0"/>
              </a:rPr>
              <a:t>As AMI rolls out across the service territory we may consider revising the methodology of this screen</a:t>
            </a: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000" dirty="0" smtClean="0">
                <a:ea typeface="ＭＳ Ｐゴシック" panose="020B0600070205080204" pitchFamily="34" charset="-128"/>
                <a:cs typeface="ＭＳ Ｐゴシック" charset="0"/>
              </a:rPr>
              <a:t>Clusters of projects, as we have seen more recently would likely not be able to utilize screen A1 because they would all be exporting into the same area and thus would require further study.</a:t>
            </a: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000" dirty="0" smtClean="0">
                <a:ea typeface="ＭＳ Ｐゴシック" panose="020B0600070205080204" pitchFamily="34" charset="-128"/>
                <a:cs typeface="ＭＳ Ｐゴシック" charset="0"/>
              </a:rPr>
              <a:t>The data in our PVL map tools are only as good as the frequency that they have been refreshed.  We will need to coordinate this testing in accordance with the refresh rate.  </a:t>
            </a: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000" dirty="0" smtClean="0">
                <a:ea typeface="ＭＳ Ｐゴシック" panose="020B0600070205080204" pitchFamily="34" charset="-128"/>
                <a:cs typeface="ＭＳ Ｐゴシック" charset="0"/>
              </a:rPr>
              <a:t>Screen A1 can’t be used for projects needing new services</a:t>
            </a: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endParaRPr lang="en-US" sz="2000" dirty="0">
              <a:ea typeface="ＭＳ Ｐゴシック" panose="020B0600070205080204" pitchFamily="34" charset="-128"/>
              <a:cs typeface="ＭＳ Ｐゴシック" charset="0"/>
            </a:endParaRPr>
          </a:p>
          <a:p>
            <a:endParaRPr lang="en-US" dirty="0"/>
          </a:p>
        </p:txBody>
      </p:sp>
    </p:spTree>
    <p:extLst>
      <p:ext uri="{BB962C8B-B14F-4D97-AF65-F5344CB8AC3E}">
        <p14:creationId xmlns:p14="http://schemas.microsoft.com/office/powerpoint/2010/main" val="33036663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Agenda</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762000" y="1447800"/>
            <a:ext cx="6172200" cy="3077766"/>
          </a:xfrm>
          <a:prstGeom prst="rect">
            <a:avLst/>
          </a:prstGeom>
          <a:noFill/>
        </p:spPr>
        <p:txBody>
          <a:bodyPr wrap="square" rtlCol="0">
            <a:spAutoFit/>
          </a:bodyPr>
          <a:lstStyle/>
          <a:p>
            <a:pPr marL="342900" indent="-342900" eaLnBrk="0" fontAlgn="base" hangingPunct="0">
              <a:spcAft>
                <a:spcPct val="0"/>
              </a:spcAft>
              <a:buClr>
                <a:srgbClr val="0790EC"/>
              </a:buClr>
              <a:buFont typeface="Times" pitchFamily="-110" charset="0"/>
              <a:buChar char="•"/>
            </a:pPr>
            <a:r>
              <a:rPr lang="en-US" dirty="0">
                <a:ea typeface="ＭＳ Ｐゴシック" panose="020B0600070205080204" pitchFamily="34" charset="-128"/>
                <a:cs typeface="ＭＳ Ｐゴシック" pitchFamily="-110" charset="-128"/>
              </a:rPr>
              <a:t>Con Edison’s Distribution System Overview </a:t>
            </a:r>
          </a:p>
          <a:p>
            <a:pPr marL="342900" indent="-342900" eaLnBrk="0" fontAlgn="base" hangingPunct="0">
              <a:spcAft>
                <a:spcPct val="0"/>
              </a:spcAft>
              <a:buClr>
                <a:srgbClr val="0790EC"/>
              </a:buClr>
              <a:buFont typeface="Times" pitchFamily="-110" charset="0"/>
              <a:buChar char="•"/>
            </a:pPr>
            <a:endParaRPr lang="en-US" dirty="0">
              <a:ea typeface="ＭＳ Ｐゴシック" panose="020B0600070205080204" pitchFamily="34" charset="-128"/>
              <a:cs typeface="ＭＳ Ｐゴシック" pitchFamily="-110" charset="-128"/>
            </a:endParaRPr>
          </a:p>
          <a:p>
            <a:pPr marL="342900" indent="-342900" eaLnBrk="0" fontAlgn="base" hangingPunct="0">
              <a:spcAft>
                <a:spcPct val="0"/>
              </a:spcAft>
              <a:buClr>
                <a:srgbClr val="0790EC"/>
              </a:buClr>
              <a:buFont typeface="Times" pitchFamily="-110" charset="0"/>
              <a:buChar char="•"/>
            </a:pPr>
            <a:r>
              <a:rPr lang="en-US" dirty="0">
                <a:ea typeface="ＭＳ Ｐゴシック" panose="020B0600070205080204" pitchFamily="34" charset="-128"/>
                <a:cs typeface="ＭＳ Ｐゴシック" pitchFamily="-110" charset="-128"/>
              </a:rPr>
              <a:t>NY SIR Preliminary Screening Analysis</a:t>
            </a:r>
          </a:p>
          <a:p>
            <a:pPr marL="342900" indent="-342900" eaLnBrk="0" fontAlgn="base" hangingPunct="0">
              <a:spcAft>
                <a:spcPct val="0"/>
              </a:spcAft>
              <a:buClr>
                <a:srgbClr val="0790EC"/>
              </a:buClr>
              <a:buFont typeface="Times" pitchFamily="-110" charset="0"/>
              <a:buChar char="•"/>
            </a:pPr>
            <a:endParaRPr lang="en-US" dirty="0">
              <a:ea typeface="ＭＳ Ｐゴシック" panose="020B0600070205080204" pitchFamily="34" charset="-128"/>
              <a:cs typeface="ＭＳ Ｐゴシック" pitchFamily="-110" charset="-128"/>
            </a:endParaRPr>
          </a:p>
          <a:p>
            <a:pPr marL="342900" indent="-342900" eaLnBrk="0" fontAlgn="base" hangingPunct="0">
              <a:spcAft>
                <a:spcPct val="0"/>
              </a:spcAft>
              <a:buClr>
                <a:srgbClr val="0790EC"/>
              </a:buClr>
              <a:buFont typeface="Times" pitchFamily="-110" charset="0"/>
              <a:buChar char="•"/>
            </a:pPr>
            <a:r>
              <a:rPr lang="en-US" dirty="0">
                <a:ea typeface="ＭＳ Ｐゴシック" panose="020B0600070205080204" pitchFamily="34" charset="-128"/>
                <a:cs typeface="ＭＳ Ｐゴシック" pitchFamily="-110" charset="-128"/>
              </a:rPr>
              <a:t>Technical Screen A</a:t>
            </a:r>
          </a:p>
          <a:p>
            <a:pPr marL="342900" indent="-342900" eaLnBrk="0" fontAlgn="base" hangingPunct="0">
              <a:spcAft>
                <a:spcPct val="0"/>
              </a:spcAft>
              <a:buClr>
                <a:srgbClr val="0790EC"/>
              </a:buClr>
              <a:buFont typeface="Times" pitchFamily="-110" charset="0"/>
              <a:buChar char="•"/>
            </a:pPr>
            <a:endParaRPr lang="en-US" dirty="0">
              <a:ea typeface="ＭＳ Ｐゴシック" panose="020B0600070205080204" pitchFamily="34" charset="-128"/>
              <a:cs typeface="ＭＳ Ｐゴシック" pitchFamily="-110" charset="-128"/>
            </a:endParaRPr>
          </a:p>
          <a:p>
            <a:pPr marL="342900" indent="-342900" eaLnBrk="0" fontAlgn="base" hangingPunct="0">
              <a:spcAft>
                <a:spcPct val="0"/>
              </a:spcAft>
              <a:buClr>
                <a:srgbClr val="0790EC"/>
              </a:buClr>
              <a:buFont typeface="Times" pitchFamily="-110" charset="0"/>
              <a:buChar char="•"/>
            </a:pPr>
            <a:r>
              <a:rPr lang="en-US" dirty="0">
                <a:ea typeface="ＭＳ Ｐゴシック" panose="020B0600070205080204" pitchFamily="34" charset="-128"/>
                <a:cs typeface="ＭＳ Ｐゴシック" pitchFamily="-110" charset="-128"/>
              </a:rPr>
              <a:t>Proposed Technical Screen A1</a:t>
            </a:r>
          </a:p>
          <a:p>
            <a:pPr marL="342900" indent="-342900" eaLnBrk="0" fontAlgn="base" hangingPunct="0">
              <a:spcAft>
                <a:spcPct val="0"/>
              </a:spcAft>
              <a:buClr>
                <a:srgbClr val="0790EC"/>
              </a:buClr>
              <a:buFont typeface="Times" pitchFamily="-110" charset="0"/>
              <a:buChar char="•"/>
            </a:pPr>
            <a:endParaRPr lang="en-US" dirty="0">
              <a:ea typeface="ＭＳ Ｐゴシック" panose="020B0600070205080204" pitchFamily="34" charset="-128"/>
              <a:cs typeface="ＭＳ Ｐゴシック" pitchFamily="-110" charset="-128"/>
            </a:endParaRPr>
          </a:p>
          <a:p>
            <a:pPr marL="342900" indent="-342900" eaLnBrk="0" fontAlgn="base" hangingPunct="0">
              <a:spcAft>
                <a:spcPct val="0"/>
              </a:spcAft>
              <a:buClr>
                <a:srgbClr val="0790EC"/>
              </a:buClr>
              <a:buFont typeface="Times" pitchFamily="-110" charset="0"/>
              <a:buChar char="•"/>
            </a:pPr>
            <a:r>
              <a:rPr lang="en-US" dirty="0">
                <a:ea typeface="ＭＳ Ｐゴシック" panose="020B0600070205080204" pitchFamily="34" charset="-128"/>
                <a:cs typeface="ＭＳ Ｐゴシック" pitchFamily="-110" charset="-128"/>
              </a:rPr>
              <a:t>Other considerations</a:t>
            </a:r>
          </a:p>
          <a:p>
            <a:pPr marL="342900" indent="-342900">
              <a:buClr>
                <a:srgbClr val="00B0F0"/>
              </a:buClr>
              <a:buFont typeface="Arial" panose="020B0604020202020204" pitchFamily="34" charset="0"/>
              <a:buChar char="•"/>
            </a:pPr>
            <a:endParaRPr lang="en-US" sz="1600" dirty="0">
              <a:ea typeface="ＭＳ Ｐゴシック" panose="020B0600070205080204" pitchFamily="34" charset="-128"/>
              <a:cs typeface="ＭＳ Ｐゴシック" charset="0"/>
            </a:endParaRPr>
          </a:p>
          <a:p>
            <a:pPr marL="342900" indent="-342900">
              <a:buClr>
                <a:srgbClr val="00B0F0"/>
              </a:buClr>
              <a:buFont typeface="Arial" panose="020B0604020202020204" pitchFamily="34" charset="0"/>
              <a:buChar char="•"/>
            </a:pPr>
            <a:endParaRPr lang="en-US" sz="1600" dirty="0">
              <a:ea typeface="ＭＳ Ｐゴシック" panose="020B0600070205080204" pitchFamily="34" charset="-128"/>
              <a:cs typeface="ＭＳ Ｐゴシック" charset="0"/>
            </a:endParaRPr>
          </a:p>
        </p:txBody>
      </p:sp>
    </p:spTree>
    <p:extLst>
      <p:ext uri="{BB962C8B-B14F-4D97-AF65-F5344CB8AC3E}">
        <p14:creationId xmlns:p14="http://schemas.microsoft.com/office/powerpoint/2010/main" val="3799221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ea typeface="ＭＳ Ｐゴシック" panose="020B0600070205080204" pitchFamily="34" charset="-128"/>
              </a:rPr>
              <a:t>Electric Operations Overview</a:t>
            </a:r>
            <a:br>
              <a:rPr lang="en-US" altLang="en-US" smtClean="0">
                <a:ea typeface="ＭＳ Ｐゴシック" panose="020B0600070205080204" pitchFamily="34" charset="-128"/>
              </a:rPr>
            </a:br>
            <a:r>
              <a:rPr lang="en-US" altLang="en-US" smtClean="0">
                <a:solidFill>
                  <a:srgbClr val="1F92DA"/>
                </a:solidFill>
                <a:ea typeface="ＭＳ Ｐゴシック" panose="020B0600070205080204" pitchFamily="34" charset="-128"/>
              </a:rPr>
              <a:t>Distribution</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12" name="Content Placeholder 11"/>
          <p:cNvSpPr>
            <a:spLocks noGrp="1"/>
          </p:cNvSpPr>
          <p:nvPr>
            <p:ph sz="half" idx="1"/>
          </p:nvPr>
        </p:nvSpPr>
        <p:spPr/>
        <p:txBody>
          <a:bodyPr/>
          <a:lstStyle/>
          <a:p>
            <a:pPr marL="171450" indent="-171450">
              <a:buFont typeface="Arial" panose="020B0604020202020204" pitchFamily="34" charset="0"/>
              <a:buChar char="•"/>
              <a:defRPr/>
            </a:pPr>
            <a:r>
              <a:rPr lang="en-US" altLang="en-US" sz="2000" dirty="0"/>
              <a:t>The distribution system supplies power to low voltage </a:t>
            </a:r>
            <a:r>
              <a:rPr lang="en-US" altLang="en-US" sz="2000" b="1" dirty="0" smtClean="0"/>
              <a:t>Network</a:t>
            </a:r>
            <a:r>
              <a:rPr lang="en-US" altLang="en-US" sz="2000" dirty="0" smtClean="0"/>
              <a:t> </a:t>
            </a:r>
            <a:r>
              <a:rPr lang="en-US" altLang="en-US" sz="2000" dirty="0"/>
              <a:t>customers and </a:t>
            </a:r>
            <a:r>
              <a:rPr lang="en-US" altLang="en-US" sz="2000" b="1" dirty="0" smtClean="0"/>
              <a:t>Radial</a:t>
            </a:r>
            <a:r>
              <a:rPr lang="en-US" altLang="en-US" sz="2000" dirty="0" smtClean="0"/>
              <a:t> </a:t>
            </a:r>
            <a:r>
              <a:rPr lang="en-US" altLang="en-US" sz="2000" dirty="0"/>
              <a:t>customers from area substations at the </a:t>
            </a:r>
            <a:r>
              <a:rPr lang="en-US" altLang="en-US" sz="2000" dirty="0" smtClean="0"/>
              <a:t>primary </a:t>
            </a:r>
            <a:r>
              <a:rPr lang="en-US" altLang="en-US" sz="2000" dirty="0"/>
              <a:t>service voltage </a:t>
            </a:r>
            <a:r>
              <a:rPr lang="en-US" altLang="en-US" sz="2000" dirty="0" smtClean="0"/>
              <a:t>levels.</a:t>
            </a:r>
          </a:p>
          <a:p>
            <a:pPr marL="569913" lvl="1" indent="-171450">
              <a:buFont typeface="Arial" panose="020B0604020202020204" pitchFamily="34" charset="0"/>
              <a:buChar char="•"/>
              <a:defRPr/>
            </a:pPr>
            <a:r>
              <a:rPr lang="en-US" altLang="en-US" sz="1800" dirty="0"/>
              <a:t>Majority of customers receive low voltage service directly at the distribution system secondary voltage levels </a:t>
            </a:r>
          </a:p>
          <a:p>
            <a:pPr marL="569913" lvl="1" indent="-171450">
              <a:buFont typeface="Arial" panose="020B0604020202020204" pitchFamily="34" charset="0"/>
              <a:buChar char="•"/>
              <a:defRPr/>
            </a:pPr>
            <a:r>
              <a:rPr lang="en-US" altLang="en-US" sz="1800" dirty="0" smtClean="0"/>
              <a:t>A </a:t>
            </a:r>
            <a:r>
              <a:rPr lang="en-US" altLang="en-US" sz="1800" dirty="0"/>
              <a:t>small percentage of </a:t>
            </a:r>
            <a:r>
              <a:rPr lang="en-US" altLang="en-US" sz="1800" dirty="0" smtClean="0"/>
              <a:t>high voltage customers </a:t>
            </a:r>
            <a:r>
              <a:rPr lang="en-US" altLang="en-US" sz="1800" dirty="0"/>
              <a:t>receive power at primary service voltage</a:t>
            </a:r>
            <a:endParaRPr lang="en-US" sz="1800" dirty="0"/>
          </a:p>
          <a:p>
            <a:pPr>
              <a:defRPr/>
            </a:pPr>
            <a:endParaRPr lang="en-US" dirty="0"/>
          </a:p>
        </p:txBody>
      </p:sp>
      <p:sp>
        <p:nvSpPr>
          <p:cNvPr id="16388" name="Freeform 16"/>
          <p:cNvSpPr>
            <a:spLocks/>
          </p:cNvSpPr>
          <p:nvPr/>
        </p:nvSpPr>
        <p:spPr bwMode="auto">
          <a:xfrm>
            <a:off x="4121150" y="1390650"/>
            <a:ext cx="4476750" cy="5756275"/>
          </a:xfrm>
          <a:custGeom>
            <a:avLst/>
            <a:gdLst>
              <a:gd name="T0" fmla="*/ 641732 w 4476466"/>
              <a:gd name="T1" fmla="*/ 383748 h 5756847"/>
              <a:gd name="T2" fmla="*/ 641732 w 4476466"/>
              <a:gd name="T3" fmla="*/ 383748 h 5756847"/>
              <a:gd name="T4" fmla="*/ 669034 w 4476466"/>
              <a:gd name="T5" fmla="*/ 574684 h 5756847"/>
              <a:gd name="T6" fmla="*/ 655386 w 4476466"/>
              <a:gd name="T7" fmla="*/ 1515721 h 5756847"/>
              <a:gd name="T8" fmla="*/ 628077 w 4476466"/>
              <a:gd name="T9" fmla="*/ 1597552 h 5756847"/>
              <a:gd name="T10" fmla="*/ 177498 w 4476466"/>
              <a:gd name="T11" fmla="*/ 1638467 h 5756847"/>
              <a:gd name="T12" fmla="*/ 136540 w 4476466"/>
              <a:gd name="T13" fmla="*/ 1665742 h 5756847"/>
              <a:gd name="T14" fmla="*/ 81921 w 4476466"/>
              <a:gd name="T15" fmla="*/ 1788487 h 5756847"/>
              <a:gd name="T16" fmla="*/ 68267 w 4476466"/>
              <a:gd name="T17" fmla="*/ 1829403 h 5756847"/>
              <a:gd name="T18" fmla="*/ 54612 w 4476466"/>
              <a:gd name="T19" fmla="*/ 1924874 h 5756847"/>
              <a:gd name="T20" fmla="*/ 27309 w 4476466"/>
              <a:gd name="T21" fmla="*/ 3056847 h 5756847"/>
              <a:gd name="T22" fmla="*/ 13655 w 4476466"/>
              <a:gd name="T23" fmla="*/ 3220508 h 5756847"/>
              <a:gd name="T24" fmla="*/ 0 w 4476466"/>
              <a:gd name="T25" fmla="*/ 3356888 h 5756847"/>
              <a:gd name="T26" fmla="*/ 13655 w 4476466"/>
              <a:gd name="T27" fmla="*/ 4325207 h 5756847"/>
              <a:gd name="T28" fmla="*/ 54612 w 4476466"/>
              <a:gd name="T29" fmla="*/ 4434312 h 5756847"/>
              <a:gd name="T30" fmla="*/ 122886 w 4476466"/>
              <a:gd name="T31" fmla="*/ 4447953 h 5756847"/>
              <a:gd name="T32" fmla="*/ 245772 w 4476466"/>
              <a:gd name="T33" fmla="*/ 4475227 h 5756847"/>
              <a:gd name="T34" fmla="*/ 423269 w 4476466"/>
              <a:gd name="T35" fmla="*/ 4502504 h 5756847"/>
              <a:gd name="T36" fmla="*/ 464227 w 4476466"/>
              <a:gd name="T37" fmla="*/ 4529783 h 5756847"/>
              <a:gd name="T38" fmla="*/ 614422 w 4476466"/>
              <a:gd name="T39" fmla="*/ 4570699 h 5756847"/>
              <a:gd name="T40" fmla="*/ 655386 w 4476466"/>
              <a:gd name="T41" fmla="*/ 4584332 h 5756847"/>
              <a:gd name="T42" fmla="*/ 819230 w 4476466"/>
              <a:gd name="T43" fmla="*/ 4597973 h 5756847"/>
              <a:gd name="T44" fmla="*/ 4464799 w 4476466"/>
              <a:gd name="T45" fmla="*/ 4475227 h 5756847"/>
              <a:gd name="T46" fmla="*/ 4478454 w 4476466"/>
              <a:gd name="T47" fmla="*/ 4407038 h 5756847"/>
              <a:gd name="T48" fmla="*/ 4464799 w 4476466"/>
              <a:gd name="T49" fmla="*/ 247361 h 5756847"/>
              <a:gd name="T50" fmla="*/ 4451144 w 4476466"/>
              <a:gd name="T51" fmla="*/ 192812 h 5756847"/>
              <a:gd name="T52" fmla="*/ 4410187 w 4476466"/>
              <a:gd name="T53" fmla="*/ 110982 h 5756847"/>
              <a:gd name="T54" fmla="*/ 4355568 w 4476466"/>
              <a:gd name="T55" fmla="*/ 83707 h 5756847"/>
              <a:gd name="T56" fmla="*/ 4314610 w 4476466"/>
              <a:gd name="T57" fmla="*/ 56426 h 5756847"/>
              <a:gd name="T58" fmla="*/ 4273646 w 4476466"/>
              <a:gd name="T59" fmla="*/ 42792 h 5756847"/>
              <a:gd name="T60" fmla="*/ 4164415 w 4476466"/>
              <a:gd name="T61" fmla="*/ 1877 h 5756847"/>
              <a:gd name="T62" fmla="*/ 4027876 w 4476466"/>
              <a:gd name="T63" fmla="*/ 15510 h 5756847"/>
              <a:gd name="T64" fmla="*/ 3986917 w 4476466"/>
              <a:gd name="T65" fmla="*/ 29151 h 5756847"/>
              <a:gd name="T66" fmla="*/ 3727491 w 4476466"/>
              <a:gd name="T67" fmla="*/ 42792 h 5756847"/>
              <a:gd name="T68" fmla="*/ 819230 w 4476466"/>
              <a:gd name="T69" fmla="*/ 56426 h 5756847"/>
              <a:gd name="T70" fmla="*/ 682689 w 4476466"/>
              <a:gd name="T71" fmla="*/ 83707 h 5756847"/>
              <a:gd name="T72" fmla="*/ 641732 w 4476466"/>
              <a:gd name="T73" fmla="*/ 110982 h 5756847"/>
              <a:gd name="T74" fmla="*/ 614422 w 4476466"/>
              <a:gd name="T75" fmla="*/ 1311152 h 57568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76466" h="5756847">
                <a:moveTo>
                  <a:pt x="641445" y="384014"/>
                </a:moveTo>
                <a:lnTo>
                  <a:pt x="641445" y="384014"/>
                </a:lnTo>
                <a:cubicBezTo>
                  <a:pt x="650543" y="447704"/>
                  <a:pt x="667965" y="510751"/>
                  <a:pt x="668740" y="575083"/>
                </a:cubicBezTo>
                <a:cubicBezTo>
                  <a:pt x="672522" y="888992"/>
                  <a:pt x="667639" y="1203098"/>
                  <a:pt x="655092" y="1516778"/>
                </a:cubicBezTo>
                <a:cubicBezTo>
                  <a:pt x="653942" y="1545527"/>
                  <a:pt x="651737" y="1582705"/>
                  <a:pt x="627797" y="1598665"/>
                </a:cubicBezTo>
                <a:cubicBezTo>
                  <a:pt x="473234" y="1701706"/>
                  <a:pt x="603247" y="1625414"/>
                  <a:pt x="177421" y="1639608"/>
                </a:cubicBezTo>
                <a:cubicBezTo>
                  <a:pt x="163773" y="1648707"/>
                  <a:pt x="148076" y="1655305"/>
                  <a:pt x="136477" y="1666904"/>
                </a:cubicBezTo>
                <a:cubicBezTo>
                  <a:pt x="104037" y="1699344"/>
                  <a:pt x="95398" y="1749195"/>
                  <a:pt x="81886" y="1789733"/>
                </a:cubicBezTo>
                <a:lnTo>
                  <a:pt x="68239" y="1830677"/>
                </a:lnTo>
                <a:cubicBezTo>
                  <a:pt x="63690" y="1862522"/>
                  <a:pt x="55330" y="1894052"/>
                  <a:pt x="54591" y="1926211"/>
                </a:cubicBezTo>
                <a:cubicBezTo>
                  <a:pt x="28301" y="3069802"/>
                  <a:pt x="156535" y="2671264"/>
                  <a:pt x="27295" y="3058975"/>
                </a:cubicBezTo>
                <a:cubicBezTo>
                  <a:pt x="22746" y="3113566"/>
                  <a:pt x="18607" y="3168193"/>
                  <a:pt x="13648" y="3222748"/>
                </a:cubicBezTo>
                <a:cubicBezTo>
                  <a:pt x="9509" y="3268280"/>
                  <a:pt x="0" y="3313506"/>
                  <a:pt x="0" y="3359226"/>
                </a:cubicBezTo>
                <a:cubicBezTo>
                  <a:pt x="0" y="3682255"/>
                  <a:pt x="5150" y="4005300"/>
                  <a:pt x="13648" y="4328217"/>
                </a:cubicBezTo>
                <a:cubicBezTo>
                  <a:pt x="14234" y="4350498"/>
                  <a:pt x="25937" y="4421026"/>
                  <a:pt x="54591" y="4437399"/>
                </a:cubicBezTo>
                <a:cubicBezTo>
                  <a:pt x="74732" y="4448908"/>
                  <a:pt x="100148" y="4446187"/>
                  <a:pt x="122830" y="4451047"/>
                </a:cubicBezTo>
                <a:cubicBezTo>
                  <a:pt x="163841" y="4459835"/>
                  <a:pt x="204532" y="4470117"/>
                  <a:pt x="245660" y="4478342"/>
                </a:cubicBezTo>
                <a:cubicBezTo>
                  <a:pt x="293006" y="4487811"/>
                  <a:pt x="377191" y="4499082"/>
                  <a:pt x="423080" y="4505638"/>
                </a:cubicBezTo>
                <a:cubicBezTo>
                  <a:pt x="436728" y="4514736"/>
                  <a:pt x="449035" y="4526271"/>
                  <a:pt x="464024" y="4532933"/>
                </a:cubicBezTo>
                <a:cubicBezTo>
                  <a:pt x="539313" y="4566395"/>
                  <a:pt x="540758" y="4555530"/>
                  <a:pt x="614149" y="4573877"/>
                </a:cubicBezTo>
                <a:cubicBezTo>
                  <a:pt x="628105" y="4577366"/>
                  <a:pt x="640832" y="4585623"/>
                  <a:pt x="655092" y="4587524"/>
                </a:cubicBezTo>
                <a:cubicBezTo>
                  <a:pt x="709392" y="4594764"/>
                  <a:pt x="764275" y="4596623"/>
                  <a:pt x="818866" y="4601172"/>
                </a:cubicBezTo>
                <a:cubicBezTo>
                  <a:pt x="2416835" y="4595142"/>
                  <a:pt x="4207110" y="5756847"/>
                  <a:pt x="4462818" y="4478342"/>
                </a:cubicBezTo>
                <a:lnTo>
                  <a:pt x="4476466" y="4410104"/>
                </a:lnTo>
                <a:cubicBezTo>
                  <a:pt x="4471917" y="3022581"/>
                  <a:pt x="4471799" y="1635037"/>
                  <a:pt x="4462818" y="247536"/>
                </a:cubicBezTo>
                <a:cubicBezTo>
                  <a:pt x="4462697" y="228779"/>
                  <a:pt x="4454323" y="210980"/>
                  <a:pt x="4449170" y="192945"/>
                </a:cubicBezTo>
                <a:cubicBezTo>
                  <a:pt x="4441602" y="166456"/>
                  <a:pt x="4430656" y="129750"/>
                  <a:pt x="4408227" y="111059"/>
                </a:cubicBezTo>
                <a:cubicBezTo>
                  <a:pt x="4392598" y="98034"/>
                  <a:pt x="4371300" y="93857"/>
                  <a:pt x="4353636" y="83763"/>
                </a:cubicBezTo>
                <a:cubicBezTo>
                  <a:pt x="4339394" y="75625"/>
                  <a:pt x="4327363" y="63803"/>
                  <a:pt x="4312692" y="56468"/>
                </a:cubicBezTo>
                <a:cubicBezTo>
                  <a:pt x="4299825" y="50034"/>
                  <a:pt x="4284972" y="48487"/>
                  <a:pt x="4271749" y="42820"/>
                </a:cubicBezTo>
                <a:cubicBezTo>
                  <a:pt x="4171838" y="0"/>
                  <a:pt x="4263211" y="27037"/>
                  <a:pt x="4162567" y="1877"/>
                </a:cubicBezTo>
                <a:cubicBezTo>
                  <a:pt x="4117074" y="6426"/>
                  <a:pt x="4071277" y="8572"/>
                  <a:pt x="4026089" y="15524"/>
                </a:cubicBezTo>
                <a:cubicBezTo>
                  <a:pt x="4011870" y="17711"/>
                  <a:pt x="3999473" y="27870"/>
                  <a:pt x="3985146" y="29172"/>
                </a:cubicBezTo>
                <a:cubicBezTo>
                  <a:pt x="3898946" y="37009"/>
                  <a:pt x="3812391" y="42074"/>
                  <a:pt x="3725839" y="42820"/>
                </a:cubicBezTo>
                <a:lnTo>
                  <a:pt x="818866" y="56468"/>
                </a:lnTo>
                <a:cubicBezTo>
                  <a:pt x="800389" y="59547"/>
                  <a:pt x="708302" y="72657"/>
                  <a:pt x="682388" y="83763"/>
                </a:cubicBezTo>
                <a:cubicBezTo>
                  <a:pt x="667312" y="90224"/>
                  <a:pt x="655093" y="101960"/>
                  <a:pt x="641445" y="111059"/>
                </a:cubicBezTo>
                <a:cubicBezTo>
                  <a:pt x="399650" y="473742"/>
                  <a:pt x="614149" y="135599"/>
                  <a:pt x="614149" y="131206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spAutoFit/>
          </a:bodyPr>
          <a:lstStyle/>
          <a:p>
            <a:endParaRPr lang="en-US"/>
          </a:p>
        </p:txBody>
      </p:sp>
      <p:grpSp>
        <p:nvGrpSpPr>
          <p:cNvPr id="16389" name="Group 1"/>
          <p:cNvGrpSpPr>
            <a:grpSpLocks noChangeAspect="1"/>
          </p:cNvGrpSpPr>
          <p:nvPr/>
        </p:nvGrpSpPr>
        <p:grpSpPr bwMode="auto">
          <a:xfrm>
            <a:off x="4502150" y="1074738"/>
            <a:ext cx="4395788" cy="4394200"/>
            <a:chOff x="1928351" y="1050925"/>
            <a:chExt cx="5196802" cy="5193947"/>
          </a:xfrm>
        </p:grpSpPr>
        <p:grpSp>
          <p:nvGrpSpPr>
            <p:cNvPr id="16393" name="Group 8"/>
            <p:cNvGrpSpPr>
              <a:grpSpLocks noChangeAspect="1"/>
            </p:cNvGrpSpPr>
            <p:nvPr/>
          </p:nvGrpSpPr>
          <p:grpSpPr bwMode="auto">
            <a:xfrm>
              <a:off x="1928351" y="1050925"/>
              <a:ext cx="5196802" cy="5193947"/>
              <a:chOff x="2979965" y="1541416"/>
              <a:chExt cx="4638448" cy="4634729"/>
            </a:xfrm>
          </p:grpSpPr>
          <p:pic>
            <p:nvPicPr>
              <p:cNvPr id="16396" name="Picture 16"/>
              <p:cNvPicPr>
                <a:picLocks noChangeAspect="1" noChangeArrowheads="1"/>
              </p:cNvPicPr>
              <p:nvPr/>
            </p:nvPicPr>
            <p:blipFill>
              <a:blip r:embed="rId3">
                <a:extLst>
                  <a:ext uri="{28A0092B-C50C-407E-A947-70E740481C1C}">
                    <a14:useLocalDpi xmlns:a14="http://schemas.microsoft.com/office/drawing/2010/main" val="0"/>
                  </a:ext>
                </a:extLst>
              </a:blip>
              <a:srcRect l="48141" t="10529"/>
              <a:stretch>
                <a:fillRect/>
              </a:stretch>
            </p:blipFill>
            <p:spPr bwMode="auto">
              <a:xfrm>
                <a:off x="3364707" y="1541416"/>
                <a:ext cx="4253706" cy="424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23"/>
              <p:cNvSpPr txBox="1">
                <a:spLocks noChangeArrowheads="1"/>
              </p:cNvSpPr>
              <p:nvPr/>
            </p:nvSpPr>
            <p:spPr bwMode="auto">
              <a:xfrm>
                <a:off x="3511814" y="5559291"/>
                <a:ext cx="1938337" cy="6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rPr>
                  <a:t>64 </a:t>
                </a:r>
                <a:r>
                  <a:rPr lang="en-US" altLang="en-US" sz="1200" b="1">
                    <a:solidFill>
                      <a:srgbClr val="000000"/>
                    </a:solidFill>
                  </a:rPr>
                  <a:t>Network Systems</a:t>
                </a:r>
              </a:p>
              <a:p>
                <a:pPr algn="ctr"/>
                <a:r>
                  <a:rPr lang="en-US" altLang="en-US" sz="1000">
                    <a:solidFill>
                      <a:srgbClr val="000000"/>
                    </a:solidFill>
                  </a:rPr>
                  <a:t>Supply 87% of System Demand</a:t>
                </a:r>
              </a:p>
            </p:txBody>
          </p:sp>
          <p:sp>
            <p:nvSpPr>
              <p:cNvPr id="16398" name="Text Box 24"/>
              <p:cNvSpPr txBox="1">
                <a:spLocks noChangeArrowheads="1"/>
              </p:cNvSpPr>
              <p:nvPr/>
            </p:nvSpPr>
            <p:spPr bwMode="auto">
              <a:xfrm>
                <a:off x="5449955" y="4887985"/>
                <a:ext cx="1728787" cy="6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Radial System</a:t>
                </a:r>
              </a:p>
              <a:p>
                <a:pPr algn="ctr"/>
                <a:r>
                  <a:rPr lang="en-US" altLang="en-US" sz="1000">
                    <a:solidFill>
                      <a:srgbClr val="000000"/>
                    </a:solidFill>
                  </a:rPr>
                  <a:t>Supplies 13% of System Demand</a:t>
                </a:r>
                <a:endParaRPr lang="en-US" altLang="en-US" sz="1200">
                  <a:solidFill>
                    <a:srgbClr val="000000"/>
                  </a:solidFill>
                </a:endParaRPr>
              </a:p>
            </p:txBody>
          </p:sp>
          <p:sp>
            <p:nvSpPr>
              <p:cNvPr id="16399" name="Rectangle 17"/>
              <p:cNvSpPr>
                <a:spLocks noChangeArrowheads="1"/>
              </p:cNvSpPr>
              <p:nvPr/>
            </p:nvSpPr>
            <p:spPr bwMode="auto">
              <a:xfrm>
                <a:off x="2979965" y="1632857"/>
                <a:ext cx="1241425" cy="751114"/>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pic>
            <p:nvPicPr>
              <p:cNvPr id="16400" name="Picture 20"/>
              <p:cNvPicPr>
                <a:picLocks noChangeAspect="1"/>
              </p:cNvPicPr>
              <p:nvPr/>
            </p:nvPicPr>
            <p:blipFill>
              <a:blip r:embed="rId4">
                <a:extLst>
                  <a:ext uri="{28A0092B-C50C-407E-A947-70E740481C1C}">
                    <a14:useLocalDpi xmlns:a14="http://schemas.microsoft.com/office/drawing/2010/main" val="0"/>
                  </a:ext>
                </a:extLst>
              </a:blip>
              <a:srcRect l="3673" r="-2" b="4892"/>
              <a:stretch>
                <a:fillRect/>
              </a:stretch>
            </p:blipFill>
            <p:spPr bwMode="auto">
              <a:xfrm flipH="1">
                <a:off x="3267160" y="2093912"/>
                <a:ext cx="940274" cy="94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23"/>
              <p:cNvSpPr>
                <a:spLocks noChangeArrowheads="1"/>
              </p:cNvSpPr>
              <p:nvPr/>
            </p:nvSpPr>
            <p:spPr bwMode="auto">
              <a:xfrm>
                <a:off x="4746701" y="2061520"/>
                <a:ext cx="1132683" cy="1163264"/>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sp>
            <p:nvSpPr>
              <p:cNvPr id="16402" name="Rectangle 24"/>
              <p:cNvSpPr>
                <a:spLocks noChangeArrowheads="1"/>
              </p:cNvSpPr>
              <p:nvPr/>
            </p:nvSpPr>
            <p:spPr bwMode="auto">
              <a:xfrm>
                <a:off x="4207434" y="2806704"/>
                <a:ext cx="1111624" cy="400046"/>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sp>
            <p:nvSpPr>
              <p:cNvPr id="16403" name="Rectangle 25"/>
              <p:cNvSpPr>
                <a:spLocks noChangeArrowheads="1"/>
              </p:cNvSpPr>
              <p:nvPr/>
            </p:nvSpPr>
            <p:spPr bwMode="auto">
              <a:xfrm>
                <a:off x="3643152" y="2998131"/>
                <a:ext cx="530352" cy="227465"/>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pic>
            <p:nvPicPr>
              <p:cNvPr id="16404" name="Picture 29"/>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7073" y="2925501"/>
                <a:ext cx="64127"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33"/>
              <p:cNvPicPr>
                <a:picLocks/>
              </p:cNvPicPr>
              <p:nvPr/>
            </p:nvPicPr>
            <p:blipFill>
              <a:blip r:embed="rId6" cstate="print">
                <a:extLst>
                  <a:ext uri="{28A0092B-C50C-407E-A947-70E740481C1C}">
                    <a14:useLocalDpi xmlns:a14="http://schemas.microsoft.com/office/drawing/2010/main" val="0"/>
                  </a:ext>
                </a:extLst>
              </a:blip>
              <a:srcRect l="2" t="10172" r="28699" b="11388"/>
              <a:stretch>
                <a:fillRect/>
              </a:stretch>
            </p:blipFill>
            <p:spPr bwMode="auto">
              <a:xfrm rot="5400000">
                <a:off x="4806382" y="2816416"/>
                <a:ext cx="45719"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6"/>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7104" y="2890573"/>
                <a:ext cx="594360"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
              <p:cNvPicPr>
                <a:picLocks/>
              </p:cNvPicPr>
              <p:nvPr/>
            </p:nvPicPr>
            <p:blipFill>
              <a:blip r:embed="rId8">
                <a:extLst>
                  <a:ext uri="{28A0092B-C50C-407E-A947-70E740481C1C}">
                    <a14:useLocalDpi xmlns:a14="http://schemas.microsoft.com/office/drawing/2010/main" val="0"/>
                  </a:ext>
                </a:extLst>
              </a:blip>
              <a:srcRect l="2" r="13284" b="10580"/>
              <a:stretch>
                <a:fillRect/>
              </a:stretch>
            </p:blipFill>
            <p:spPr bwMode="auto">
              <a:xfrm>
                <a:off x="4776136" y="2902297"/>
                <a:ext cx="55607"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Text Box 19"/>
              <p:cNvSpPr txBox="1">
                <a:spLocks noChangeArrowheads="1"/>
              </p:cNvSpPr>
              <p:nvPr/>
            </p:nvSpPr>
            <p:spPr bwMode="auto">
              <a:xfrm>
                <a:off x="3490164" y="2271577"/>
                <a:ext cx="1987188" cy="292161"/>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Area Substation</a:t>
                </a:r>
                <a:endParaRPr lang="en-US" altLang="en-US" sz="1000">
                  <a:solidFill>
                    <a:srgbClr val="000000"/>
                  </a:solidFill>
                </a:endParaRPr>
              </a:p>
            </p:txBody>
          </p:sp>
          <p:sp>
            <p:nvSpPr>
              <p:cNvPr id="16409" name="Text Box 21"/>
              <p:cNvSpPr txBox="1">
                <a:spLocks noChangeArrowheads="1"/>
              </p:cNvSpPr>
              <p:nvPr/>
            </p:nvSpPr>
            <p:spPr bwMode="auto">
              <a:xfrm>
                <a:off x="4746468" y="2926446"/>
                <a:ext cx="776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000"/>
                  <a:t>Feeders</a:t>
                </a:r>
              </a:p>
            </p:txBody>
          </p:sp>
          <p:sp>
            <p:nvSpPr>
              <p:cNvPr id="16410" name="Text Box 20"/>
              <p:cNvSpPr txBox="1">
                <a:spLocks noChangeArrowheads="1"/>
              </p:cNvSpPr>
              <p:nvPr/>
            </p:nvSpPr>
            <p:spPr bwMode="auto">
              <a:xfrm>
                <a:off x="5626678" y="2276475"/>
                <a:ext cx="1705998" cy="2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Transformers</a:t>
                </a:r>
                <a:endParaRPr lang="en-US" altLang="en-US" sz="1000">
                  <a:solidFill>
                    <a:srgbClr val="000000"/>
                  </a:solidFill>
                </a:endParaRPr>
              </a:p>
            </p:txBody>
          </p:sp>
        </p:grpSp>
        <p:sp>
          <p:nvSpPr>
            <p:cNvPr id="16394" name="Rectangle 24"/>
            <p:cNvSpPr>
              <a:spLocks noChangeArrowheads="1"/>
            </p:cNvSpPr>
            <p:nvPr/>
          </p:nvSpPr>
          <p:spPr bwMode="auto">
            <a:xfrm>
              <a:off x="2465884" y="1856773"/>
              <a:ext cx="111297" cy="699846"/>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sp>
          <p:nvSpPr>
            <p:cNvPr id="16395" name="Rectangle 24"/>
            <p:cNvSpPr>
              <a:spLocks noChangeArrowheads="1"/>
            </p:cNvSpPr>
            <p:nvPr/>
          </p:nvSpPr>
          <p:spPr bwMode="auto">
            <a:xfrm>
              <a:off x="2193116" y="2051132"/>
              <a:ext cx="91440" cy="9144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grpSp>
      <p:sp>
        <p:nvSpPr>
          <p:cNvPr id="163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127441-6431-423D-99C7-FDD64DA88CEA}" type="slidenum">
              <a:rPr lang="en-US" altLang="en-US" sz="1400"/>
              <a:pPr/>
              <a:t>3</a:t>
            </a:fld>
            <a:endParaRPr lang="en-US" altLang="en-US" sz="1400"/>
          </a:p>
        </p:txBody>
      </p:sp>
      <p:sp>
        <p:nvSpPr>
          <p:cNvPr id="2" name="Rectangle 1"/>
          <p:cNvSpPr/>
          <p:nvPr/>
        </p:nvSpPr>
        <p:spPr>
          <a:xfrm>
            <a:off x="4756848" y="1263446"/>
            <a:ext cx="1047082" cy="40011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en-US" sz="1000" b="1" dirty="0">
                <a:ln/>
                <a:solidFill>
                  <a:schemeClr val="accent3"/>
                </a:solidFill>
                <a:latin typeface="Arial" charset="0"/>
              </a:rPr>
              <a:t>4kV, 13kV, </a:t>
            </a:r>
          </a:p>
          <a:p>
            <a:pPr>
              <a:defRPr/>
            </a:pPr>
            <a:r>
              <a:rPr lang="en-US" altLang="en-US" sz="1000" b="1" dirty="0">
                <a:ln/>
                <a:solidFill>
                  <a:schemeClr val="accent3"/>
                </a:solidFill>
                <a:latin typeface="Arial" charset="0"/>
              </a:rPr>
              <a:t>27kV, or 33kV </a:t>
            </a:r>
            <a:endParaRPr lang="en-US" sz="1000" b="1" dirty="0">
              <a:ln/>
              <a:solidFill>
                <a:schemeClr val="accent3"/>
              </a:solidFill>
            </a:endParaRPr>
          </a:p>
        </p:txBody>
      </p:sp>
      <p:sp>
        <p:nvSpPr>
          <p:cNvPr id="3" name="Rectangle 2"/>
          <p:cNvSpPr/>
          <p:nvPr/>
        </p:nvSpPr>
        <p:spPr>
          <a:xfrm>
            <a:off x="4968829" y="4126388"/>
            <a:ext cx="1244251" cy="24622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en-US" sz="1000" b="1" dirty="0">
                <a:ln/>
                <a:solidFill>
                  <a:schemeClr val="accent3"/>
                </a:solidFill>
              </a:rPr>
              <a:t>480, 208, or 120 V</a:t>
            </a:r>
            <a:endParaRPr lang="en-US" sz="1000" b="1" dirty="0">
              <a:ln/>
              <a:solidFill>
                <a:schemeClr val="accent3"/>
              </a:solidFill>
            </a:endParaRPr>
          </a:p>
        </p:txBody>
      </p:sp>
    </p:spTree>
    <p:extLst>
      <p:ext uri="{BB962C8B-B14F-4D97-AF65-F5344CB8AC3E}">
        <p14:creationId xmlns:p14="http://schemas.microsoft.com/office/powerpoint/2010/main" val="2765569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lstStyle/>
          <a:p>
            <a:r>
              <a:rPr lang="en-US" altLang="en-US" smtClean="0">
                <a:ea typeface="ＭＳ Ｐゴシック" panose="020B0600070205080204" pitchFamily="34" charset="-128"/>
              </a:rPr>
              <a:t>Typical Network Grid</a:t>
            </a:r>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E03C724-BE88-418B-8167-2B78D25BA46F}" type="slidenum">
              <a:rPr lang="en-US" altLang="en-US" sz="1400">
                <a:cs typeface="Arial" panose="020B0604020202020204" pitchFamily="34" charset="0"/>
              </a:rPr>
              <a:pPr>
                <a:spcBef>
                  <a:spcPct val="0"/>
                </a:spcBef>
                <a:buClrTx/>
                <a:buSzTx/>
                <a:buFontTx/>
                <a:buNone/>
              </a:pPr>
              <a:t>4</a:t>
            </a:fld>
            <a:endParaRPr lang="en-US" altLang="en-US" sz="1400">
              <a:cs typeface="Arial" panose="020B0604020202020204" pitchFamily="34" charset="0"/>
            </a:endParaRPr>
          </a:p>
        </p:txBody>
      </p:sp>
      <p:grpSp>
        <p:nvGrpSpPr>
          <p:cNvPr id="2" name="Group 1"/>
          <p:cNvGrpSpPr>
            <a:grpSpLocks/>
          </p:cNvGrpSpPr>
          <p:nvPr/>
        </p:nvGrpSpPr>
        <p:grpSpPr bwMode="auto">
          <a:xfrm>
            <a:off x="252413" y="933450"/>
            <a:ext cx="8639175" cy="4991100"/>
            <a:chOff x="238125" y="904875"/>
            <a:chExt cx="8639175" cy="4991100"/>
          </a:xfrm>
        </p:grpSpPr>
        <p:cxnSp>
          <p:nvCxnSpPr>
            <p:cNvPr id="20485" name="Straight Connector 82"/>
            <p:cNvCxnSpPr>
              <a:cxnSpLocks noChangeShapeType="1"/>
            </p:cNvCxnSpPr>
            <p:nvPr/>
          </p:nvCxnSpPr>
          <p:spPr bwMode="auto">
            <a:xfrm flipH="1">
              <a:off x="1098550" y="3062288"/>
              <a:ext cx="4857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486" name="Straight Connector 82"/>
            <p:cNvCxnSpPr>
              <a:cxnSpLocks noChangeShapeType="1"/>
            </p:cNvCxnSpPr>
            <p:nvPr/>
          </p:nvCxnSpPr>
          <p:spPr bwMode="auto">
            <a:xfrm flipH="1">
              <a:off x="1107741" y="4371975"/>
              <a:ext cx="484187"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487" name="Straight Connector 22"/>
            <p:cNvCxnSpPr>
              <a:cxnSpLocks noChangeShapeType="1"/>
            </p:cNvCxnSpPr>
            <p:nvPr/>
          </p:nvCxnSpPr>
          <p:spPr bwMode="auto">
            <a:xfrm>
              <a:off x="6705600" y="2927350"/>
              <a:ext cx="117157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pic>
          <p:nvPicPr>
            <p:cNvPr id="24579" name="Picture 132" descr="House.png"/>
            <p:cNvPicPr>
              <a:picLocks noChangeAspect="1"/>
            </p:cNvPicPr>
            <p:nvPr/>
          </p:nvPicPr>
          <p:blipFill>
            <a:blip r:embed="rId3"/>
            <a:srcRect/>
            <a:stretch>
              <a:fillRect/>
            </a:stretch>
          </p:blipFill>
          <p:spPr bwMode="auto">
            <a:xfrm>
              <a:off x="7783512" y="2740025"/>
              <a:ext cx="280988" cy="27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9" name="Straight Connector 9"/>
            <p:cNvCxnSpPr>
              <a:cxnSpLocks noChangeShapeType="1"/>
            </p:cNvCxnSpPr>
            <p:nvPr/>
          </p:nvCxnSpPr>
          <p:spPr bwMode="auto">
            <a:xfrm>
              <a:off x="3232150" y="1976438"/>
              <a:ext cx="3494088"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0" name="Straight Connector 10"/>
            <p:cNvCxnSpPr>
              <a:cxnSpLocks noChangeShapeType="1"/>
            </p:cNvCxnSpPr>
            <p:nvPr/>
          </p:nvCxnSpPr>
          <p:spPr bwMode="auto">
            <a:xfrm>
              <a:off x="3246438" y="260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1" name="Straight Connector 11"/>
            <p:cNvCxnSpPr>
              <a:cxnSpLocks noChangeShapeType="1"/>
            </p:cNvCxnSpPr>
            <p:nvPr/>
          </p:nvCxnSpPr>
          <p:spPr bwMode="auto">
            <a:xfrm>
              <a:off x="3246438" y="3244850"/>
              <a:ext cx="34639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2" name="Straight Connector 12"/>
            <p:cNvCxnSpPr>
              <a:cxnSpLocks noChangeShapeType="1"/>
            </p:cNvCxnSpPr>
            <p:nvPr/>
          </p:nvCxnSpPr>
          <p:spPr bwMode="auto">
            <a:xfrm>
              <a:off x="3246438" y="387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3" name="Straight Connector 13"/>
            <p:cNvCxnSpPr>
              <a:cxnSpLocks noChangeShapeType="1"/>
            </p:cNvCxnSpPr>
            <p:nvPr/>
          </p:nvCxnSpPr>
          <p:spPr bwMode="auto">
            <a:xfrm>
              <a:off x="3246438" y="4514850"/>
              <a:ext cx="34639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4" name="Straight Connector 14"/>
            <p:cNvCxnSpPr>
              <a:cxnSpLocks noChangeShapeType="1"/>
            </p:cNvCxnSpPr>
            <p:nvPr/>
          </p:nvCxnSpPr>
          <p:spPr bwMode="auto">
            <a:xfrm>
              <a:off x="3246438" y="514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5" name="Straight Connector 16"/>
            <p:cNvCxnSpPr>
              <a:cxnSpLocks noChangeShapeType="1"/>
            </p:cNvCxnSpPr>
            <p:nvPr/>
          </p:nvCxnSpPr>
          <p:spPr bwMode="auto">
            <a:xfrm rot="5400000">
              <a:off x="1644651" y="3565525"/>
              <a:ext cx="321151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6" name="Straight Connector 17"/>
            <p:cNvCxnSpPr>
              <a:cxnSpLocks noChangeShapeType="1"/>
            </p:cNvCxnSpPr>
            <p:nvPr/>
          </p:nvCxnSpPr>
          <p:spPr bwMode="auto">
            <a:xfrm rot="5400000">
              <a:off x="2227263" y="3559175"/>
              <a:ext cx="3198812"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7" name="Straight Connector 18"/>
            <p:cNvCxnSpPr>
              <a:cxnSpLocks noChangeShapeType="1"/>
            </p:cNvCxnSpPr>
            <p:nvPr/>
          </p:nvCxnSpPr>
          <p:spPr bwMode="auto">
            <a:xfrm rot="5400000">
              <a:off x="2801144" y="3561557"/>
              <a:ext cx="3203575"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8" name="Straight Connector 19"/>
            <p:cNvCxnSpPr>
              <a:cxnSpLocks noChangeShapeType="1"/>
            </p:cNvCxnSpPr>
            <p:nvPr/>
          </p:nvCxnSpPr>
          <p:spPr bwMode="auto">
            <a:xfrm rot="5400000">
              <a:off x="3375026" y="3562350"/>
              <a:ext cx="320516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499" name="Straight Connector 20"/>
            <p:cNvCxnSpPr>
              <a:cxnSpLocks noChangeShapeType="1"/>
            </p:cNvCxnSpPr>
            <p:nvPr/>
          </p:nvCxnSpPr>
          <p:spPr bwMode="auto">
            <a:xfrm rot="5400000">
              <a:off x="3954463" y="3559175"/>
              <a:ext cx="3198812"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500" name="Straight Connector 21"/>
            <p:cNvCxnSpPr>
              <a:cxnSpLocks noChangeShapeType="1"/>
            </p:cNvCxnSpPr>
            <p:nvPr/>
          </p:nvCxnSpPr>
          <p:spPr bwMode="auto">
            <a:xfrm rot="5400000">
              <a:off x="4527551" y="3562350"/>
              <a:ext cx="320516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501" name="Straight Connector 22"/>
            <p:cNvCxnSpPr>
              <a:cxnSpLocks noChangeShapeType="1"/>
            </p:cNvCxnSpPr>
            <p:nvPr/>
          </p:nvCxnSpPr>
          <p:spPr bwMode="auto">
            <a:xfrm rot="5400000">
              <a:off x="5099844" y="3564732"/>
              <a:ext cx="3209925"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0502" name="Straight Connector 39"/>
            <p:cNvCxnSpPr>
              <a:cxnSpLocks noChangeShapeType="1"/>
            </p:cNvCxnSpPr>
            <p:nvPr/>
          </p:nvCxnSpPr>
          <p:spPr bwMode="auto">
            <a:xfrm>
              <a:off x="2011363" y="3498850"/>
              <a:ext cx="4719637"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3" name="Straight Connector 40"/>
            <p:cNvCxnSpPr>
              <a:cxnSpLocks noChangeShapeType="1"/>
            </p:cNvCxnSpPr>
            <p:nvPr/>
          </p:nvCxnSpPr>
          <p:spPr bwMode="auto">
            <a:xfrm>
              <a:off x="2806700" y="4195763"/>
              <a:ext cx="392112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4" name="Straight Connector 42"/>
            <p:cNvCxnSpPr>
              <a:cxnSpLocks noChangeShapeType="1"/>
            </p:cNvCxnSpPr>
            <p:nvPr/>
          </p:nvCxnSpPr>
          <p:spPr bwMode="auto">
            <a:xfrm>
              <a:off x="2806700" y="2308225"/>
              <a:ext cx="1295400"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5" name="Straight Connector 45"/>
            <p:cNvCxnSpPr>
              <a:cxnSpLocks noChangeShapeType="1"/>
            </p:cNvCxnSpPr>
            <p:nvPr/>
          </p:nvCxnSpPr>
          <p:spPr bwMode="auto">
            <a:xfrm rot="10800000">
              <a:off x="2011363" y="3943350"/>
              <a:ext cx="838200"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6" name="Straight Connector 50"/>
            <p:cNvCxnSpPr>
              <a:cxnSpLocks noChangeShapeType="1"/>
            </p:cNvCxnSpPr>
            <p:nvPr/>
          </p:nvCxnSpPr>
          <p:spPr bwMode="auto">
            <a:xfrm rot="5400000">
              <a:off x="2679701" y="4067175"/>
              <a:ext cx="311150" cy="3175"/>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7" name="Straight Connector 56"/>
            <p:cNvCxnSpPr>
              <a:cxnSpLocks noChangeShapeType="1"/>
            </p:cNvCxnSpPr>
            <p:nvPr/>
          </p:nvCxnSpPr>
          <p:spPr bwMode="auto">
            <a:xfrm rot="10800000">
              <a:off x="2011363" y="2624138"/>
              <a:ext cx="4222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8" name="Straight Connector 57"/>
            <p:cNvCxnSpPr>
              <a:cxnSpLocks noChangeShapeType="1"/>
            </p:cNvCxnSpPr>
            <p:nvPr/>
          </p:nvCxnSpPr>
          <p:spPr bwMode="auto">
            <a:xfrm rot="5400000">
              <a:off x="2449513" y="2695575"/>
              <a:ext cx="776288"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09" name="Straight Connector 61"/>
            <p:cNvCxnSpPr>
              <a:cxnSpLocks noChangeShapeType="1"/>
            </p:cNvCxnSpPr>
            <p:nvPr/>
          </p:nvCxnSpPr>
          <p:spPr bwMode="auto">
            <a:xfrm rot="10800000">
              <a:off x="2011363" y="4381500"/>
              <a:ext cx="42227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0" name="Straight Connector 62"/>
            <p:cNvCxnSpPr>
              <a:cxnSpLocks noChangeShapeType="1"/>
            </p:cNvCxnSpPr>
            <p:nvPr/>
          </p:nvCxnSpPr>
          <p:spPr bwMode="auto">
            <a:xfrm>
              <a:off x="2374900" y="1277938"/>
              <a:ext cx="4076700"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1" name="Straight Connector 63"/>
            <p:cNvCxnSpPr>
              <a:cxnSpLocks noChangeShapeType="1"/>
            </p:cNvCxnSpPr>
            <p:nvPr/>
          </p:nvCxnSpPr>
          <p:spPr bwMode="auto">
            <a:xfrm rot="5400000">
              <a:off x="1703388" y="1952625"/>
              <a:ext cx="1401762"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2" name="Straight Connector 65"/>
            <p:cNvCxnSpPr>
              <a:cxnSpLocks noChangeShapeType="1"/>
            </p:cNvCxnSpPr>
            <p:nvPr/>
          </p:nvCxnSpPr>
          <p:spPr bwMode="auto">
            <a:xfrm>
              <a:off x="2400300" y="5868988"/>
              <a:ext cx="4051300" cy="11112"/>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3" name="Straight Connector 66"/>
            <p:cNvCxnSpPr>
              <a:cxnSpLocks noChangeShapeType="1"/>
            </p:cNvCxnSpPr>
            <p:nvPr/>
          </p:nvCxnSpPr>
          <p:spPr bwMode="auto">
            <a:xfrm rot="5400000">
              <a:off x="1655763" y="5122863"/>
              <a:ext cx="1544637"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4" name="Straight Connector 82"/>
            <p:cNvCxnSpPr>
              <a:cxnSpLocks noChangeShapeType="1"/>
            </p:cNvCxnSpPr>
            <p:nvPr/>
          </p:nvCxnSpPr>
          <p:spPr bwMode="auto">
            <a:xfrm flipH="1" flipV="1">
              <a:off x="2011363" y="3049588"/>
              <a:ext cx="838200"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15" name="Straight Connector 83"/>
            <p:cNvCxnSpPr>
              <a:cxnSpLocks noChangeShapeType="1"/>
            </p:cNvCxnSpPr>
            <p:nvPr/>
          </p:nvCxnSpPr>
          <p:spPr bwMode="auto">
            <a:xfrm rot="5400000">
              <a:off x="3881438" y="2495550"/>
              <a:ext cx="439738"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sp>
          <p:nvSpPr>
            <p:cNvPr id="24609" name="Rectangle 84"/>
            <p:cNvSpPr>
              <a:spLocks noChangeArrowheads="1"/>
            </p:cNvSpPr>
            <p:nvPr/>
          </p:nvSpPr>
          <p:spPr bwMode="auto">
            <a:xfrm>
              <a:off x="330200" y="2389188"/>
              <a:ext cx="787400" cy="22701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nvGrpSpPr>
            <p:cNvPr id="20519" name="Group 140"/>
            <p:cNvGrpSpPr>
              <a:grpSpLocks/>
            </p:cNvGrpSpPr>
            <p:nvPr/>
          </p:nvGrpSpPr>
          <p:grpSpPr bwMode="auto">
            <a:xfrm>
              <a:off x="5756275" y="2595563"/>
              <a:ext cx="193675" cy="928687"/>
              <a:chOff x="5718175" y="2627312"/>
              <a:chExt cx="193675" cy="929481"/>
            </a:xfrm>
          </p:grpSpPr>
          <p:cxnSp>
            <p:nvCxnSpPr>
              <p:cNvPr id="20635" name="Straight Connector 74"/>
              <p:cNvCxnSpPr>
                <a:cxnSpLocks noChangeShapeType="1"/>
              </p:cNvCxnSpPr>
              <p:nvPr/>
            </p:nvCxnSpPr>
            <p:spPr bwMode="auto">
              <a:xfrm rot="16200000" flipH="1">
                <a:off x="5581650" y="3322637"/>
                <a:ext cx="46672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636" name="Straight Connector 92"/>
              <p:cNvCxnSpPr>
                <a:cxnSpLocks noChangeShapeType="1"/>
              </p:cNvCxnSpPr>
              <p:nvPr/>
            </p:nvCxnSpPr>
            <p:spPr bwMode="auto">
              <a:xfrm rot="5400000">
                <a:off x="5752709" y="2688034"/>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95" name="Rectangle 95"/>
              <p:cNvSpPr>
                <a:spLocks noChangeArrowheads="1"/>
              </p:cNvSpPr>
              <p:nvPr/>
            </p:nvSpPr>
            <p:spPr bwMode="auto">
              <a:xfrm>
                <a:off x="5718175" y="3089275"/>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640" name="Straight Connector 100"/>
              <p:cNvCxnSpPr>
                <a:cxnSpLocks noChangeShapeType="1"/>
              </p:cNvCxnSpPr>
              <p:nvPr/>
            </p:nvCxnSpPr>
            <p:spPr bwMode="auto">
              <a:xfrm rot="5400000">
                <a:off x="5752709" y="295791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96" name="Rectangle 97"/>
              <p:cNvSpPr>
                <a:spLocks noChangeArrowheads="1"/>
              </p:cNvSpPr>
              <p:nvPr/>
            </p:nvSpPr>
            <p:spPr bwMode="auto">
              <a:xfrm>
                <a:off x="5718175" y="2971800"/>
                <a:ext cx="193675" cy="98425"/>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4698" name="Straight Connector 102"/>
              <p:cNvCxnSpPr>
                <a:cxnSpLocks noChangeShapeType="1"/>
              </p:cNvCxnSpPr>
              <p:nvPr/>
            </p:nvCxnSpPr>
            <p:spPr bwMode="auto">
              <a:xfrm rot="5400000">
                <a:off x="5770173" y="2824561"/>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cxnSp>
          <p:nvCxnSpPr>
            <p:cNvPr id="20520" name="Straight Connector 104"/>
            <p:cNvCxnSpPr>
              <a:cxnSpLocks noChangeShapeType="1"/>
            </p:cNvCxnSpPr>
            <p:nvPr/>
          </p:nvCxnSpPr>
          <p:spPr bwMode="auto">
            <a:xfrm rot="-5400000">
              <a:off x="4035425" y="3189288"/>
              <a:ext cx="122237"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13" name="Rectangle 106"/>
            <p:cNvSpPr>
              <a:spLocks noChangeArrowheads="1"/>
            </p:cNvSpPr>
            <p:nvPr/>
          </p:nvSpPr>
          <p:spPr bwMode="auto">
            <a:xfrm rot="10800000">
              <a:off x="4000500" y="2686050"/>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524" name="Straight Connector 107"/>
            <p:cNvCxnSpPr>
              <a:cxnSpLocks noChangeShapeType="1"/>
            </p:cNvCxnSpPr>
            <p:nvPr/>
          </p:nvCxnSpPr>
          <p:spPr bwMode="auto">
            <a:xfrm rot="-5400000">
              <a:off x="4034631" y="2926557"/>
              <a:ext cx="1238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12" name="Rectangle 105"/>
            <p:cNvSpPr>
              <a:spLocks noChangeArrowheads="1"/>
            </p:cNvSpPr>
            <p:nvPr/>
          </p:nvSpPr>
          <p:spPr bwMode="auto">
            <a:xfrm rot="10800000">
              <a:off x="4000500" y="2803525"/>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4615" name="Straight Connector 108"/>
            <p:cNvCxnSpPr>
              <a:cxnSpLocks noChangeShapeType="1"/>
            </p:cNvCxnSpPr>
            <p:nvPr/>
          </p:nvCxnSpPr>
          <p:spPr bwMode="auto">
            <a:xfrm rot="5400000" flipH="1" flipV="1">
              <a:off x="4051301" y="3060700"/>
              <a:ext cx="88900" cy="3175"/>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nvGrpSpPr>
            <p:cNvPr id="20529" name="Group 138"/>
            <p:cNvGrpSpPr>
              <a:grpSpLocks/>
            </p:cNvGrpSpPr>
            <p:nvPr/>
          </p:nvGrpSpPr>
          <p:grpSpPr bwMode="auto">
            <a:xfrm>
              <a:off x="6327775" y="5135563"/>
              <a:ext cx="193675" cy="744537"/>
              <a:chOff x="6289676" y="5167314"/>
              <a:chExt cx="193675" cy="744539"/>
            </a:xfrm>
          </p:grpSpPr>
          <p:cxnSp>
            <p:nvCxnSpPr>
              <p:cNvPr id="20625" name="Straight Connector 116"/>
              <p:cNvCxnSpPr>
                <a:cxnSpLocks noChangeShapeType="1"/>
              </p:cNvCxnSpPr>
              <p:nvPr/>
            </p:nvCxnSpPr>
            <p:spPr bwMode="auto">
              <a:xfrm rot="-5400000" flipH="1" flipV="1">
                <a:off x="6244828" y="5770168"/>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626" name="Straight Connector 117"/>
              <p:cNvCxnSpPr>
                <a:cxnSpLocks noChangeShapeType="1"/>
              </p:cNvCxnSpPr>
              <p:nvPr/>
            </p:nvCxnSpPr>
            <p:spPr bwMode="auto">
              <a:xfrm rot="5400000">
                <a:off x="6324210" y="5228036"/>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89" name="Rectangle 118"/>
              <p:cNvSpPr>
                <a:spLocks noChangeArrowheads="1"/>
              </p:cNvSpPr>
              <p:nvPr/>
            </p:nvSpPr>
            <p:spPr bwMode="auto">
              <a:xfrm>
                <a:off x="6289676" y="5629277"/>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630" name="Straight Connector 120"/>
              <p:cNvCxnSpPr>
                <a:cxnSpLocks noChangeShapeType="1"/>
              </p:cNvCxnSpPr>
              <p:nvPr/>
            </p:nvCxnSpPr>
            <p:spPr bwMode="auto">
              <a:xfrm rot="5400000">
                <a:off x="6324210" y="5497912"/>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4692" name="Straight Connector 121"/>
              <p:cNvCxnSpPr>
                <a:cxnSpLocks noChangeShapeType="1"/>
              </p:cNvCxnSpPr>
              <p:nvPr/>
            </p:nvCxnSpPr>
            <p:spPr bwMode="auto">
              <a:xfrm rot="5400000">
                <a:off x="6341674" y="5364563"/>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4690" name="Rectangle 119"/>
              <p:cNvSpPr>
                <a:spLocks noChangeArrowheads="1"/>
              </p:cNvSpPr>
              <p:nvPr/>
            </p:nvSpPr>
            <p:spPr bwMode="auto">
              <a:xfrm>
                <a:off x="6289676" y="5511802"/>
                <a:ext cx="193675" cy="98425"/>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0530" name="Group 139"/>
            <p:cNvGrpSpPr>
              <a:grpSpLocks/>
            </p:cNvGrpSpPr>
            <p:nvPr/>
          </p:nvGrpSpPr>
          <p:grpSpPr bwMode="auto">
            <a:xfrm>
              <a:off x="4010025" y="5135563"/>
              <a:ext cx="193675" cy="744537"/>
              <a:chOff x="3971926" y="5167314"/>
              <a:chExt cx="193675" cy="744539"/>
            </a:xfrm>
          </p:grpSpPr>
          <p:cxnSp>
            <p:nvCxnSpPr>
              <p:cNvPr id="20615" name="Straight Connector 124"/>
              <p:cNvCxnSpPr>
                <a:cxnSpLocks noChangeShapeType="1"/>
              </p:cNvCxnSpPr>
              <p:nvPr/>
            </p:nvCxnSpPr>
            <p:spPr bwMode="auto">
              <a:xfrm rot="-5400000" flipH="1" flipV="1">
                <a:off x="3927078" y="5770168"/>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616" name="Straight Connector 125"/>
              <p:cNvCxnSpPr>
                <a:cxnSpLocks noChangeShapeType="1"/>
              </p:cNvCxnSpPr>
              <p:nvPr/>
            </p:nvCxnSpPr>
            <p:spPr bwMode="auto">
              <a:xfrm rot="5400000">
                <a:off x="4006460" y="5228036"/>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83" name="Rectangle 126"/>
              <p:cNvSpPr>
                <a:spLocks noChangeArrowheads="1"/>
              </p:cNvSpPr>
              <p:nvPr/>
            </p:nvSpPr>
            <p:spPr bwMode="auto">
              <a:xfrm>
                <a:off x="3971926" y="5629277"/>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620" name="Straight Connector 128"/>
              <p:cNvCxnSpPr>
                <a:cxnSpLocks noChangeShapeType="1"/>
              </p:cNvCxnSpPr>
              <p:nvPr/>
            </p:nvCxnSpPr>
            <p:spPr bwMode="auto">
              <a:xfrm rot="5400000">
                <a:off x="4006460" y="5497912"/>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4686" name="Straight Connector 129"/>
              <p:cNvCxnSpPr>
                <a:cxnSpLocks noChangeShapeType="1"/>
              </p:cNvCxnSpPr>
              <p:nvPr/>
            </p:nvCxnSpPr>
            <p:spPr bwMode="auto">
              <a:xfrm rot="5400000">
                <a:off x="4023924" y="5364563"/>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4684" name="Rectangle 127"/>
              <p:cNvSpPr>
                <a:spLocks noChangeArrowheads="1"/>
              </p:cNvSpPr>
              <p:nvPr/>
            </p:nvSpPr>
            <p:spPr bwMode="auto">
              <a:xfrm>
                <a:off x="3971926" y="5511802"/>
                <a:ext cx="193675" cy="98425"/>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0531" name="Group 136"/>
            <p:cNvGrpSpPr>
              <a:grpSpLocks/>
            </p:cNvGrpSpPr>
            <p:nvPr/>
          </p:nvGrpSpPr>
          <p:grpSpPr bwMode="auto">
            <a:xfrm rot="10800000">
              <a:off x="6327775" y="1249363"/>
              <a:ext cx="193675" cy="744537"/>
              <a:chOff x="6289677" y="322265"/>
              <a:chExt cx="193675" cy="744539"/>
            </a:xfrm>
          </p:grpSpPr>
          <p:cxnSp>
            <p:nvCxnSpPr>
              <p:cNvPr id="20605" name="Straight Connector 130"/>
              <p:cNvCxnSpPr>
                <a:cxnSpLocks noChangeShapeType="1"/>
              </p:cNvCxnSpPr>
              <p:nvPr/>
            </p:nvCxnSpPr>
            <p:spPr bwMode="auto">
              <a:xfrm rot="-5400000" flipH="1" flipV="1">
                <a:off x="6244829" y="925119"/>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606" name="Straight Connector 131"/>
              <p:cNvCxnSpPr>
                <a:cxnSpLocks noChangeShapeType="1"/>
              </p:cNvCxnSpPr>
              <p:nvPr/>
            </p:nvCxnSpPr>
            <p:spPr bwMode="auto">
              <a:xfrm rot="5400000">
                <a:off x="6324211" y="382987"/>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77" name="Rectangle 132"/>
              <p:cNvSpPr>
                <a:spLocks noChangeArrowheads="1"/>
              </p:cNvSpPr>
              <p:nvPr/>
            </p:nvSpPr>
            <p:spPr bwMode="auto">
              <a:xfrm>
                <a:off x="6289677" y="784228"/>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610" name="Straight Connector 134"/>
              <p:cNvCxnSpPr>
                <a:cxnSpLocks noChangeShapeType="1"/>
              </p:cNvCxnSpPr>
              <p:nvPr/>
            </p:nvCxnSpPr>
            <p:spPr bwMode="auto">
              <a:xfrm rot="5400000">
                <a:off x="6324211" y="652863"/>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78" name="Rectangle 133"/>
              <p:cNvSpPr>
                <a:spLocks noChangeArrowheads="1"/>
              </p:cNvSpPr>
              <p:nvPr/>
            </p:nvSpPr>
            <p:spPr bwMode="auto">
              <a:xfrm>
                <a:off x="6289677" y="666753"/>
                <a:ext cx="193675" cy="98425"/>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4680" name="Straight Connector 135"/>
              <p:cNvCxnSpPr>
                <a:cxnSpLocks noChangeShapeType="1"/>
              </p:cNvCxnSpPr>
              <p:nvPr/>
            </p:nvCxnSpPr>
            <p:spPr bwMode="auto">
              <a:xfrm rot="5400000">
                <a:off x="6346991" y="519514"/>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grpSp>
          <p:nvGrpSpPr>
            <p:cNvPr id="20532" name="Group 141"/>
            <p:cNvGrpSpPr>
              <a:grpSpLocks/>
            </p:cNvGrpSpPr>
            <p:nvPr/>
          </p:nvGrpSpPr>
          <p:grpSpPr bwMode="auto">
            <a:xfrm rot="10800000">
              <a:off x="4613275" y="1249363"/>
              <a:ext cx="193675" cy="744537"/>
              <a:chOff x="6289677" y="322265"/>
              <a:chExt cx="193675" cy="744539"/>
            </a:xfrm>
          </p:grpSpPr>
          <p:cxnSp>
            <p:nvCxnSpPr>
              <p:cNvPr id="20595" name="Straight Connector 142"/>
              <p:cNvCxnSpPr>
                <a:cxnSpLocks noChangeShapeType="1"/>
              </p:cNvCxnSpPr>
              <p:nvPr/>
            </p:nvCxnSpPr>
            <p:spPr bwMode="auto">
              <a:xfrm rot="-5400000" flipH="1" flipV="1">
                <a:off x="6244829" y="925119"/>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96" name="Straight Connector 143"/>
              <p:cNvCxnSpPr>
                <a:cxnSpLocks noChangeShapeType="1"/>
              </p:cNvCxnSpPr>
              <p:nvPr/>
            </p:nvCxnSpPr>
            <p:spPr bwMode="auto">
              <a:xfrm rot="5400000">
                <a:off x="6324211" y="382987"/>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71" name="Rectangle 144"/>
              <p:cNvSpPr>
                <a:spLocks noChangeArrowheads="1"/>
              </p:cNvSpPr>
              <p:nvPr/>
            </p:nvSpPr>
            <p:spPr bwMode="auto">
              <a:xfrm>
                <a:off x="6289677" y="784228"/>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600" name="Straight Connector 146"/>
              <p:cNvCxnSpPr>
                <a:cxnSpLocks noChangeShapeType="1"/>
              </p:cNvCxnSpPr>
              <p:nvPr/>
            </p:nvCxnSpPr>
            <p:spPr bwMode="auto">
              <a:xfrm rot="5400000">
                <a:off x="6324211" y="652863"/>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72" name="Rectangle 145"/>
              <p:cNvSpPr>
                <a:spLocks noChangeArrowheads="1"/>
              </p:cNvSpPr>
              <p:nvPr/>
            </p:nvSpPr>
            <p:spPr bwMode="auto">
              <a:xfrm>
                <a:off x="6289677" y="666753"/>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4674" name="Straight Connector 147"/>
              <p:cNvCxnSpPr>
                <a:cxnSpLocks noChangeShapeType="1"/>
              </p:cNvCxnSpPr>
              <p:nvPr/>
            </p:nvCxnSpPr>
            <p:spPr bwMode="auto">
              <a:xfrm rot="5400000">
                <a:off x="6341675" y="519514"/>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grpSp>
          <p:nvGrpSpPr>
            <p:cNvPr id="20533" name="Group 157"/>
            <p:cNvGrpSpPr>
              <a:grpSpLocks/>
            </p:cNvGrpSpPr>
            <p:nvPr/>
          </p:nvGrpSpPr>
          <p:grpSpPr bwMode="auto">
            <a:xfrm>
              <a:off x="5197475" y="4171950"/>
              <a:ext cx="193675" cy="996950"/>
              <a:chOff x="5159377" y="4203700"/>
              <a:chExt cx="193675" cy="996953"/>
            </a:xfrm>
          </p:grpSpPr>
          <p:cxnSp>
            <p:nvCxnSpPr>
              <p:cNvPr id="20585" name="Straight Connector 150"/>
              <p:cNvCxnSpPr>
                <a:cxnSpLocks noChangeShapeType="1"/>
              </p:cNvCxnSpPr>
              <p:nvPr/>
            </p:nvCxnSpPr>
            <p:spPr bwMode="auto">
              <a:xfrm rot="5400000" flipH="1" flipV="1">
                <a:off x="4988718" y="4471195"/>
                <a:ext cx="534991" cy="1"/>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0586" name="Straight Connector 151"/>
              <p:cNvCxnSpPr>
                <a:cxnSpLocks noChangeShapeType="1"/>
              </p:cNvCxnSpPr>
              <p:nvPr/>
            </p:nvCxnSpPr>
            <p:spPr bwMode="auto">
              <a:xfrm rot="-5400000">
                <a:off x="5195487" y="5138344"/>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65" name="Rectangle 152"/>
              <p:cNvSpPr>
                <a:spLocks noChangeArrowheads="1"/>
              </p:cNvSpPr>
              <p:nvPr/>
            </p:nvSpPr>
            <p:spPr bwMode="auto">
              <a:xfrm rot="10800000">
                <a:off x="5159377" y="4640266"/>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0590" name="Straight Connector 154"/>
              <p:cNvCxnSpPr>
                <a:cxnSpLocks noChangeShapeType="1"/>
              </p:cNvCxnSpPr>
              <p:nvPr/>
            </p:nvCxnSpPr>
            <p:spPr bwMode="auto">
              <a:xfrm rot="-5400000">
                <a:off x="5195487" y="4868468"/>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4666" name="Rectangle 153"/>
              <p:cNvSpPr>
                <a:spLocks noChangeArrowheads="1"/>
              </p:cNvSpPr>
              <p:nvPr/>
            </p:nvSpPr>
            <p:spPr bwMode="auto">
              <a:xfrm rot="10800000">
                <a:off x="5159377" y="4757741"/>
                <a:ext cx="193675" cy="98425"/>
              </a:xfrm>
              <a:prstGeom prst="rect">
                <a:avLst/>
              </a:prstGeom>
              <a:solidFill>
                <a:srgbClr val="7030A0"/>
              </a:solidFill>
              <a:ln/>
            </p:spPr>
            <p:style>
              <a:lnRef idx="0">
                <a:schemeClr val="accent5"/>
              </a:lnRef>
              <a:fillRef idx="3">
                <a:schemeClr val="accent5"/>
              </a:fillRef>
              <a:effectRef idx="3">
                <a:schemeClr val="accent5"/>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4668" name="Straight Connector 155"/>
              <p:cNvCxnSpPr>
                <a:cxnSpLocks noChangeShapeType="1"/>
              </p:cNvCxnSpPr>
              <p:nvPr/>
            </p:nvCxnSpPr>
            <p:spPr bwMode="auto">
              <a:xfrm rot="-5400000">
                <a:off x="5214537" y="5001817"/>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cxnSp>
          <p:nvCxnSpPr>
            <p:cNvPr id="20534" name="Straight Connector 22"/>
            <p:cNvCxnSpPr>
              <a:cxnSpLocks noChangeShapeType="1"/>
            </p:cNvCxnSpPr>
            <p:nvPr/>
          </p:nvCxnSpPr>
          <p:spPr bwMode="auto">
            <a:xfrm>
              <a:off x="6721475" y="2303463"/>
              <a:ext cx="1041400"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pic>
          <p:nvPicPr>
            <p:cNvPr id="24623" name="Picture 142" descr="SmallCommercialSpace.png"/>
            <p:cNvPicPr>
              <a:picLocks noChangeAspect="1"/>
            </p:cNvPicPr>
            <p:nvPr/>
          </p:nvPicPr>
          <p:blipFill>
            <a:blip r:embed="rId4"/>
            <a:srcRect/>
            <a:stretch>
              <a:fillRect/>
            </a:stretch>
          </p:blipFill>
          <p:spPr bwMode="auto">
            <a:xfrm>
              <a:off x="7683500" y="2197100"/>
              <a:ext cx="403225" cy="198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6" name="TextBox 151"/>
            <p:cNvSpPr txBox="1">
              <a:spLocks noChangeArrowheads="1"/>
            </p:cNvSpPr>
            <p:nvPr/>
          </p:nvSpPr>
          <p:spPr bwMode="auto">
            <a:xfrm>
              <a:off x="7021513" y="3641725"/>
              <a:ext cx="1855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120/208 Volt </a:t>
              </a:r>
            </a:p>
            <a:p>
              <a:pPr algn="ctr" eaLnBrk="1" hangingPunct="1">
                <a:buClrTx/>
                <a:buSzTx/>
                <a:buFontTx/>
                <a:buNone/>
              </a:pPr>
              <a:r>
                <a:rPr lang="en-US" altLang="en-US" sz="1200">
                  <a:cs typeface="Arial" panose="020B0604020202020204" pitchFamily="34" charset="0"/>
                </a:rPr>
                <a:t>Secondary Network Grid</a:t>
              </a:r>
            </a:p>
          </p:txBody>
        </p:sp>
        <p:sp>
          <p:nvSpPr>
            <p:cNvPr id="20537" name="TextBox 153"/>
            <p:cNvSpPr txBox="1">
              <a:spLocks noChangeArrowheads="1"/>
            </p:cNvSpPr>
            <p:nvPr/>
          </p:nvSpPr>
          <p:spPr bwMode="auto">
            <a:xfrm>
              <a:off x="925513" y="4786313"/>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Primary Feeder</a:t>
              </a:r>
            </a:p>
            <a:p>
              <a:pPr algn="ctr" eaLnBrk="1" hangingPunct="1">
                <a:buClrTx/>
                <a:buSzTx/>
                <a:buFontTx/>
                <a:buNone/>
              </a:pPr>
              <a:r>
                <a:rPr lang="en-US" altLang="en-US" sz="1200">
                  <a:cs typeface="Arial" panose="020B0604020202020204" pitchFamily="34" charset="0"/>
                </a:rPr>
                <a:t>(13/27/33 kV)</a:t>
              </a:r>
            </a:p>
          </p:txBody>
        </p:sp>
        <p:cxnSp>
          <p:nvCxnSpPr>
            <p:cNvPr id="20538" name="Straight Connector 157"/>
            <p:cNvCxnSpPr>
              <a:cxnSpLocks noChangeShapeType="1"/>
              <a:endCxn id="20536" idx="1"/>
            </p:cNvCxnSpPr>
            <p:nvPr/>
          </p:nvCxnSpPr>
          <p:spPr bwMode="auto">
            <a:xfrm>
              <a:off x="6726238" y="3913188"/>
              <a:ext cx="295275" cy="4762"/>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cxnSp>
        <p:cxnSp>
          <p:nvCxnSpPr>
            <p:cNvPr id="20539" name="Straight Connector 162"/>
            <p:cNvCxnSpPr>
              <a:cxnSpLocks noChangeShapeType="1"/>
              <a:endCxn id="20537" idx="3"/>
            </p:cNvCxnSpPr>
            <p:nvPr/>
          </p:nvCxnSpPr>
          <p:spPr bwMode="auto">
            <a:xfrm flipH="1">
              <a:off x="2168525" y="5013325"/>
              <a:ext cx="255588" cy="3175"/>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166" name="TextBox 165"/>
            <p:cNvSpPr txBox="1"/>
            <p:nvPr/>
          </p:nvSpPr>
          <p:spPr>
            <a:xfrm>
              <a:off x="819150" y="2478088"/>
              <a:ext cx="300037"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A</a:t>
              </a:r>
            </a:p>
          </p:txBody>
        </p:sp>
        <p:sp>
          <p:nvSpPr>
            <p:cNvPr id="172" name="TextBox 171"/>
            <p:cNvSpPr txBox="1"/>
            <p:nvPr/>
          </p:nvSpPr>
          <p:spPr>
            <a:xfrm>
              <a:off x="831850" y="2897188"/>
              <a:ext cx="274637"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B</a:t>
              </a:r>
            </a:p>
          </p:txBody>
        </p:sp>
        <p:sp>
          <p:nvSpPr>
            <p:cNvPr id="173" name="TextBox 172"/>
            <p:cNvSpPr txBox="1"/>
            <p:nvPr/>
          </p:nvSpPr>
          <p:spPr>
            <a:xfrm>
              <a:off x="827087" y="3335338"/>
              <a:ext cx="282575"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C</a:t>
              </a:r>
            </a:p>
          </p:txBody>
        </p:sp>
        <p:sp>
          <p:nvSpPr>
            <p:cNvPr id="174" name="TextBox 173"/>
            <p:cNvSpPr txBox="1"/>
            <p:nvPr/>
          </p:nvSpPr>
          <p:spPr>
            <a:xfrm>
              <a:off x="827087" y="3779838"/>
              <a:ext cx="282575"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D</a:t>
              </a:r>
            </a:p>
          </p:txBody>
        </p:sp>
        <p:sp>
          <p:nvSpPr>
            <p:cNvPr id="175" name="TextBox 174"/>
            <p:cNvSpPr txBox="1"/>
            <p:nvPr/>
          </p:nvSpPr>
          <p:spPr>
            <a:xfrm>
              <a:off x="831850" y="4224338"/>
              <a:ext cx="274637"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E</a:t>
              </a:r>
            </a:p>
          </p:txBody>
        </p:sp>
        <p:sp>
          <p:nvSpPr>
            <p:cNvPr id="20545" name="TextBox 153"/>
            <p:cNvSpPr txBox="1">
              <a:spLocks noChangeArrowheads="1"/>
            </p:cNvSpPr>
            <p:nvPr/>
          </p:nvSpPr>
          <p:spPr bwMode="auto">
            <a:xfrm>
              <a:off x="2833688" y="922338"/>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en-US" altLang="en-US" sz="1200">
                  <a:cs typeface="Arial" panose="020B0604020202020204" pitchFamily="34" charset="0"/>
                </a:rPr>
                <a:t>Network Transformer</a:t>
              </a:r>
            </a:p>
          </p:txBody>
        </p:sp>
        <p:cxnSp>
          <p:nvCxnSpPr>
            <p:cNvPr id="20546" name="Straight Arrow Connector 17"/>
            <p:cNvCxnSpPr>
              <a:cxnSpLocks noChangeShapeType="1"/>
              <a:stCxn id="20545" idx="2"/>
            </p:cNvCxnSpPr>
            <p:nvPr/>
          </p:nvCxnSpPr>
          <p:spPr bwMode="auto">
            <a:xfrm>
              <a:off x="3643313" y="1198563"/>
              <a:ext cx="969962" cy="284162"/>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0547" name="TextBox 153"/>
            <p:cNvSpPr txBox="1">
              <a:spLocks noChangeArrowheads="1"/>
            </p:cNvSpPr>
            <p:nvPr/>
          </p:nvSpPr>
          <p:spPr bwMode="auto">
            <a:xfrm>
              <a:off x="4848225" y="9048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en-US" altLang="en-US" sz="1200">
                  <a:cs typeface="Arial" panose="020B0604020202020204" pitchFamily="34" charset="0"/>
                </a:rPr>
                <a:t>Network Protector</a:t>
              </a:r>
            </a:p>
          </p:txBody>
        </p:sp>
        <p:cxnSp>
          <p:nvCxnSpPr>
            <p:cNvPr id="20548" name="Straight Arrow Connector 141"/>
            <p:cNvCxnSpPr>
              <a:cxnSpLocks noChangeShapeType="1"/>
              <a:stCxn id="20547" idx="2"/>
            </p:cNvCxnSpPr>
            <p:nvPr/>
          </p:nvCxnSpPr>
          <p:spPr bwMode="auto">
            <a:xfrm flipH="1">
              <a:off x="4741863" y="1181100"/>
              <a:ext cx="812800" cy="585788"/>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4638" name="Straight Connector 86"/>
            <p:cNvCxnSpPr>
              <a:cxnSpLocks/>
            </p:cNvCxnSpPr>
            <p:nvPr/>
          </p:nvCxnSpPr>
          <p:spPr bwMode="auto">
            <a:xfrm flipV="1">
              <a:off x="1647418" y="4360545"/>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4639" name="Isosceles Triangle 85"/>
            <p:cNvSpPr>
              <a:spLocks noChangeArrowheads="1"/>
            </p:cNvSpPr>
            <p:nvPr/>
          </p:nvSpPr>
          <p:spPr bwMode="auto">
            <a:xfrm rot="19728657">
              <a:off x="1399214" y="4297363"/>
              <a:ext cx="122238" cy="103187"/>
            </a:xfrm>
            <a:prstGeom prst="triangle">
              <a:avLst>
                <a:gd name="adj" fmla="val 50000"/>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53" name="Isosceles Triangle 86"/>
            <p:cNvSpPr>
              <a:spLocks noChangeArrowheads="1"/>
            </p:cNvSpPr>
            <p:nvPr/>
          </p:nvSpPr>
          <p:spPr bwMode="auto">
            <a:xfrm rot="-1871343">
              <a:off x="1401763" y="3873500"/>
              <a:ext cx="122237" cy="103188"/>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0554" name="Straight Connector 82"/>
            <p:cNvCxnSpPr>
              <a:cxnSpLocks noChangeShapeType="1"/>
            </p:cNvCxnSpPr>
            <p:nvPr/>
          </p:nvCxnSpPr>
          <p:spPr bwMode="auto">
            <a:xfrm flipH="1">
              <a:off x="1109663" y="3943350"/>
              <a:ext cx="48577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4642" name="Straight Connector 86"/>
            <p:cNvCxnSpPr>
              <a:cxnSpLocks/>
            </p:cNvCxnSpPr>
            <p:nvPr/>
          </p:nvCxnSpPr>
          <p:spPr bwMode="auto">
            <a:xfrm flipV="1">
              <a:off x="1647825" y="3933825"/>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4643" name="Isosceles Triangle 85"/>
            <p:cNvSpPr>
              <a:spLocks noChangeArrowheads="1"/>
            </p:cNvSpPr>
            <p:nvPr/>
          </p:nvSpPr>
          <p:spPr bwMode="auto">
            <a:xfrm rot="19728657">
              <a:off x="1406525" y="3868738"/>
              <a:ext cx="120650" cy="103187"/>
            </a:xfrm>
            <a:prstGeom prst="triangle">
              <a:avLst>
                <a:gd name="adj" fmla="val 50000"/>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59" name="Isosceles Triangle 86"/>
            <p:cNvSpPr>
              <a:spLocks noChangeArrowheads="1"/>
            </p:cNvSpPr>
            <p:nvPr/>
          </p:nvSpPr>
          <p:spPr bwMode="auto">
            <a:xfrm rot="-1871343">
              <a:off x="1398588" y="3425825"/>
              <a:ext cx="122237" cy="104775"/>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0560" name="Straight Connector 82"/>
            <p:cNvCxnSpPr>
              <a:cxnSpLocks noChangeShapeType="1"/>
            </p:cNvCxnSpPr>
            <p:nvPr/>
          </p:nvCxnSpPr>
          <p:spPr bwMode="auto">
            <a:xfrm flipH="1">
              <a:off x="1106488" y="3497263"/>
              <a:ext cx="4857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4646" name="Straight Connector 86"/>
            <p:cNvCxnSpPr>
              <a:cxnSpLocks/>
            </p:cNvCxnSpPr>
            <p:nvPr/>
          </p:nvCxnSpPr>
          <p:spPr bwMode="auto">
            <a:xfrm flipV="1">
              <a:off x="1644650" y="3494913"/>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4647" name="Isosceles Triangle 85"/>
            <p:cNvSpPr>
              <a:spLocks noChangeArrowheads="1"/>
            </p:cNvSpPr>
            <p:nvPr/>
          </p:nvSpPr>
          <p:spPr bwMode="auto">
            <a:xfrm rot="19728657">
              <a:off x="1403350" y="3422650"/>
              <a:ext cx="120650" cy="103188"/>
            </a:xfrm>
            <a:prstGeom prst="triangle">
              <a:avLst>
                <a:gd name="adj" fmla="val 50000"/>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65" name="Isosceles Triangle 86"/>
            <p:cNvSpPr>
              <a:spLocks noChangeArrowheads="1"/>
            </p:cNvSpPr>
            <p:nvPr/>
          </p:nvSpPr>
          <p:spPr bwMode="auto">
            <a:xfrm rot="-1871343">
              <a:off x="1390650" y="2992438"/>
              <a:ext cx="122238" cy="103187"/>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4650" name="Straight Connector 86"/>
            <p:cNvCxnSpPr>
              <a:cxnSpLocks/>
            </p:cNvCxnSpPr>
            <p:nvPr/>
          </p:nvCxnSpPr>
          <p:spPr bwMode="auto">
            <a:xfrm flipV="1">
              <a:off x="1636713" y="3062097"/>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4651" name="Isosceles Triangle 85"/>
            <p:cNvSpPr>
              <a:spLocks noChangeArrowheads="1"/>
            </p:cNvSpPr>
            <p:nvPr/>
          </p:nvSpPr>
          <p:spPr bwMode="auto">
            <a:xfrm rot="19728657">
              <a:off x="1395413" y="2987675"/>
              <a:ext cx="122237" cy="103188"/>
            </a:xfrm>
            <a:prstGeom prst="triangle">
              <a:avLst>
                <a:gd name="adj" fmla="val 50000"/>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70" name="Isosceles Triangle 86"/>
            <p:cNvSpPr>
              <a:spLocks noChangeArrowheads="1"/>
            </p:cNvSpPr>
            <p:nvPr/>
          </p:nvSpPr>
          <p:spPr bwMode="auto">
            <a:xfrm rot="-1871343">
              <a:off x="1397000" y="2554288"/>
              <a:ext cx="120650" cy="103187"/>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0571" name="Straight Connector 82"/>
            <p:cNvCxnSpPr>
              <a:cxnSpLocks noChangeShapeType="1"/>
            </p:cNvCxnSpPr>
            <p:nvPr/>
          </p:nvCxnSpPr>
          <p:spPr bwMode="auto">
            <a:xfrm flipH="1">
              <a:off x="1104900" y="2624138"/>
              <a:ext cx="484188" cy="3175"/>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4654" name="Straight Connector 86"/>
            <p:cNvCxnSpPr>
              <a:cxnSpLocks/>
            </p:cNvCxnSpPr>
            <p:nvPr/>
          </p:nvCxnSpPr>
          <p:spPr bwMode="auto">
            <a:xfrm flipV="1">
              <a:off x="1643063" y="2610993"/>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4655" name="Isosceles Triangle 85"/>
            <p:cNvSpPr>
              <a:spLocks noChangeArrowheads="1"/>
            </p:cNvSpPr>
            <p:nvPr/>
          </p:nvSpPr>
          <p:spPr bwMode="auto">
            <a:xfrm rot="19728657">
              <a:off x="1401763" y="2549525"/>
              <a:ext cx="120650" cy="104775"/>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76" name="TextBox 137"/>
            <p:cNvSpPr txBox="1">
              <a:spLocks noChangeArrowheads="1"/>
            </p:cNvSpPr>
            <p:nvPr/>
          </p:nvSpPr>
          <p:spPr bwMode="auto">
            <a:xfrm>
              <a:off x="1276350" y="1885950"/>
              <a:ext cx="97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Substation Breakers</a:t>
              </a:r>
            </a:p>
          </p:txBody>
        </p:sp>
        <p:sp>
          <p:nvSpPr>
            <p:cNvPr id="20577" name="TextBox 137"/>
            <p:cNvSpPr txBox="1">
              <a:spLocks noChangeArrowheads="1"/>
            </p:cNvSpPr>
            <p:nvPr/>
          </p:nvSpPr>
          <p:spPr bwMode="auto">
            <a:xfrm>
              <a:off x="238125" y="1885950"/>
              <a:ext cx="973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Area Substation</a:t>
              </a:r>
            </a:p>
          </p:txBody>
        </p:sp>
        <p:sp>
          <p:nvSpPr>
            <p:cNvPr id="20578" name="TextBox 137"/>
            <p:cNvSpPr txBox="1">
              <a:spLocks noChangeArrowheads="1"/>
            </p:cNvSpPr>
            <p:nvPr/>
          </p:nvSpPr>
          <p:spPr bwMode="auto">
            <a:xfrm>
              <a:off x="7429500" y="2427288"/>
              <a:ext cx="94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000">
                  <a:cs typeface="Arial" panose="020B0604020202020204" pitchFamily="34" charset="0"/>
                </a:rPr>
                <a:t>PV Customer</a:t>
              </a:r>
            </a:p>
          </p:txBody>
        </p:sp>
        <p:sp>
          <p:nvSpPr>
            <p:cNvPr id="180" name="Rectangle 179"/>
            <p:cNvSpPr/>
            <p:nvPr/>
          </p:nvSpPr>
          <p:spPr bwMode="auto">
            <a:xfrm>
              <a:off x="7711159" y="2024491"/>
              <a:ext cx="347906" cy="184214"/>
            </a:xfrm>
            <a:prstGeom prst="rect">
              <a:avLst/>
            </a:prstGeom>
            <a:solidFill>
              <a:schemeClr val="tx1"/>
            </a:solidFill>
            <a:ln w="25400" cap="flat" cmpd="sng" algn="ctr">
              <a:noFill/>
              <a:prstDash val="solid"/>
              <a:round/>
              <a:headEnd type="none" w="med" len="med"/>
              <a:tailEnd type="none" w="med" len="med"/>
            </a:ln>
            <a:effectLst/>
            <a:scene3d>
              <a:camera prst="orthographicFront">
                <a:rot lat="18082121" lon="19033131" rev="3631272"/>
              </a:camera>
              <a:lightRig rig="threePt" dir="t"/>
            </a:scene3d>
          </p:spPr>
          <p:txBody>
            <a:bodyPr>
              <a:spAutoFit/>
            </a:bodyPr>
            <a:lstStyle/>
            <a:p>
              <a:pPr algn="ctr" eaLnBrk="1" hangingPunct="1">
                <a:spcBef>
                  <a:spcPct val="50000"/>
                </a:spcBef>
                <a:defRPr/>
              </a:pPr>
              <a:endParaRPr lang="en-US">
                <a:latin typeface="Arial" pitchFamily="-110" charset="0"/>
                <a:ea typeface="ＭＳ Ｐゴシック" pitchFamily="-1" charset="-128"/>
              </a:endParaRPr>
            </a:p>
          </p:txBody>
        </p:sp>
        <p:sp>
          <p:nvSpPr>
            <p:cNvPr id="24660" name="Sun 180"/>
            <p:cNvSpPr>
              <a:spLocks noChangeArrowheads="1"/>
            </p:cNvSpPr>
            <p:nvPr/>
          </p:nvSpPr>
          <p:spPr bwMode="auto">
            <a:xfrm>
              <a:off x="7529513" y="1714500"/>
              <a:ext cx="209550" cy="171450"/>
            </a:xfrm>
            <a:prstGeom prst="sun">
              <a:avLst>
                <a:gd name="adj" fmla="val 25000"/>
              </a:avLst>
            </a:prstGeom>
            <a:solidFill>
              <a:srgbClr val="FFFF00"/>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0583" name="TextBox 137"/>
            <p:cNvSpPr txBox="1">
              <a:spLocks noChangeArrowheads="1"/>
            </p:cNvSpPr>
            <p:nvPr/>
          </p:nvSpPr>
          <p:spPr bwMode="auto">
            <a:xfrm>
              <a:off x="7300913" y="3079750"/>
              <a:ext cx="1290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000">
                  <a:cs typeface="Arial" panose="020B0604020202020204" pitchFamily="34" charset="0"/>
                </a:rPr>
                <a:t>Standard Customer</a:t>
              </a:r>
            </a:p>
          </p:txBody>
        </p:sp>
        <p:cxnSp>
          <p:nvCxnSpPr>
            <p:cNvPr id="20584" name="Straight Arrow Connector 17"/>
            <p:cNvCxnSpPr>
              <a:cxnSpLocks noChangeShapeType="1"/>
            </p:cNvCxnSpPr>
            <p:nvPr/>
          </p:nvCxnSpPr>
          <p:spPr bwMode="auto">
            <a:xfrm>
              <a:off x="1741488" y="2336800"/>
              <a:ext cx="1587" cy="258763"/>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45481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DG Implications:</a:t>
            </a:r>
            <a:br>
              <a:rPr lang="en-US" altLang="en-US" smtClean="0">
                <a:ea typeface="ＭＳ Ｐゴシック" panose="020B0600070205080204" pitchFamily="34" charset="-128"/>
              </a:rPr>
            </a:br>
            <a:r>
              <a:rPr lang="en-US" altLang="en-US" smtClean="0">
                <a:solidFill>
                  <a:srgbClr val="1F92DA"/>
                </a:solidFill>
                <a:ea typeface="ＭＳ Ｐゴシック" panose="020B0600070205080204" pitchFamily="34" charset="-128"/>
              </a:rPr>
              <a:t>Network Grid Service</a:t>
            </a:r>
          </a:p>
        </p:txBody>
      </p:sp>
      <p:sp>
        <p:nvSpPr>
          <p:cNvPr id="21507" name="Content Placeholder 2"/>
          <p:cNvSpPr>
            <a:spLocks noGrp="1"/>
          </p:cNvSpPr>
          <p:nvPr>
            <p:ph idx="1"/>
          </p:nvPr>
        </p:nvSpPr>
        <p:spPr>
          <a:xfrm>
            <a:off x="347663" y="1490663"/>
            <a:ext cx="4600575" cy="4449762"/>
          </a:xfrm>
        </p:spPr>
        <p:txBody>
          <a:bodyPr/>
          <a:lstStyle/>
          <a:p>
            <a:r>
              <a:rPr lang="en-US" altLang="en-US" dirty="0" smtClean="0">
                <a:ea typeface="ＭＳ Ｐゴシック" panose="020B0600070205080204" pitchFamily="34" charset="-128"/>
              </a:rPr>
              <a:t>Export capability dependent upon multiple factors</a:t>
            </a:r>
          </a:p>
          <a:p>
            <a:pPr lvl="1"/>
            <a:r>
              <a:rPr lang="en-US" altLang="en-US" dirty="0" smtClean="0">
                <a:ea typeface="ＭＳ Ｐゴシック" panose="020B0600070205080204" pitchFamily="34" charset="-128"/>
              </a:rPr>
              <a:t>PV size vs service capacity</a:t>
            </a:r>
          </a:p>
          <a:p>
            <a:pPr lvl="1"/>
            <a:r>
              <a:rPr lang="en-US" altLang="en-US" dirty="0" smtClean="0">
                <a:ea typeface="ＭＳ Ｐゴシック" panose="020B0600070205080204" pitchFamily="34" charset="-128"/>
              </a:rPr>
              <a:t>Network loading </a:t>
            </a:r>
          </a:p>
          <a:p>
            <a:pPr lvl="1"/>
            <a:r>
              <a:rPr lang="en-US" altLang="en-US" dirty="0" smtClean="0">
                <a:ea typeface="ＭＳ Ｐゴシック" panose="020B0600070205080204" pitchFamily="34" charset="-128"/>
              </a:rPr>
              <a:t>Nearby transformer loading</a:t>
            </a:r>
          </a:p>
          <a:p>
            <a:r>
              <a:rPr lang="en-US" altLang="en-US" dirty="0" smtClean="0">
                <a:ea typeface="ＭＳ Ｐゴシック" panose="020B0600070205080204" pitchFamily="34" charset="-128"/>
              </a:rPr>
              <a:t>Upgrades to service may require street work </a:t>
            </a:r>
          </a:p>
          <a:p>
            <a:pPr lvl="1"/>
            <a:r>
              <a:rPr lang="en-US" altLang="en-US" dirty="0" smtClean="0">
                <a:ea typeface="ＭＳ Ｐゴシック" panose="020B0600070205080204" pitchFamily="34" charset="-128"/>
              </a:rPr>
              <a:t>Localized underground</a:t>
            </a:r>
          </a:p>
          <a:p>
            <a:pPr lvl="1"/>
            <a:r>
              <a:rPr lang="en-US" altLang="en-US" dirty="0" smtClean="0">
                <a:ea typeface="ＭＳ Ｐゴシック" panose="020B0600070205080204" pitchFamily="34" charset="-128"/>
              </a:rPr>
              <a:t>Increased customer cost &amp; timeline</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69A40F8-1407-4E21-B6CE-077B07D68E06}" type="slidenum">
              <a:rPr lang="en-US" altLang="en-US" sz="1400">
                <a:cs typeface="Arial" panose="020B0604020202020204" pitchFamily="34" charset="0"/>
              </a:rPr>
              <a:pPr>
                <a:spcBef>
                  <a:spcPct val="0"/>
                </a:spcBef>
                <a:buClrTx/>
                <a:buSzTx/>
                <a:buFontTx/>
                <a:buNone/>
              </a:pPr>
              <a:t>5</a:t>
            </a:fld>
            <a:endParaRPr lang="en-US" altLang="en-US" sz="1400">
              <a:cs typeface="Arial" panose="020B0604020202020204" pitchFamily="34" charset="0"/>
            </a:endParaRPr>
          </a:p>
        </p:txBody>
      </p:sp>
      <p:pic>
        <p:nvPicPr>
          <p:cNvPr id="22533" name="Picture 3" descr="UndergrndSysActive12#119D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959" y="3614610"/>
            <a:ext cx="3924008" cy="215694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spect="1" noChangeArrowheads="1"/>
          </p:cNvPicPr>
          <p:nvPr/>
        </p:nvPicPr>
        <p:blipFill>
          <a:blip r:embed="rId4">
            <a:extLst>
              <a:ext uri="{28A0092B-C50C-407E-A947-70E740481C1C}">
                <a14:useLocalDpi xmlns:a14="http://schemas.microsoft.com/office/drawing/2010/main" val="0"/>
              </a:ext>
            </a:extLst>
          </a:blip>
          <a:srcRect b="8533"/>
          <a:stretch>
            <a:fillRect/>
          </a:stretch>
        </p:blipFill>
        <p:spPr bwMode="auto">
          <a:xfrm>
            <a:off x="4883958" y="1640711"/>
            <a:ext cx="3924008" cy="264018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25400">
                <a:solidFill>
                  <a:schemeClr val="tx2"/>
                </a:solidFill>
                <a:miter lim="800000"/>
                <a:headEnd/>
                <a:tailEnd/>
              </a14:hiddenLine>
            </a:ext>
          </a:extLst>
        </p:spPr>
      </p:pic>
    </p:spTree>
    <p:extLst>
      <p:ext uri="{BB962C8B-B14F-4D97-AF65-F5344CB8AC3E}">
        <p14:creationId xmlns:p14="http://schemas.microsoft.com/office/powerpoint/2010/main" val="928179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5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pPr eaLnBrk="1" hangingPunct="1"/>
            <a:r>
              <a:rPr lang="en-US" altLang="en-US" smtClean="0">
                <a:ea typeface="ＭＳ Ｐゴシック" panose="020B0600070205080204" pitchFamily="34" charset="-128"/>
                <a:cs typeface="Arial" panose="020B0604020202020204" pitchFamily="34" charset="0"/>
              </a:rPr>
              <a:t>Spot or Isolated Network</a:t>
            </a:r>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62D021B1-71EF-4A3B-9960-4BA2741FB5E8}" type="slidenum">
              <a:rPr lang="en-US" altLang="en-US" sz="1400">
                <a:cs typeface="Arial" panose="020B0604020202020204" pitchFamily="34" charset="0"/>
              </a:rPr>
              <a:pPr>
                <a:spcBef>
                  <a:spcPct val="0"/>
                </a:spcBef>
                <a:buClrTx/>
                <a:buSzTx/>
                <a:buFontTx/>
                <a:buNone/>
              </a:pPr>
              <a:t>6</a:t>
            </a:fld>
            <a:endParaRPr lang="en-US" altLang="en-US" sz="1400">
              <a:cs typeface="Arial" panose="020B0604020202020204" pitchFamily="34" charset="0"/>
            </a:endParaRPr>
          </a:p>
        </p:txBody>
      </p:sp>
      <p:grpSp>
        <p:nvGrpSpPr>
          <p:cNvPr id="2" name="Group 1"/>
          <p:cNvGrpSpPr>
            <a:grpSpLocks/>
          </p:cNvGrpSpPr>
          <p:nvPr/>
        </p:nvGrpSpPr>
        <p:grpSpPr bwMode="auto">
          <a:xfrm>
            <a:off x="238125" y="938213"/>
            <a:ext cx="8629650" cy="4981575"/>
            <a:chOff x="238125" y="922338"/>
            <a:chExt cx="8629650" cy="4981575"/>
          </a:xfrm>
        </p:grpSpPr>
        <p:cxnSp>
          <p:nvCxnSpPr>
            <p:cNvPr id="22533" name="Straight Connector 82"/>
            <p:cNvCxnSpPr>
              <a:cxnSpLocks noChangeShapeType="1"/>
            </p:cNvCxnSpPr>
            <p:nvPr/>
          </p:nvCxnSpPr>
          <p:spPr bwMode="auto">
            <a:xfrm flipH="1">
              <a:off x="1098550" y="3062288"/>
              <a:ext cx="4857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34" name="Straight Connector 82"/>
            <p:cNvCxnSpPr>
              <a:cxnSpLocks noChangeShapeType="1"/>
            </p:cNvCxnSpPr>
            <p:nvPr/>
          </p:nvCxnSpPr>
          <p:spPr bwMode="auto">
            <a:xfrm flipH="1">
              <a:off x="1106157" y="4371975"/>
              <a:ext cx="484187"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35" name="Straight Connector 22"/>
            <p:cNvCxnSpPr>
              <a:cxnSpLocks noChangeShapeType="1"/>
            </p:cNvCxnSpPr>
            <p:nvPr/>
          </p:nvCxnSpPr>
          <p:spPr bwMode="auto">
            <a:xfrm>
              <a:off x="6705600" y="2927350"/>
              <a:ext cx="117157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pic>
          <p:nvPicPr>
            <p:cNvPr id="28675" name="Picture 132" descr="House.png"/>
            <p:cNvPicPr>
              <a:picLocks noChangeAspect="1"/>
            </p:cNvPicPr>
            <p:nvPr/>
          </p:nvPicPr>
          <p:blipFill>
            <a:blip r:embed="rId3"/>
            <a:srcRect/>
            <a:stretch>
              <a:fillRect/>
            </a:stretch>
          </p:blipFill>
          <p:spPr bwMode="auto">
            <a:xfrm>
              <a:off x="7764463" y="2740025"/>
              <a:ext cx="280987" cy="27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7" name="Straight Connector 9"/>
            <p:cNvCxnSpPr>
              <a:cxnSpLocks noChangeShapeType="1"/>
            </p:cNvCxnSpPr>
            <p:nvPr/>
          </p:nvCxnSpPr>
          <p:spPr bwMode="auto">
            <a:xfrm>
              <a:off x="3232150" y="1976438"/>
              <a:ext cx="3494088"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38" name="Straight Connector 10"/>
            <p:cNvCxnSpPr>
              <a:cxnSpLocks noChangeShapeType="1"/>
            </p:cNvCxnSpPr>
            <p:nvPr/>
          </p:nvCxnSpPr>
          <p:spPr bwMode="auto">
            <a:xfrm>
              <a:off x="3246438" y="260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39" name="Straight Connector 11"/>
            <p:cNvCxnSpPr>
              <a:cxnSpLocks noChangeShapeType="1"/>
            </p:cNvCxnSpPr>
            <p:nvPr/>
          </p:nvCxnSpPr>
          <p:spPr bwMode="auto">
            <a:xfrm>
              <a:off x="3246438" y="3244850"/>
              <a:ext cx="34639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0" name="Straight Connector 12"/>
            <p:cNvCxnSpPr>
              <a:cxnSpLocks noChangeShapeType="1"/>
            </p:cNvCxnSpPr>
            <p:nvPr/>
          </p:nvCxnSpPr>
          <p:spPr bwMode="auto">
            <a:xfrm>
              <a:off x="3246438" y="387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1" name="Straight Connector 13"/>
            <p:cNvCxnSpPr>
              <a:cxnSpLocks noChangeShapeType="1"/>
            </p:cNvCxnSpPr>
            <p:nvPr/>
          </p:nvCxnSpPr>
          <p:spPr bwMode="auto">
            <a:xfrm>
              <a:off x="3246438" y="4514850"/>
              <a:ext cx="34639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2" name="Straight Connector 14"/>
            <p:cNvCxnSpPr>
              <a:cxnSpLocks noChangeShapeType="1"/>
            </p:cNvCxnSpPr>
            <p:nvPr/>
          </p:nvCxnSpPr>
          <p:spPr bwMode="auto">
            <a:xfrm>
              <a:off x="3246438" y="5149850"/>
              <a:ext cx="3479800"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3" name="Straight Connector 16"/>
            <p:cNvCxnSpPr>
              <a:cxnSpLocks noChangeShapeType="1"/>
            </p:cNvCxnSpPr>
            <p:nvPr/>
          </p:nvCxnSpPr>
          <p:spPr bwMode="auto">
            <a:xfrm rot="5400000">
              <a:off x="1644651" y="3565525"/>
              <a:ext cx="321151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4" name="Straight Connector 17"/>
            <p:cNvCxnSpPr>
              <a:cxnSpLocks noChangeShapeType="1"/>
            </p:cNvCxnSpPr>
            <p:nvPr/>
          </p:nvCxnSpPr>
          <p:spPr bwMode="auto">
            <a:xfrm rot="5400000">
              <a:off x="2227263" y="3559175"/>
              <a:ext cx="3198812"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5" name="Straight Connector 18"/>
            <p:cNvCxnSpPr>
              <a:cxnSpLocks noChangeShapeType="1"/>
            </p:cNvCxnSpPr>
            <p:nvPr/>
          </p:nvCxnSpPr>
          <p:spPr bwMode="auto">
            <a:xfrm rot="5400000">
              <a:off x="2801144" y="3561557"/>
              <a:ext cx="3203575"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6" name="Straight Connector 19"/>
            <p:cNvCxnSpPr>
              <a:cxnSpLocks noChangeShapeType="1"/>
            </p:cNvCxnSpPr>
            <p:nvPr/>
          </p:nvCxnSpPr>
          <p:spPr bwMode="auto">
            <a:xfrm rot="5400000">
              <a:off x="3375026" y="3562350"/>
              <a:ext cx="320516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7" name="Straight Connector 20"/>
            <p:cNvCxnSpPr>
              <a:cxnSpLocks noChangeShapeType="1"/>
            </p:cNvCxnSpPr>
            <p:nvPr/>
          </p:nvCxnSpPr>
          <p:spPr bwMode="auto">
            <a:xfrm rot="5400000">
              <a:off x="3954463" y="3559175"/>
              <a:ext cx="3198812"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8" name="Straight Connector 21"/>
            <p:cNvCxnSpPr>
              <a:cxnSpLocks noChangeShapeType="1"/>
            </p:cNvCxnSpPr>
            <p:nvPr/>
          </p:nvCxnSpPr>
          <p:spPr bwMode="auto">
            <a:xfrm rot="5400000">
              <a:off x="4527551" y="3562350"/>
              <a:ext cx="3205162"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49" name="Straight Connector 22"/>
            <p:cNvCxnSpPr>
              <a:cxnSpLocks noChangeShapeType="1"/>
            </p:cNvCxnSpPr>
            <p:nvPr/>
          </p:nvCxnSpPr>
          <p:spPr bwMode="auto">
            <a:xfrm rot="5400000">
              <a:off x="5099844" y="3564732"/>
              <a:ext cx="3209925"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50" name="Straight Connector 39"/>
            <p:cNvCxnSpPr>
              <a:cxnSpLocks noChangeShapeType="1"/>
            </p:cNvCxnSpPr>
            <p:nvPr/>
          </p:nvCxnSpPr>
          <p:spPr bwMode="auto">
            <a:xfrm>
              <a:off x="2011363" y="3498850"/>
              <a:ext cx="4719637"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1" name="Straight Connector 40"/>
            <p:cNvCxnSpPr>
              <a:cxnSpLocks noChangeShapeType="1"/>
            </p:cNvCxnSpPr>
            <p:nvPr/>
          </p:nvCxnSpPr>
          <p:spPr bwMode="auto">
            <a:xfrm>
              <a:off x="2806700" y="4195763"/>
              <a:ext cx="392112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2" name="Straight Connector 42"/>
            <p:cNvCxnSpPr>
              <a:cxnSpLocks noChangeShapeType="1"/>
            </p:cNvCxnSpPr>
            <p:nvPr/>
          </p:nvCxnSpPr>
          <p:spPr bwMode="auto">
            <a:xfrm>
              <a:off x="2806700" y="2308225"/>
              <a:ext cx="1295400"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3" name="Straight Connector 45"/>
            <p:cNvCxnSpPr>
              <a:cxnSpLocks noChangeShapeType="1"/>
            </p:cNvCxnSpPr>
            <p:nvPr/>
          </p:nvCxnSpPr>
          <p:spPr bwMode="auto">
            <a:xfrm rot="10800000">
              <a:off x="2011363" y="3943350"/>
              <a:ext cx="838200"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4" name="Straight Connector 50"/>
            <p:cNvCxnSpPr>
              <a:cxnSpLocks noChangeShapeType="1"/>
            </p:cNvCxnSpPr>
            <p:nvPr/>
          </p:nvCxnSpPr>
          <p:spPr bwMode="auto">
            <a:xfrm rot="5400000">
              <a:off x="2679701" y="4067175"/>
              <a:ext cx="311150" cy="3175"/>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5" name="Straight Connector 56"/>
            <p:cNvCxnSpPr>
              <a:cxnSpLocks noChangeShapeType="1"/>
            </p:cNvCxnSpPr>
            <p:nvPr/>
          </p:nvCxnSpPr>
          <p:spPr bwMode="auto">
            <a:xfrm rot="10800000">
              <a:off x="2011363" y="2624138"/>
              <a:ext cx="4222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6" name="Straight Connector 57"/>
            <p:cNvCxnSpPr>
              <a:cxnSpLocks noChangeShapeType="1"/>
            </p:cNvCxnSpPr>
            <p:nvPr/>
          </p:nvCxnSpPr>
          <p:spPr bwMode="auto">
            <a:xfrm rot="5400000">
              <a:off x="2449513" y="2695575"/>
              <a:ext cx="776288"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7" name="Straight Connector 61"/>
            <p:cNvCxnSpPr>
              <a:cxnSpLocks noChangeShapeType="1"/>
            </p:cNvCxnSpPr>
            <p:nvPr/>
          </p:nvCxnSpPr>
          <p:spPr bwMode="auto">
            <a:xfrm rot="10800000">
              <a:off x="2011363" y="4381500"/>
              <a:ext cx="42227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8" name="Straight Connector 62"/>
            <p:cNvCxnSpPr>
              <a:cxnSpLocks noChangeShapeType="1"/>
            </p:cNvCxnSpPr>
            <p:nvPr/>
          </p:nvCxnSpPr>
          <p:spPr bwMode="auto">
            <a:xfrm>
              <a:off x="2374900" y="1277938"/>
              <a:ext cx="4076700"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59" name="Straight Connector 63"/>
            <p:cNvCxnSpPr>
              <a:cxnSpLocks noChangeShapeType="1"/>
            </p:cNvCxnSpPr>
            <p:nvPr/>
          </p:nvCxnSpPr>
          <p:spPr bwMode="auto">
            <a:xfrm rot="5400000">
              <a:off x="1703388" y="1952625"/>
              <a:ext cx="1401762"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60" name="Straight Connector 65"/>
            <p:cNvCxnSpPr>
              <a:cxnSpLocks noChangeShapeType="1"/>
            </p:cNvCxnSpPr>
            <p:nvPr/>
          </p:nvCxnSpPr>
          <p:spPr bwMode="auto">
            <a:xfrm>
              <a:off x="2400300" y="5868988"/>
              <a:ext cx="44608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61" name="Straight Connector 66"/>
            <p:cNvCxnSpPr>
              <a:cxnSpLocks noChangeShapeType="1"/>
            </p:cNvCxnSpPr>
            <p:nvPr/>
          </p:nvCxnSpPr>
          <p:spPr bwMode="auto">
            <a:xfrm rot="5400000">
              <a:off x="1655763" y="5122863"/>
              <a:ext cx="1544637"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62" name="Straight Connector 82"/>
            <p:cNvCxnSpPr>
              <a:cxnSpLocks noChangeShapeType="1"/>
            </p:cNvCxnSpPr>
            <p:nvPr/>
          </p:nvCxnSpPr>
          <p:spPr bwMode="auto">
            <a:xfrm flipH="1" flipV="1">
              <a:off x="2011363" y="3049588"/>
              <a:ext cx="838200"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563" name="Straight Connector 83"/>
            <p:cNvCxnSpPr>
              <a:cxnSpLocks noChangeShapeType="1"/>
            </p:cNvCxnSpPr>
            <p:nvPr/>
          </p:nvCxnSpPr>
          <p:spPr bwMode="auto">
            <a:xfrm rot="5400000">
              <a:off x="3881438" y="2495550"/>
              <a:ext cx="439738"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sp>
          <p:nvSpPr>
            <p:cNvPr id="28705" name="Rectangle 84"/>
            <p:cNvSpPr>
              <a:spLocks noChangeArrowheads="1"/>
            </p:cNvSpPr>
            <p:nvPr/>
          </p:nvSpPr>
          <p:spPr bwMode="auto">
            <a:xfrm>
              <a:off x="330200" y="2389188"/>
              <a:ext cx="787400" cy="22701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nvGrpSpPr>
            <p:cNvPr id="22567" name="Group 140"/>
            <p:cNvGrpSpPr>
              <a:grpSpLocks/>
            </p:cNvGrpSpPr>
            <p:nvPr/>
          </p:nvGrpSpPr>
          <p:grpSpPr bwMode="auto">
            <a:xfrm>
              <a:off x="5756275" y="2595563"/>
              <a:ext cx="193675" cy="928687"/>
              <a:chOff x="5718175" y="2627312"/>
              <a:chExt cx="193675" cy="929481"/>
            </a:xfrm>
          </p:grpSpPr>
          <p:cxnSp>
            <p:nvCxnSpPr>
              <p:cNvPr id="22722" name="Straight Connector 74"/>
              <p:cNvCxnSpPr>
                <a:cxnSpLocks noChangeShapeType="1"/>
              </p:cNvCxnSpPr>
              <p:nvPr/>
            </p:nvCxnSpPr>
            <p:spPr bwMode="auto">
              <a:xfrm rot="16200000" flipH="1">
                <a:off x="5581650" y="3322637"/>
                <a:ext cx="46672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723" name="Straight Connector 92"/>
              <p:cNvCxnSpPr>
                <a:cxnSpLocks noChangeShapeType="1"/>
              </p:cNvCxnSpPr>
              <p:nvPr/>
            </p:nvCxnSpPr>
            <p:spPr bwMode="auto">
              <a:xfrm rot="5400000">
                <a:off x="5752709" y="2688034"/>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818" name="Rectangle 95"/>
              <p:cNvSpPr>
                <a:spLocks noChangeArrowheads="1"/>
              </p:cNvSpPr>
              <p:nvPr/>
            </p:nvSpPr>
            <p:spPr bwMode="auto">
              <a:xfrm>
                <a:off x="5718175" y="3089275"/>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727" name="Straight Connector 100"/>
              <p:cNvCxnSpPr>
                <a:cxnSpLocks noChangeShapeType="1"/>
              </p:cNvCxnSpPr>
              <p:nvPr/>
            </p:nvCxnSpPr>
            <p:spPr bwMode="auto">
              <a:xfrm rot="5400000">
                <a:off x="5752709" y="295791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821" name="Straight Connector 102"/>
              <p:cNvCxnSpPr>
                <a:cxnSpLocks noChangeShapeType="1"/>
              </p:cNvCxnSpPr>
              <p:nvPr/>
            </p:nvCxnSpPr>
            <p:spPr bwMode="auto">
              <a:xfrm rot="5400000">
                <a:off x="5770173" y="2824561"/>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819" name="Rectangle 97"/>
              <p:cNvSpPr>
                <a:spLocks noChangeArrowheads="1"/>
              </p:cNvSpPr>
              <p:nvPr/>
            </p:nvSpPr>
            <p:spPr bwMode="auto">
              <a:xfrm>
                <a:off x="5718175" y="2971800"/>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cxnSp>
          <p:nvCxnSpPr>
            <p:cNvPr id="22568" name="Straight Connector 104"/>
            <p:cNvCxnSpPr>
              <a:cxnSpLocks noChangeShapeType="1"/>
            </p:cNvCxnSpPr>
            <p:nvPr/>
          </p:nvCxnSpPr>
          <p:spPr bwMode="auto">
            <a:xfrm rot="-5400000">
              <a:off x="4035425" y="3189288"/>
              <a:ext cx="122237"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09" name="Rectangle 106"/>
            <p:cNvSpPr>
              <a:spLocks noChangeArrowheads="1"/>
            </p:cNvSpPr>
            <p:nvPr/>
          </p:nvSpPr>
          <p:spPr bwMode="auto">
            <a:xfrm rot="10800000">
              <a:off x="4000500" y="2686050"/>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572" name="Straight Connector 107"/>
            <p:cNvCxnSpPr>
              <a:cxnSpLocks noChangeShapeType="1"/>
            </p:cNvCxnSpPr>
            <p:nvPr/>
          </p:nvCxnSpPr>
          <p:spPr bwMode="auto">
            <a:xfrm rot="-5400000">
              <a:off x="4034631" y="2926557"/>
              <a:ext cx="123825"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11" name="Straight Connector 108"/>
            <p:cNvCxnSpPr>
              <a:cxnSpLocks noChangeShapeType="1"/>
            </p:cNvCxnSpPr>
            <p:nvPr/>
          </p:nvCxnSpPr>
          <p:spPr bwMode="auto">
            <a:xfrm rot="5400000" flipH="1" flipV="1">
              <a:off x="4051301" y="3060700"/>
              <a:ext cx="88900" cy="3175"/>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grpSp>
          <p:nvGrpSpPr>
            <p:cNvPr id="22574" name="Group 138"/>
            <p:cNvGrpSpPr>
              <a:grpSpLocks/>
            </p:cNvGrpSpPr>
            <p:nvPr/>
          </p:nvGrpSpPr>
          <p:grpSpPr bwMode="auto">
            <a:xfrm>
              <a:off x="6327775" y="5135563"/>
              <a:ext cx="193675" cy="744537"/>
              <a:chOff x="6289676" y="5167314"/>
              <a:chExt cx="193675" cy="744539"/>
            </a:xfrm>
          </p:grpSpPr>
          <p:cxnSp>
            <p:nvCxnSpPr>
              <p:cNvPr id="22712" name="Straight Connector 116"/>
              <p:cNvCxnSpPr>
                <a:cxnSpLocks noChangeShapeType="1"/>
              </p:cNvCxnSpPr>
              <p:nvPr/>
            </p:nvCxnSpPr>
            <p:spPr bwMode="auto">
              <a:xfrm rot="-5400000" flipH="1" flipV="1">
                <a:off x="6244828" y="5770168"/>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713" name="Straight Connector 117"/>
              <p:cNvCxnSpPr>
                <a:cxnSpLocks noChangeShapeType="1"/>
              </p:cNvCxnSpPr>
              <p:nvPr/>
            </p:nvCxnSpPr>
            <p:spPr bwMode="auto">
              <a:xfrm rot="5400000">
                <a:off x="6324210" y="5228036"/>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812" name="Rectangle 118"/>
              <p:cNvSpPr>
                <a:spLocks noChangeArrowheads="1"/>
              </p:cNvSpPr>
              <p:nvPr/>
            </p:nvSpPr>
            <p:spPr bwMode="auto">
              <a:xfrm>
                <a:off x="6289676" y="5629277"/>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717" name="Straight Connector 120"/>
              <p:cNvCxnSpPr>
                <a:cxnSpLocks noChangeShapeType="1"/>
              </p:cNvCxnSpPr>
              <p:nvPr/>
            </p:nvCxnSpPr>
            <p:spPr bwMode="auto">
              <a:xfrm rot="5400000">
                <a:off x="6324210" y="5497912"/>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815" name="Straight Connector 121"/>
              <p:cNvCxnSpPr>
                <a:cxnSpLocks noChangeShapeType="1"/>
              </p:cNvCxnSpPr>
              <p:nvPr/>
            </p:nvCxnSpPr>
            <p:spPr bwMode="auto">
              <a:xfrm rot="5400000">
                <a:off x="6341674" y="5364563"/>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813" name="Rectangle 119"/>
              <p:cNvSpPr>
                <a:spLocks noChangeArrowheads="1"/>
              </p:cNvSpPr>
              <p:nvPr/>
            </p:nvSpPr>
            <p:spPr bwMode="auto">
              <a:xfrm>
                <a:off x="6289676" y="5511802"/>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75" name="Group 139"/>
            <p:cNvGrpSpPr>
              <a:grpSpLocks/>
            </p:cNvGrpSpPr>
            <p:nvPr/>
          </p:nvGrpSpPr>
          <p:grpSpPr bwMode="auto">
            <a:xfrm>
              <a:off x="4010025" y="5135563"/>
              <a:ext cx="193675" cy="744537"/>
              <a:chOff x="3971926" y="5167314"/>
              <a:chExt cx="193675" cy="744539"/>
            </a:xfrm>
          </p:grpSpPr>
          <p:cxnSp>
            <p:nvCxnSpPr>
              <p:cNvPr id="22702" name="Straight Connector 124"/>
              <p:cNvCxnSpPr>
                <a:cxnSpLocks noChangeShapeType="1"/>
              </p:cNvCxnSpPr>
              <p:nvPr/>
            </p:nvCxnSpPr>
            <p:spPr bwMode="auto">
              <a:xfrm rot="-5400000" flipH="1" flipV="1">
                <a:off x="3927078" y="5770168"/>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703" name="Straight Connector 125"/>
              <p:cNvCxnSpPr>
                <a:cxnSpLocks noChangeShapeType="1"/>
              </p:cNvCxnSpPr>
              <p:nvPr/>
            </p:nvCxnSpPr>
            <p:spPr bwMode="auto">
              <a:xfrm rot="5400000">
                <a:off x="4006460" y="5228036"/>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806" name="Rectangle 126"/>
              <p:cNvSpPr>
                <a:spLocks noChangeArrowheads="1"/>
              </p:cNvSpPr>
              <p:nvPr/>
            </p:nvSpPr>
            <p:spPr bwMode="auto">
              <a:xfrm>
                <a:off x="3971926" y="5629277"/>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707" name="Straight Connector 128"/>
              <p:cNvCxnSpPr>
                <a:cxnSpLocks noChangeShapeType="1"/>
              </p:cNvCxnSpPr>
              <p:nvPr/>
            </p:nvCxnSpPr>
            <p:spPr bwMode="auto">
              <a:xfrm rot="5400000">
                <a:off x="4006460" y="5497912"/>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809" name="Straight Connector 129"/>
              <p:cNvCxnSpPr>
                <a:cxnSpLocks noChangeShapeType="1"/>
              </p:cNvCxnSpPr>
              <p:nvPr/>
            </p:nvCxnSpPr>
            <p:spPr bwMode="auto">
              <a:xfrm rot="5400000">
                <a:off x="4023924" y="5364563"/>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807" name="Rectangle 127"/>
              <p:cNvSpPr>
                <a:spLocks noChangeArrowheads="1"/>
              </p:cNvSpPr>
              <p:nvPr/>
            </p:nvSpPr>
            <p:spPr bwMode="auto">
              <a:xfrm>
                <a:off x="3971926" y="5511802"/>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76" name="Group 136"/>
            <p:cNvGrpSpPr>
              <a:grpSpLocks/>
            </p:cNvGrpSpPr>
            <p:nvPr/>
          </p:nvGrpSpPr>
          <p:grpSpPr bwMode="auto">
            <a:xfrm rot="10800000">
              <a:off x="6327775" y="1249363"/>
              <a:ext cx="193675" cy="744537"/>
              <a:chOff x="6289677" y="322265"/>
              <a:chExt cx="193675" cy="744539"/>
            </a:xfrm>
          </p:grpSpPr>
          <p:cxnSp>
            <p:nvCxnSpPr>
              <p:cNvPr id="22692" name="Straight Connector 130"/>
              <p:cNvCxnSpPr>
                <a:cxnSpLocks noChangeShapeType="1"/>
              </p:cNvCxnSpPr>
              <p:nvPr/>
            </p:nvCxnSpPr>
            <p:spPr bwMode="auto">
              <a:xfrm rot="-5400000" flipH="1" flipV="1">
                <a:off x="6244829" y="925119"/>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93" name="Straight Connector 131"/>
              <p:cNvCxnSpPr>
                <a:cxnSpLocks noChangeShapeType="1"/>
              </p:cNvCxnSpPr>
              <p:nvPr/>
            </p:nvCxnSpPr>
            <p:spPr bwMode="auto">
              <a:xfrm rot="5400000">
                <a:off x="6324211" y="382987"/>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800" name="Rectangle 132"/>
              <p:cNvSpPr>
                <a:spLocks noChangeArrowheads="1"/>
              </p:cNvSpPr>
              <p:nvPr/>
            </p:nvSpPr>
            <p:spPr bwMode="auto">
              <a:xfrm>
                <a:off x="6289677" y="784228"/>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97" name="Straight Connector 134"/>
              <p:cNvCxnSpPr>
                <a:cxnSpLocks noChangeShapeType="1"/>
              </p:cNvCxnSpPr>
              <p:nvPr/>
            </p:nvCxnSpPr>
            <p:spPr bwMode="auto">
              <a:xfrm rot="5400000">
                <a:off x="6324211" y="652863"/>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803" name="Straight Connector 135"/>
              <p:cNvCxnSpPr>
                <a:cxnSpLocks noChangeShapeType="1"/>
              </p:cNvCxnSpPr>
              <p:nvPr/>
            </p:nvCxnSpPr>
            <p:spPr bwMode="auto">
              <a:xfrm rot="5400000">
                <a:off x="6341675" y="519514"/>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801" name="Rectangle 133"/>
              <p:cNvSpPr>
                <a:spLocks noChangeArrowheads="1"/>
              </p:cNvSpPr>
              <p:nvPr/>
            </p:nvSpPr>
            <p:spPr bwMode="auto">
              <a:xfrm>
                <a:off x="6289677" y="666753"/>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77" name="Group 141"/>
            <p:cNvGrpSpPr>
              <a:grpSpLocks/>
            </p:cNvGrpSpPr>
            <p:nvPr/>
          </p:nvGrpSpPr>
          <p:grpSpPr bwMode="auto">
            <a:xfrm rot="10800000">
              <a:off x="4613275" y="1249363"/>
              <a:ext cx="193675" cy="744537"/>
              <a:chOff x="6289677" y="322265"/>
              <a:chExt cx="193675" cy="744539"/>
            </a:xfrm>
          </p:grpSpPr>
          <p:cxnSp>
            <p:nvCxnSpPr>
              <p:cNvPr id="22682" name="Straight Connector 142"/>
              <p:cNvCxnSpPr>
                <a:cxnSpLocks noChangeShapeType="1"/>
              </p:cNvCxnSpPr>
              <p:nvPr/>
            </p:nvCxnSpPr>
            <p:spPr bwMode="auto">
              <a:xfrm rot="-5400000" flipH="1" flipV="1">
                <a:off x="6244829" y="925119"/>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83" name="Straight Connector 143"/>
              <p:cNvCxnSpPr>
                <a:cxnSpLocks noChangeShapeType="1"/>
              </p:cNvCxnSpPr>
              <p:nvPr/>
            </p:nvCxnSpPr>
            <p:spPr bwMode="auto">
              <a:xfrm rot="5400000">
                <a:off x="6324211" y="382987"/>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94" name="Rectangle 144"/>
              <p:cNvSpPr>
                <a:spLocks noChangeArrowheads="1"/>
              </p:cNvSpPr>
              <p:nvPr/>
            </p:nvSpPr>
            <p:spPr bwMode="auto">
              <a:xfrm>
                <a:off x="6289677" y="784228"/>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87" name="Straight Connector 146"/>
              <p:cNvCxnSpPr>
                <a:cxnSpLocks noChangeShapeType="1"/>
              </p:cNvCxnSpPr>
              <p:nvPr/>
            </p:nvCxnSpPr>
            <p:spPr bwMode="auto">
              <a:xfrm rot="5400000">
                <a:off x="6324211" y="652863"/>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97" name="Straight Connector 147"/>
              <p:cNvCxnSpPr>
                <a:cxnSpLocks noChangeShapeType="1"/>
              </p:cNvCxnSpPr>
              <p:nvPr/>
            </p:nvCxnSpPr>
            <p:spPr bwMode="auto">
              <a:xfrm rot="5400000">
                <a:off x="6341675" y="519514"/>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795" name="Rectangle 145"/>
              <p:cNvSpPr>
                <a:spLocks noChangeArrowheads="1"/>
              </p:cNvSpPr>
              <p:nvPr/>
            </p:nvSpPr>
            <p:spPr bwMode="auto">
              <a:xfrm>
                <a:off x="6289677" y="666753"/>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78" name="Group 157"/>
            <p:cNvGrpSpPr>
              <a:grpSpLocks/>
            </p:cNvGrpSpPr>
            <p:nvPr/>
          </p:nvGrpSpPr>
          <p:grpSpPr bwMode="auto">
            <a:xfrm>
              <a:off x="5197475" y="4171950"/>
              <a:ext cx="193675" cy="996950"/>
              <a:chOff x="5159377" y="4203700"/>
              <a:chExt cx="193675" cy="996953"/>
            </a:xfrm>
          </p:grpSpPr>
          <p:cxnSp>
            <p:nvCxnSpPr>
              <p:cNvPr id="22672" name="Straight Connector 150"/>
              <p:cNvCxnSpPr>
                <a:cxnSpLocks noChangeShapeType="1"/>
              </p:cNvCxnSpPr>
              <p:nvPr/>
            </p:nvCxnSpPr>
            <p:spPr bwMode="auto">
              <a:xfrm rot="5400000" flipH="1" flipV="1">
                <a:off x="4988718" y="4471195"/>
                <a:ext cx="534991" cy="1"/>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73" name="Straight Connector 151"/>
              <p:cNvCxnSpPr>
                <a:cxnSpLocks noChangeShapeType="1"/>
              </p:cNvCxnSpPr>
              <p:nvPr/>
            </p:nvCxnSpPr>
            <p:spPr bwMode="auto">
              <a:xfrm rot="-5400000">
                <a:off x="5195487" y="5138344"/>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88" name="Rectangle 152"/>
              <p:cNvSpPr>
                <a:spLocks noChangeArrowheads="1"/>
              </p:cNvSpPr>
              <p:nvPr/>
            </p:nvSpPr>
            <p:spPr bwMode="auto">
              <a:xfrm rot="10800000">
                <a:off x="5159377" y="4640266"/>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77" name="Straight Connector 154"/>
              <p:cNvCxnSpPr>
                <a:cxnSpLocks noChangeShapeType="1"/>
              </p:cNvCxnSpPr>
              <p:nvPr/>
            </p:nvCxnSpPr>
            <p:spPr bwMode="auto">
              <a:xfrm rot="-5400000">
                <a:off x="5195487" y="4868468"/>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91" name="Straight Connector 155"/>
              <p:cNvCxnSpPr>
                <a:cxnSpLocks noChangeShapeType="1"/>
              </p:cNvCxnSpPr>
              <p:nvPr/>
            </p:nvCxnSpPr>
            <p:spPr bwMode="auto">
              <a:xfrm rot="-5400000">
                <a:off x="5214537" y="5001817"/>
                <a:ext cx="86517" cy="1588"/>
              </a:xfrm>
              <a:prstGeom prst="line">
                <a:avLst/>
              </a:prstGeom>
              <a:noFill/>
              <a:ln w="25400">
                <a:solidFill>
                  <a:srgbClr val="B550DB"/>
                </a:solidFill>
                <a:round/>
                <a:headEnd/>
                <a:tailEnd/>
              </a:ln>
              <a:scene3d>
                <a:camera prst="orthographicFront"/>
                <a:lightRig rig="threePt" dir="t"/>
              </a:scene3d>
              <a:sp3d>
                <a:bevelT prst="angle"/>
              </a:sp3d>
              <a:extLst>
                <a:ext uri="{909E8E84-426E-40DD-AFC4-6F175D3DCCD1}">
                  <a14:hiddenFill xmlns:a14="http://schemas.microsoft.com/office/drawing/2010/main">
                    <a:noFill/>
                  </a14:hiddenFill>
                </a:ext>
              </a:extLst>
            </p:spPr>
          </p:cxnSp>
          <p:sp>
            <p:nvSpPr>
              <p:cNvPr id="28789" name="Rectangle 153"/>
              <p:cNvSpPr>
                <a:spLocks noChangeArrowheads="1"/>
              </p:cNvSpPr>
              <p:nvPr/>
            </p:nvSpPr>
            <p:spPr bwMode="auto">
              <a:xfrm rot="10800000">
                <a:off x="5159377" y="4757741"/>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79" name="Group 120"/>
            <p:cNvGrpSpPr>
              <a:grpSpLocks/>
            </p:cNvGrpSpPr>
            <p:nvPr/>
          </p:nvGrpSpPr>
          <p:grpSpPr bwMode="auto">
            <a:xfrm>
              <a:off x="6724650" y="4102100"/>
              <a:ext cx="876300" cy="195263"/>
              <a:chOff x="6686550" y="4133587"/>
              <a:chExt cx="876564" cy="194732"/>
            </a:xfrm>
          </p:grpSpPr>
          <p:cxnSp>
            <p:nvCxnSpPr>
              <p:cNvPr id="22662" name="Straight Connector 116"/>
              <p:cNvCxnSpPr>
                <a:cxnSpLocks noChangeShapeType="1"/>
              </p:cNvCxnSpPr>
              <p:nvPr/>
            </p:nvCxnSpPr>
            <p:spPr bwMode="auto">
              <a:xfrm flipH="1">
                <a:off x="6686550" y="4230425"/>
                <a:ext cx="427302"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63" name="Straight Connector 117"/>
              <p:cNvCxnSpPr>
                <a:cxnSpLocks noChangeShapeType="1"/>
              </p:cNvCxnSpPr>
              <p:nvPr/>
            </p:nvCxnSpPr>
            <p:spPr bwMode="auto">
              <a:xfrm rot="10800000">
                <a:off x="7440083" y="422990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82" name="Rectangle 118"/>
              <p:cNvSpPr>
                <a:spLocks noChangeArrowheads="1"/>
              </p:cNvSpPr>
              <p:nvPr/>
            </p:nvSpPr>
            <p:spPr bwMode="auto">
              <a:xfrm rot="5400000">
                <a:off x="6967802" y="4181212"/>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67" name="Straight Connector 120"/>
              <p:cNvCxnSpPr>
                <a:cxnSpLocks noChangeShapeType="1"/>
              </p:cNvCxnSpPr>
              <p:nvPr/>
            </p:nvCxnSpPr>
            <p:spPr bwMode="auto">
              <a:xfrm rot="10800000">
                <a:off x="7170208" y="422990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85" name="Straight Connector 121"/>
              <p:cNvCxnSpPr>
                <a:cxnSpLocks noChangeShapeType="1"/>
              </p:cNvCxnSpPr>
              <p:nvPr/>
            </p:nvCxnSpPr>
            <p:spPr bwMode="auto">
              <a:xfrm rot="10800000">
                <a:off x="7321813" y="4229107"/>
                <a:ext cx="86517" cy="1588"/>
              </a:xfrm>
              <a:prstGeom prst="line">
                <a:avLst/>
              </a:prstGeom>
              <a:noFill/>
              <a:ln w="25400">
                <a:solidFill>
                  <a:srgbClr val="B550DB"/>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cxnSp>
          <p:sp>
            <p:nvSpPr>
              <p:cNvPr id="28783" name="Rectangle 119"/>
              <p:cNvSpPr>
                <a:spLocks noChangeArrowheads="1"/>
              </p:cNvSpPr>
              <p:nvPr/>
            </p:nvSpPr>
            <p:spPr bwMode="auto">
              <a:xfrm rot="5400000">
                <a:off x="7072577" y="4182269"/>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grpSp>
          <p:nvGrpSpPr>
            <p:cNvPr id="22580" name="Group 121"/>
            <p:cNvGrpSpPr>
              <a:grpSpLocks/>
            </p:cNvGrpSpPr>
            <p:nvPr/>
          </p:nvGrpSpPr>
          <p:grpSpPr bwMode="auto">
            <a:xfrm>
              <a:off x="6718300" y="3405188"/>
              <a:ext cx="882650" cy="193675"/>
              <a:chOff x="6680200" y="3436144"/>
              <a:chExt cx="882914" cy="193675"/>
            </a:xfrm>
          </p:grpSpPr>
          <p:cxnSp>
            <p:nvCxnSpPr>
              <p:cNvPr id="22652" name="Straight Connector 116"/>
              <p:cNvCxnSpPr>
                <a:cxnSpLocks noChangeShapeType="1"/>
              </p:cNvCxnSpPr>
              <p:nvPr/>
            </p:nvCxnSpPr>
            <p:spPr bwMode="auto">
              <a:xfrm flipH="1">
                <a:off x="6680200" y="3532982"/>
                <a:ext cx="420952"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53" name="Straight Connector 117"/>
              <p:cNvCxnSpPr>
                <a:cxnSpLocks noChangeShapeType="1"/>
              </p:cNvCxnSpPr>
              <p:nvPr/>
            </p:nvCxnSpPr>
            <p:spPr bwMode="auto">
              <a:xfrm rot="10800000">
                <a:off x="7440083" y="353140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76" name="Rectangle 118"/>
              <p:cNvSpPr>
                <a:spLocks noChangeArrowheads="1"/>
              </p:cNvSpPr>
              <p:nvPr/>
            </p:nvSpPr>
            <p:spPr bwMode="auto">
              <a:xfrm rot="5400000">
                <a:off x="6955102" y="3483769"/>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57" name="Straight Connector 120"/>
              <p:cNvCxnSpPr>
                <a:cxnSpLocks noChangeShapeType="1"/>
              </p:cNvCxnSpPr>
              <p:nvPr/>
            </p:nvCxnSpPr>
            <p:spPr bwMode="auto">
              <a:xfrm rot="10800000">
                <a:off x="7170208" y="3531400"/>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79" name="Straight Connector 121"/>
              <p:cNvCxnSpPr>
                <a:cxnSpLocks noChangeShapeType="1"/>
              </p:cNvCxnSpPr>
              <p:nvPr/>
            </p:nvCxnSpPr>
            <p:spPr bwMode="auto">
              <a:xfrm rot="10800000">
                <a:off x="7321813" y="3530607"/>
                <a:ext cx="86517" cy="1588"/>
              </a:xfrm>
              <a:prstGeom prst="line">
                <a:avLst/>
              </a:prstGeom>
              <a:noFill/>
              <a:ln w="25400">
                <a:solidFill>
                  <a:srgbClr val="B550DB"/>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cxnSp>
          <p:sp>
            <p:nvSpPr>
              <p:cNvPr id="28777" name="Rectangle 119"/>
              <p:cNvSpPr>
                <a:spLocks noChangeArrowheads="1"/>
              </p:cNvSpPr>
              <p:nvPr/>
            </p:nvSpPr>
            <p:spPr bwMode="auto">
              <a:xfrm rot="5400000">
                <a:off x="7072577" y="3483769"/>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cxnSp>
          <p:nvCxnSpPr>
            <p:cNvPr id="22581" name="Straight Connector 66"/>
            <p:cNvCxnSpPr>
              <a:cxnSpLocks noChangeShapeType="1"/>
            </p:cNvCxnSpPr>
            <p:nvPr/>
          </p:nvCxnSpPr>
          <p:spPr bwMode="auto">
            <a:xfrm rot="5400000">
              <a:off x="6367463" y="5384800"/>
              <a:ext cx="1036638"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grpSp>
          <p:nvGrpSpPr>
            <p:cNvPr id="22582" name="Group 138"/>
            <p:cNvGrpSpPr>
              <a:grpSpLocks/>
            </p:cNvGrpSpPr>
            <p:nvPr/>
          </p:nvGrpSpPr>
          <p:grpSpPr bwMode="auto">
            <a:xfrm rot="5400000">
              <a:off x="7131844" y="4521994"/>
              <a:ext cx="193675" cy="744537"/>
              <a:chOff x="6289676" y="5167314"/>
              <a:chExt cx="193675" cy="744539"/>
            </a:xfrm>
          </p:grpSpPr>
          <p:cxnSp>
            <p:nvCxnSpPr>
              <p:cNvPr id="22642" name="Straight Connector 116"/>
              <p:cNvCxnSpPr>
                <a:cxnSpLocks noChangeShapeType="1"/>
              </p:cNvCxnSpPr>
              <p:nvPr/>
            </p:nvCxnSpPr>
            <p:spPr bwMode="auto">
              <a:xfrm rot="-5400000" flipH="1" flipV="1">
                <a:off x="6244828" y="5770168"/>
                <a:ext cx="282577" cy="794"/>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2643" name="Straight Connector 117"/>
              <p:cNvCxnSpPr>
                <a:cxnSpLocks noChangeShapeType="1"/>
              </p:cNvCxnSpPr>
              <p:nvPr/>
            </p:nvCxnSpPr>
            <p:spPr bwMode="auto">
              <a:xfrm rot="5400000">
                <a:off x="6324210" y="5228036"/>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sp>
            <p:nvSpPr>
              <p:cNvPr id="28770" name="Rectangle 118"/>
              <p:cNvSpPr>
                <a:spLocks noChangeArrowheads="1"/>
              </p:cNvSpPr>
              <p:nvPr/>
            </p:nvSpPr>
            <p:spPr bwMode="auto">
              <a:xfrm>
                <a:off x="6289676" y="5629277"/>
                <a:ext cx="193675" cy="9842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cxnSp>
            <p:nvCxnSpPr>
              <p:cNvPr id="22647" name="Straight Connector 120"/>
              <p:cNvCxnSpPr>
                <a:cxnSpLocks noChangeShapeType="1"/>
              </p:cNvCxnSpPr>
              <p:nvPr/>
            </p:nvCxnSpPr>
            <p:spPr bwMode="auto">
              <a:xfrm rot="5400000">
                <a:off x="6324210" y="5497912"/>
                <a:ext cx="123031" cy="1588"/>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8773" name="Straight Connector 121"/>
              <p:cNvCxnSpPr>
                <a:cxnSpLocks noChangeShapeType="1"/>
              </p:cNvCxnSpPr>
              <p:nvPr/>
            </p:nvCxnSpPr>
            <p:spPr bwMode="auto">
              <a:xfrm rot="5400000">
                <a:off x="6341674" y="5364563"/>
                <a:ext cx="86517" cy="1588"/>
              </a:xfrm>
              <a:prstGeom prst="line">
                <a:avLst/>
              </a:prstGeom>
              <a:noFill/>
              <a:ln w="25400">
                <a:solidFill>
                  <a:srgbClr val="B550DB"/>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cxnSp>
          <p:sp>
            <p:nvSpPr>
              <p:cNvPr id="28771" name="Rectangle 119"/>
              <p:cNvSpPr>
                <a:spLocks noChangeArrowheads="1"/>
              </p:cNvSpPr>
              <p:nvPr/>
            </p:nvSpPr>
            <p:spPr bwMode="auto">
              <a:xfrm>
                <a:off x="6289676" y="5511802"/>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cxnSp>
          <p:nvCxnSpPr>
            <p:cNvPr id="22583" name="Straight Connector 22"/>
            <p:cNvCxnSpPr>
              <a:cxnSpLocks noChangeShapeType="1"/>
            </p:cNvCxnSpPr>
            <p:nvPr/>
          </p:nvCxnSpPr>
          <p:spPr bwMode="auto">
            <a:xfrm rot="5400000">
              <a:off x="6867525" y="4194175"/>
              <a:ext cx="1422400" cy="0"/>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84" name="Straight Connector 22"/>
            <p:cNvCxnSpPr>
              <a:cxnSpLocks noChangeShapeType="1"/>
            </p:cNvCxnSpPr>
            <p:nvPr/>
          </p:nvCxnSpPr>
          <p:spPr bwMode="auto">
            <a:xfrm>
              <a:off x="7581900" y="4197350"/>
              <a:ext cx="433388" cy="3175"/>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cxnSp>
          <p:nvCxnSpPr>
            <p:cNvPr id="22585" name="Straight Connector 22"/>
            <p:cNvCxnSpPr>
              <a:cxnSpLocks noChangeShapeType="1"/>
            </p:cNvCxnSpPr>
            <p:nvPr/>
          </p:nvCxnSpPr>
          <p:spPr bwMode="auto">
            <a:xfrm>
              <a:off x="6721475" y="2303463"/>
              <a:ext cx="1041400" cy="1587"/>
            </a:xfrm>
            <a:prstGeom prst="line">
              <a:avLst/>
            </a:prstGeom>
            <a:noFill/>
            <a:ln w="44450">
              <a:solidFill>
                <a:srgbClr val="B550DB"/>
              </a:solidFill>
              <a:round/>
              <a:headEnd/>
              <a:tailEnd/>
            </a:ln>
            <a:extLst>
              <a:ext uri="{909E8E84-426E-40DD-AFC4-6F175D3DCCD1}">
                <a14:hiddenFill xmlns:a14="http://schemas.microsoft.com/office/drawing/2010/main">
                  <a:noFill/>
                </a14:hiddenFill>
              </a:ext>
            </a:extLst>
          </p:spPr>
        </p:cxnSp>
        <p:pic>
          <p:nvPicPr>
            <p:cNvPr id="28725" name="Picture 141" descr="OfficeTower.png"/>
            <p:cNvPicPr>
              <a:picLocks noChangeAspect="1"/>
            </p:cNvPicPr>
            <p:nvPr/>
          </p:nvPicPr>
          <p:blipFill>
            <a:blip r:embed="rId4"/>
            <a:srcRect/>
            <a:stretch>
              <a:fillRect/>
            </a:stretch>
          </p:blipFill>
          <p:spPr bwMode="auto">
            <a:xfrm>
              <a:off x="8015288" y="3397250"/>
              <a:ext cx="327025" cy="1374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6" name="Picture 142" descr="SmallCommercialSpace.png"/>
            <p:cNvPicPr>
              <a:picLocks noChangeAspect="1"/>
            </p:cNvPicPr>
            <p:nvPr/>
          </p:nvPicPr>
          <p:blipFill>
            <a:blip r:embed="rId5"/>
            <a:srcRect/>
            <a:stretch>
              <a:fillRect/>
            </a:stretch>
          </p:blipFill>
          <p:spPr bwMode="auto">
            <a:xfrm>
              <a:off x="7683500" y="2197100"/>
              <a:ext cx="403225" cy="198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8" name="TextBox 151"/>
            <p:cNvSpPr txBox="1">
              <a:spLocks noChangeArrowheads="1"/>
            </p:cNvSpPr>
            <p:nvPr/>
          </p:nvSpPr>
          <p:spPr bwMode="auto">
            <a:xfrm>
              <a:off x="1117600" y="4778375"/>
              <a:ext cx="1085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120/208 Volt </a:t>
              </a:r>
            </a:p>
            <a:p>
              <a:pPr algn="ctr" eaLnBrk="1" hangingPunct="1">
                <a:buClrTx/>
                <a:buSzTx/>
                <a:buFontTx/>
                <a:buNone/>
              </a:pPr>
              <a:r>
                <a:rPr lang="en-US" altLang="en-US" sz="1200">
                  <a:cs typeface="Arial" panose="020B0604020202020204" pitchFamily="34" charset="0"/>
                </a:rPr>
                <a:t>Network Grid</a:t>
              </a:r>
            </a:p>
          </p:txBody>
        </p:sp>
        <p:sp>
          <p:nvSpPr>
            <p:cNvPr id="22589" name="TextBox 153"/>
            <p:cNvSpPr txBox="1">
              <a:spLocks noChangeArrowheads="1"/>
            </p:cNvSpPr>
            <p:nvPr/>
          </p:nvSpPr>
          <p:spPr bwMode="auto">
            <a:xfrm>
              <a:off x="950913" y="5238750"/>
              <a:ext cx="1243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Primary Feeder</a:t>
              </a:r>
            </a:p>
            <a:p>
              <a:pPr algn="ctr" eaLnBrk="1" hangingPunct="1">
                <a:buClrTx/>
                <a:buSzTx/>
                <a:buFontTx/>
                <a:buNone/>
              </a:pPr>
              <a:r>
                <a:rPr lang="en-US" altLang="en-US" sz="1200">
                  <a:cs typeface="Arial" panose="020B0604020202020204" pitchFamily="34" charset="0"/>
                </a:rPr>
                <a:t>(13/27/33 kV)</a:t>
              </a:r>
            </a:p>
          </p:txBody>
        </p:sp>
        <p:cxnSp>
          <p:nvCxnSpPr>
            <p:cNvPr id="22590" name="Straight Connector 157"/>
            <p:cNvCxnSpPr>
              <a:cxnSpLocks noChangeShapeType="1"/>
              <a:endCxn id="22588" idx="3"/>
            </p:cNvCxnSpPr>
            <p:nvPr/>
          </p:nvCxnSpPr>
          <p:spPr bwMode="auto">
            <a:xfrm flipH="1">
              <a:off x="2198688" y="5008563"/>
              <a:ext cx="1052512" cy="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cxnSp>
        <p:cxnSp>
          <p:nvCxnSpPr>
            <p:cNvPr id="22591" name="Straight Connector 162"/>
            <p:cNvCxnSpPr>
              <a:cxnSpLocks noChangeShapeType="1"/>
              <a:endCxn id="22589" idx="3"/>
            </p:cNvCxnSpPr>
            <p:nvPr/>
          </p:nvCxnSpPr>
          <p:spPr bwMode="auto">
            <a:xfrm flipH="1">
              <a:off x="2193925" y="5468938"/>
              <a:ext cx="231775" cy="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166" name="TextBox 165"/>
            <p:cNvSpPr txBox="1"/>
            <p:nvPr/>
          </p:nvSpPr>
          <p:spPr>
            <a:xfrm>
              <a:off x="819150" y="2478088"/>
              <a:ext cx="300038"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A</a:t>
              </a:r>
            </a:p>
          </p:txBody>
        </p:sp>
        <p:sp>
          <p:nvSpPr>
            <p:cNvPr id="172" name="TextBox 171"/>
            <p:cNvSpPr txBox="1"/>
            <p:nvPr/>
          </p:nvSpPr>
          <p:spPr>
            <a:xfrm>
              <a:off x="831850" y="2897188"/>
              <a:ext cx="274638"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B</a:t>
              </a:r>
            </a:p>
          </p:txBody>
        </p:sp>
        <p:sp>
          <p:nvSpPr>
            <p:cNvPr id="173" name="TextBox 172"/>
            <p:cNvSpPr txBox="1"/>
            <p:nvPr/>
          </p:nvSpPr>
          <p:spPr>
            <a:xfrm>
              <a:off x="827088" y="3335338"/>
              <a:ext cx="282575"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C</a:t>
              </a:r>
            </a:p>
          </p:txBody>
        </p:sp>
        <p:sp>
          <p:nvSpPr>
            <p:cNvPr id="174" name="TextBox 173"/>
            <p:cNvSpPr txBox="1"/>
            <p:nvPr/>
          </p:nvSpPr>
          <p:spPr>
            <a:xfrm>
              <a:off x="827088" y="3779838"/>
              <a:ext cx="282575"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D</a:t>
              </a:r>
            </a:p>
          </p:txBody>
        </p:sp>
        <p:sp>
          <p:nvSpPr>
            <p:cNvPr id="175" name="TextBox 174"/>
            <p:cNvSpPr txBox="1"/>
            <p:nvPr/>
          </p:nvSpPr>
          <p:spPr>
            <a:xfrm>
              <a:off x="831850" y="4224338"/>
              <a:ext cx="274638" cy="254000"/>
            </a:xfrm>
            <a:prstGeom prst="rect">
              <a:avLst/>
            </a:prstGeom>
            <a:noFill/>
          </p:spPr>
          <p:txBody>
            <a:bodyPr wrap="none">
              <a:spAutoFit/>
            </a:bodyPr>
            <a:lstStyle/>
            <a:p>
              <a:pPr algn="ctr" eaLnBrk="1" hangingPunct="1">
                <a:spcBef>
                  <a:spcPct val="50000"/>
                </a:spcBef>
                <a:defRPr/>
              </a:pPr>
              <a:r>
                <a:rPr lang="en-US" sz="1050" dirty="0">
                  <a:latin typeface="Arial" pitchFamily="-1" charset="0"/>
                  <a:ea typeface="+mn-ea"/>
                </a:rPr>
                <a:t>E</a:t>
              </a:r>
            </a:p>
          </p:txBody>
        </p:sp>
        <p:sp>
          <p:nvSpPr>
            <p:cNvPr id="22597" name="TextBox 153"/>
            <p:cNvSpPr txBox="1">
              <a:spLocks noChangeArrowheads="1"/>
            </p:cNvSpPr>
            <p:nvPr/>
          </p:nvSpPr>
          <p:spPr bwMode="auto">
            <a:xfrm>
              <a:off x="2833688" y="922338"/>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en-US" altLang="en-US" sz="1200">
                  <a:cs typeface="Arial" panose="020B0604020202020204" pitchFamily="34" charset="0"/>
                </a:rPr>
                <a:t>Network Transformer</a:t>
              </a:r>
            </a:p>
          </p:txBody>
        </p:sp>
        <p:cxnSp>
          <p:nvCxnSpPr>
            <p:cNvPr id="22598" name="Straight Arrow Connector 17"/>
            <p:cNvCxnSpPr>
              <a:cxnSpLocks noChangeShapeType="1"/>
              <a:stCxn id="22597" idx="2"/>
            </p:cNvCxnSpPr>
            <p:nvPr/>
          </p:nvCxnSpPr>
          <p:spPr bwMode="auto">
            <a:xfrm>
              <a:off x="3643313" y="1198563"/>
              <a:ext cx="969962" cy="284162"/>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1571" name="TextBox 153"/>
            <p:cNvSpPr txBox="1">
              <a:spLocks noChangeArrowheads="1"/>
            </p:cNvSpPr>
            <p:nvPr/>
          </p:nvSpPr>
          <p:spPr bwMode="auto">
            <a:xfrm>
              <a:off x="7138988" y="5299075"/>
              <a:ext cx="1303337" cy="46196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defRPr/>
              </a:pPr>
              <a:r>
                <a:rPr lang="en-US" altLang="en-US" sz="1200" dirty="0" smtClean="0">
                  <a:cs typeface="Arial" panose="020B0604020202020204" pitchFamily="34" charset="0"/>
                </a:rPr>
                <a:t>Spot or Isolated </a:t>
              </a:r>
            </a:p>
            <a:p>
              <a:pPr algn="ctr" eaLnBrk="1" hangingPunct="1">
                <a:spcBef>
                  <a:spcPct val="0"/>
                </a:spcBef>
                <a:buClrTx/>
                <a:buSzTx/>
                <a:buFontTx/>
                <a:buNone/>
                <a:defRPr/>
              </a:pPr>
              <a:r>
                <a:rPr lang="en-US" altLang="en-US" sz="1200" dirty="0" smtClean="0">
                  <a:cs typeface="Arial" panose="020B0604020202020204" pitchFamily="34" charset="0"/>
                </a:rPr>
                <a:t>Network</a:t>
              </a:r>
            </a:p>
          </p:txBody>
        </p:sp>
        <p:sp>
          <p:nvSpPr>
            <p:cNvPr id="22600" name="TextBox 153"/>
            <p:cNvSpPr txBox="1">
              <a:spLocks noChangeArrowheads="1"/>
            </p:cNvSpPr>
            <p:nvPr/>
          </p:nvSpPr>
          <p:spPr bwMode="auto">
            <a:xfrm>
              <a:off x="4848225" y="922338"/>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en-US" altLang="en-US" sz="1200">
                  <a:cs typeface="Arial" panose="020B0604020202020204" pitchFamily="34" charset="0"/>
                </a:rPr>
                <a:t>Network Protector</a:t>
              </a:r>
            </a:p>
          </p:txBody>
        </p:sp>
        <p:cxnSp>
          <p:nvCxnSpPr>
            <p:cNvPr id="22601" name="Straight Arrow Connector 141"/>
            <p:cNvCxnSpPr>
              <a:cxnSpLocks noChangeShapeType="1"/>
              <a:stCxn id="22600" idx="2"/>
            </p:cNvCxnSpPr>
            <p:nvPr/>
          </p:nvCxnSpPr>
          <p:spPr bwMode="auto">
            <a:xfrm flipH="1">
              <a:off x="4767263" y="1198563"/>
              <a:ext cx="787400" cy="5461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742" name="Straight Connector 86"/>
            <p:cNvCxnSpPr>
              <a:cxnSpLocks/>
            </p:cNvCxnSpPr>
            <p:nvPr/>
          </p:nvCxnSpPr>
          <p:spPr bwMode="auto">
            <a:xfrm flipV="1">
              <a:off x="1642102" y="4367149"/>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8743" name="Isosceles Triangle 85"/>
            <p:cNvSpPr>
              <a:spLocks noChangeArrowheads="1"/>
            </p:cNvSpPr>
            <p:nvPr/>
          </p:nvSpPr>
          <p:spPr bwMode="auto">
            <a:xfrm rot="19728657">
              <a:off x="1415879" y="4297363"/>
              <a:ext cx="122238" cy="103187"/>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06" name="Isosceles Triangle 86"/>
            <p:cNvSpPr>
              <a:spLocks noChangeArrowheads="1"/>
            </p:cNvSpPr>
            <p:nvPr/>
          </p:nvSpPr>
          <p:spPr bwMode="auto">
            <a:xfrm rot="-1871343">
              <a:off x="1401763" y="3873500"/>
              <a:ext cx="122237" cy="103188"/>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2607" name="Straight Connector 82"/>
            <p:cNvCxnSpPr>
              <a:cxnSpLocks noChangeShapeType="1"/>
            </p:cNvCxnSpPr>
            <p:nvPr/>
          </p:nvCxnSpPr>
          <p:spPr bwMode="auto">
            <a:xfrm flipH="1">
              <a:off x="1109663" y="3943350"/>
              <a:ext cx="485775" cy="1588"/>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8746" name="Straight Connector 86"/>
            <p:cNvCxnSpPr>
              <a:cxnSpLocks/>
            </p:cNvCxnSpPr>
            <p:nvPr/>
          </p:nvCxnSpPr>
          <p:spPr bwMode="auto">
            <a:xfrm flipV="1">
              <a:off x="1647825" y="3940429"/>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8747" name="Isosceles Triangle 85"/>
            <p:cNvSpPr>
              <a:spLocks noChangeArrowheads="1"/>
            </p:cNvSpPr>
            <p:nvPr/>
          </p:nvSpPr>
          <p:spPr bwMode="auto">
            <a:xfrm rot="19728657">
              <a:off x="1406525" y="3868738"/>
              <a:ext cx="120650" cy="103187"/>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12" name="Isosceles Triangle 86"/>
            <p:cNvSpPr>
              <a:spLocks noChangeArrowheads="1"/>
            </p:cNvSpPr>
            <p:nvPr/>
          </p:nvSpPr>
          <p:spPr bwMode="auto">
            <a:xfrm rot="-1871343">
              <a:off x="1398588" y="3425825"/>
              <a:ext cx="122237" cy="104775"/>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2613" name="Straight Connector 82"/>
            <p:cNvCxnSpPr>
              <a:cxnSpLocks noChangeShapeType="1"/>
            </p:cNvCxnSpPr>
            <p:nvPr/>
          </p:nvCxnSpPr>
          <p:spPr bwMode="auto">
            <a:xfrm flipH="1">
              <a:off x="1106488" y="3497263"/>
              <a:ext cx="485775" cy="1587"/>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8750" name="Straight Connector 86"/>
            <p:cNvCxnSpPr>
              <a:cxnSpLocks/>
            </p:cNvCxnSpPr>
            <p:nvPr/>
          </p:nvCxnSpPr>
          <p:spPr bwMode="auto">
            <a:xfrm flipV="1">
              <a:off x="1644650" y="3489325"/>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8751" name="Isosceles Triangle 85"/>
            <p:cNvSpPr>
              <a:spLocks noChangeArrowheads="1"/>
            </p:cNvSpPr>
            <p:nvPr/>
          </p:nvSpPr>
          <p:spPr bwMode="auto">
            <a:xfrm rot="19728657">
              <a:off x="1403350" y="3422650"/>
              <a:ext cx="120650" cy="103188"/>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18" name="Isosceles Triangle 86"/>
            <p:cNvSpPr>
              <a:spLocks noChangeArrowheads="1"/>
            </p:cNvSpPr>
            <p:nvPr/>
          </p:nvSpPr>
          <p:spPr bwMode="auto">
            <a:xfrm rot="-1871343">
              <a:off x="1390650" y="2992438"/>
              <a:ext cx="122238" cy="103187"/>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8754" name="Straight Connector 86"/>
            <p:cNvCxnSpPr>
              <a:cxnSpLocks/>
            </p:cNvCxnSpPr>
            <p:nvPr/>
          </p:nvCxnSpPr>
          <p:spPr bwMode="auto">
            <a:xfrm flipV="1">
              <a:off x="1636713" y="3056509"/>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8755" name="Isosceles Triangle 85"/>
            <p:cNvSpPr>
              <a:spLocks noChangeArrowheads="1"/>
            </p:cNvSpPr>
            <p:nvPr/>
          </p:nvSpPr>
          <p:spPr bwMode="auto">
            <a:xfrm rot="19728657">
              <a:off x="1395413" y="2987675"/>
              <a:ext cx="122237" cy="103188"/>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23" name="Isosceles Triangle 86"/>
            <p:cNvSpPr>
              <a:spLocks noChangeArrowheads="1"/>
            </p:cNvSpPr>
            <p:nvPr/>
          </p:nvSpPr>
          <p:spPr bwMode="auto">
            <a:xfrm rot="-1871343">
              <a:off x="1397000" y="2554288"/>
              <a:ext cx="120650" cy="103187"/>
            </a:xfrm>
            <a:prstGeom prst="triangle">
              <a:avLst>
                <a:gd name="adj" fmla="val 50000"/>
              </a:avLst>
            </a:prstGeom>
            <a:solidFill>
              <a:srgbClr val="FFFF00"/>
            </a:solidFill>
            <a:ln>
              <a:noFill/>
            </a:ln>
            <a:extLst>
              <a:ext uri="{91240B29-F687-4F45-9708-019B960494DF}">
                <a14:hiddenLine xmlns:a14="http://schemas.microsoft.com/office/drawing/2010/main" w="25400">
                  <a:solidFill>
                    <a:srgbClr val="000000"/>
                  </a:solidFill>
                  <a:round/>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endParaRPr lang="en-US" altLang="en-US">
                <a:cs typeface="Arial" panose="020B0604020202020204" pitchFamily="34" charset="0"/>
              </a:endParaRPr>
            </a:p>
          </p:txBody>
        </p:sp>
        <p:cxnSp>
          <p:nvCxnSpPr>
            <p:cNvPr id="22624" name="Straight Connector 82"/>
            <p:cNvCxnSpPr>
              <a:cxnSpLocks noChangeShapeType="1"/>
            </p:cNvCxnSpPr>
            <p:nvPr/>
          </p:nvCxnSpPr>
          <p:spPr bwMode="auto">
            <a:xfrm flipH="1">
              <a:off x="1104900" y="2624138"/>
              <a:ext cx="484188" cy="3175"/>
            </a:xfrm>
            <a:prstGeom prst="line">
              <a:avLst/>
            </a:prstGeom>
            <a:noFill/>
            <a:ln w="63500">
              <a:solidFill>
                <a:srgbClr val="1F92DA"/>
              </a:solidFill>
              <a:round/>
              <a:headEnd/>
              <a:tailEnd/>
            </a:ln>
            <a:extLst>
              <a:ext uri="{909E8E84-426E-40DD-AFC4-6F175D3DCCD1}">
                <a14:hiddenFill xmlns:a14="http://schemas.microsoft.com/office/drawing/2010/main">
                  <a:noFill/>
                </a14:hiddenFill>
              </a:ext>
            </a:extLst>
          </p:spPr>
        </p:cxnSp>
        <p:cxnSp>
          <p:nvCxnSpPr>
            <p:cNvPr id="28758" name="Straight Connector 86"/>
            <p:cNvCxnSpPr>
              <a:cxnSpLocks/>
            </p:cNvCxnSpPr>
            <p:nvPr/>
          </p:nvCxnSpPr>
          <p:spPr bwMode="auto">
            <a:xfrm flipV="1">
              <a:off x="1643063" y="2611501"/>
              <a:ext cx="320675" cy="0"/>
            </a:xfrm>
            <a:prstGeom prst="line">
              <a:avLst/>
            </a:prstGeom>
            <a:ln>
              <a:headEnd/>
              <a:tailEnd/>
            </a:ln>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sp>
          <p:nvSpPr>
            <p:cNvPr id="28759" name="Isosceles Triangle 85"/>
            <p:cNvSpPr>
              <a:spLocks noChangeArrowheads="1"/>
            </p:cNvSpPr>
            <p:nvPr/>
          </p:nvSpPr>
          <p:spPr bwMode="auto">
            <a:xfrm rot="19728657">
              <a:off x="1401763" y="2549525"/>
              <a:ext cx="120650" cy="104775"/>
            </a:xfrm>
            <a:prstGeom prst="triangle">
              <a:avLst>
                <a:gd name="adj" fmla="val 50000"/>
              </a:avLst>
            </a:prstGeom>
            <a:solidFill>
              <a:srgbClr val="FFFF00"/>
            </a:solidFill>
            <a:ln/>
          </p:spPr>
          <p:style>
            <a:lnRef idx="0">
              <a:schemeClr val="accent3"/>
            </a:lnRef>
            <a:fillRef idx="3">
              <a:schemeClr val="accent3"/>
            </a:fillRef>
            <a:effectRef idx="3">
              <a:schemeClr val="accent3"/>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29" name="TextBox 137"/>
            <p:cNvSpPr txBox="1">
              <a:spLocks noChangeArrowheads="1"/>
            </p:cNvSpPr>
            <p:nvPr/>
          </p:nvSpPr>
          <p:spPr bwMode="auto">
            <a:xfrm>
              <a:off x="1249363" y="1885950"/>
              <a:ext cx="97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Substation Breakers</a:t>
              </a:r>
            </a:p>
          </p:txBody>
        </p:sp>
        <p:sp>
          <p:nvSpPr>
            <p:cNvPr id="22630" name="TextBox 137"/>
            <p:cNvSpPr txBox="1">
              <a:spLocks noChangeArrowheads="1"/>
            </p:cNvSpPr>
            <p:nvPr/>
          </p:nvSpPr>
          <p:spPr bwMode="auto">
            <a:xfrm>
              <a:off x="238125" y="1885950"/>
              <a:ext cx="973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200">
                  <a:cs typeface="Arial" panose="020B0604020202020204" pitchFamily="34" charset="0"/>
                </a:rPr>
                <a:t>Area Substation</a:t>
              </a:r>
            </a:p>
          </p:txBody>
        </p:sp>
        <p:sp>
          <p:nvSpPr>
            <p:cNvPr id="22631" name="TextBox 137"/>
            <p:cNvSpPr txBox="1">
              <a:spLocks noChangeArrowheads="1"/>
            </p:cNvSpPr>
            <p:nvPr/>
          </p:nvSpPr>
          <p:spPr bwMode="auto">
            <a:xfrm>
              <a:off x="7429500" y="2427288"/>
              <a:ext cx="94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000">
                  <a:cs typeface="Arial" panose="020B0604020202020204" pitchFamily="34" charset="0"/>
                </a:rPr>
                <a:t>PV Customer</a:t>
              </a:r>
            </a:p>
          </p:txBody>
        </p:sp>
        <p:sp>
          <p:nvSpPr>
            <p:cNvPr id="180" name="Rectangle 179"/>
            <p:cNvSpPr/>
            <p:nvPr/>
          </p:nvSpPr>
          <p:spPr bwMode="auto">
            <a:xfrm>
              <a:off x="7711159" y="2024491"/>
              <a:ext cx="347906" cy="184214"/>
            </a:xfrm>
            <a:prstGeom prst="rect">
              <a:avLst/>
            </a:prstGeom>
            <a:solidFill>
              <a:schemeClr val="tx1"/>
            </a:solidFill>
            <a:ln w="25400" cap="flat" cmpd="sng" algn="ctr">
              <a:noFill/>
              <a:prstDash val="solid"/>
              <a:round/>
              <a:headEnd type="none" w="med" len="med"/>
              <a:tailEnd type="none" w="med" len="med"/>
            </a:ln>
            <a:effectLst/>
            <a:scene3d>
              <a:camera prst="orthographicFront">
                <a:rot lat="18082121" lon="19033131" rev="3631272"/>
              </a:camera>
              <a:lightRig rig="threePt" dir="t"/>
            </a:scene3d>
          </p:spPr>
          <p:txBody>
            <a:bodyPr>
              <a:spAutoFit/>
            </a:bodyPr>
            <a:lstStyle/>
            <a:p>
              <a:pPr algn="ctr" eaLnBrk="1" hangingPunct="1">
                <a:spcBef>
                  <a:spcPct val="50000"/>
                </a:spcBef>
                <a:defRPr/>
              </a:pPr>
              <a:endParaRPr lang="en-US">
                <a:latin typeface="Arial" pitchFamily="-110" charset="0"/>
                <a:ea typeface="ＭＳ Ｐゴシック" pitchFamily="-1" charset="-128"/>
              </a:endParaRPr>
            </a:p>
          </p:txBody>
        </p:sp>
        <p:sp>
          <p:nvSpPr>
            <p:cNvPr id="28764" name="Sun 180"/>
            <p:cNvSpPr>
              <a:spLocks noChangeArrowheads="1"/>
            </p:cNvSpPr>
            <p:nvPr/>
          </p:nvSpPr>
          <p:spPr bwMode="auto">
            <a:xfrm>
              <a:off x="7529513" y="1714500"/>
              <a:ext cx="209550" cy="171450"/>
            </a:xfrm>
            <a:prstGeom prst="sun">
              <a:avLst>
                <a:gd name="adj" fmla="val 25000"/>
              </a:avLst>
            </a:prstGeom>
            <a:solidFill>
              <a:srgbClr val="FFFF00"/>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sp>
          <p:nvSpPr>
            <p:cNvPr id="22636" name="TextBox 137"/>
            <p:cNvSpPr txBox="1">
              <a:spLocks noChangeArrowheads="1"/>
            </p:cNvSpPr>
            <p:nvPr/>
          </p:nvSpPr>
          <p:spPr bwMode="auto">
            <a:xfrm>
              <a:off x="7737475" y="4848225"/>
              <a:ext cx="1098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000">
                  <a:cs typeface="Arial" panose="020B0604020202020204" pitchFamily="34" charset="0"/>
                </a:rPr>
                <a:t>Large Customer</a:t>
              </a:r>
            </a:p>
          </p:txBody>
        </p:sp>
        <p:sp>
          <p:nvSpPr>
            <p:cNvPr id="22637" name="TextBox 137"/>
            <p:cNvSpPr txBox="1">
              <a:spLocks noChangeArrowheads="1"/>
            </p:cNvSpPr>
            <p:nvPr/>
          </p:nvSpPr>
          <p:spPr bwMode="auto">
            <a:xfrm>
              <a:off x="7300913" y="3022600"/>
              <a:ext cx="1290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en-US" altLang="en-US" sz="1000">
                  <a:cs typeface="Arial" panose="020B0604020202020204" pitchFamily="34" charset="0"/>
                </a:rPr>
                <a:t>Standard Customer</a:t>
              </a:r>
            </a:p>
          </p:txBody>
        </p:sp>
        <p:sp>
          <p:nvSpPr>
            <p:cNvPr id="22638" name="Rounded Rectangle 2"/>
            <p:cNvSpPr>
              <a:spLocks noChangeArrowheads="1"/>
            </p:cNvSpPr>
            <p:nvPr/>
          </p:nvSpPr>
          <p:spPr bwMode="auto">
            <a:xfrm>
              <a:off x="6856413" y="3325813"/>
              <a:ext cx="2011362" cy="1828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n-US"/>
            </a:p>
          </p:txBody>
        </p:sp>
        <p:sp>
          <p:nvSpPr>
            <p:cNvPr id="28708" name="Rectangle 105"/>
            <p:cNvSpPr>
              <a:spLocks noChangeArrowheads="1"/>
            </p:cNvSpPr>
            <p:nvPr/>
          </p:nvSpPr>
          <p:spPr bwMode="auto">
            <a:xfrm rot="10800000">
              <a:off x="4000500" y="2803525"/>
              <a:ext cx="193675" cy="98425"/>
            </a:xfrm>
            <a:prstGeom prst="rect">
              <a:avLst/>
            </a:prstGeom>
            <a:solidFill>
              <a:srgbClr val="7030A0"/>
            </a:solid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Tx/>
                <a:buNone/>
                <a:defRPr/>
              </a:pPr>
              <a:endParaRPr lang="en-US" altLang="en-US" smtClean="0">
                <a:cs typeface="Arial" panose="020B0604020202020204" pitchFamily="34" charset="0"/>
              </a:endParaRPr>
            </a:p>
          </p:txBody>
        </p:sp>
      </p:grpSp>
    </p:spTree>
    <p:extLst>
      <p:ext uri="{BB962C8B-B14F-4D97-AF65-F5344CB8AC3E}">
        <p14:creationId xmlns:p14="http://schemas.microsoft.com/office/powerpoint/2010/main" val="3504649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DG Implications:</a:t>
            </a:r>
            <a:br>
              <a:rPr lang="en-US" altLang="en-US" smtClean="0">
                <a:ea typeface="ＭＳ Ｐゴシック" panose="020B0600070205080204" pitchFamily="34" charset="-128"/>
              </a:rPr>
            </a:br>
            <a:r>
              <a:rPr lang="en-US" altLang="en-US" smtClean="0">
                <a:solidFill>
                  <a:srgbClr val="1F92DA"/>
                </a:solidFill>
                <a:ea typeface="ＭＳ Ｐゴシック" panose="020B0600070205080204" pitchFamily="34" charset="-128"/>
              </a:rPr>
              <a:t>Isolated/Spot Network</a:t>
            </a:r>
          </a:p>
        </p:txBody>
      </p:sp>
      <p:sp>
        <p:nvSpPr>
          <p:cNvPr id="23555" name="Content Placeholder 2"/>
          <p:cNvSpPr>
            <a:spLocks noGrp="1"/>
          </p:cNvSpPr>
          <p:nvPr>
            <p:ph idx="1"/>
          </p:nvPr>
        </p:nvSpPr>
        <p:spPr>
          <a:xfrm>
            <a:off x="347663" y="1490663"/>
            <a:ext cx="3970337" cy="4449762"/>
          </a:xfrm>
        </p:spPr>
        <p:txBody>
          <a:bodyPr/>
          <a:lstStyle/>
          <a:p>
            <a:r>
              <a:rPr lang="en-US" altLang="en-US" smtClean="0">
                <a:ea typeface="ＭＳ Ｐゴシック" panose="020B0600070205080204" pitchFamily="34" charset="-128"/>
              </a:rPr>
              <a:t>Opening of network protector(s) would result in power loss to customer</a:t>
            </a:r>
          </a:p>
          <a:p>
            <a:r>
              <a:rPr lang="en-US" altLang="en-US" smtClean="0">
                <a:ea typeface="ＭＳ Ｐゴシック" panose="020B0600070205080204" pitchFamily="34" charset="-128"/>
              </a:rPr>
              <a:t>Cannot accept export without upgrades</a:t>
            </a:r>
          </a:p>
          <a:p>
            <a:r>
              <a:rPr lang="en-US" altLang="en-US" smtClean="0">
                <a:ea typeface="ＭＳ Ｐゴシック" panose="020B0600070205080204" pitchFamily="34" charset="-128"/>
              </a:rPr>
              <a:t>Solutions to enable export across network protector relays</a:t>
            </a:r>
          </a:p>
          <a:p>
            <a:r>
              <a:rPr lang="en-US" altLang="en-US" smtClean="0">
                <a:ea typeface="ＭＳ Ｐゴシック" panose="020B0600070205080204" pitchFamily="34" charset="-128"/>
              </a:rPr>
              <a:t>Additional interconnection costs to accept export</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027" y="3869040"/>
            <a:ext cx="3776472" cy="1973562"/>
          </a:xfrm>
          <a:prstGeom prst="roundRect">
            <a:avLst>
              <a:gd name="adj" fmla="val 8594"/>
            </a:avLst>
          </a:prstGeom>
          <a:solidFill>
            <a:srgbClr val="FFFFFF">
              <a:shade val="85000"/>
            </a:srgbClr>
          </a:solidFill>
          <a:ln>
            <a:solidFill>
              <a:srgbClr val="FF0000"/>
            </a:solidFill>
          </a:ln>
          <a:effectLst/>
          <a:extLst/>
        </p:spPr>
      </p:pic>
      <p:sp>
        <p:nvSpPr>
          <p:cNvPr id="2355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B2C699-A9CD-4E3E-86DD-C115A0198248}" type="slidenum">
              <a:rPr lang="en-US" altLang="en-US" sz="1400"/>
              <a:pPr/>
              <a:t>7</a:t>
            </a:fld>
            <a:endParaRPr lang="en-US" altLang="en-US" sz="1400"/>
          </a:p>
        </p:txBody>
      </p:sp>
      <p:pic>
        <p:nvPicPr>
          <p:cNvPr id="7" name="Picture 21"/>
          <p:cNvPicPr>
            <a:picLocks noChangeAspect="1" noChangeArrowheads="1"/>
          </p:cNvPicPr>
          <p:nvPr/>
        </p:nvPicPr>
        <p:blipFill>
          <a:blip r:embed="rId4">
            <a:extLst>
              <a:ext uri="{28A0092B-C50C-407E-A947-70E740481C1C}">
                <a14:useLocalDpi xmlns:a14="http://schemas.microsoft.com/office/drawing/2010/main" val="0"/>
              </a:ext>
            </a:extLst>
          </a:blip>
          <a:srcRect r="6528" b="21187"/>
          <a:stretch>
            <a:fillRect/>
          </a:stretch>
        </p:blipFill>
        <p:spPr bwMode="auto">
          <a:xfrm>
            <a:off x="4782026" y="1275394"/>
            <a:ext cx="3787559" cy="258872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25400">
                <a:solidFill>
                  <a:schemeClr val="tx2"/>
                </a:solidFill>
                <a:miter lim="800000"/>
                <a:headEnd/>
                <a:tailEnd/>
              </a14:hiddenLine>
            </a:ext>
          </a:extLst>
        </p:spPr>
      </p:pic>
    </p:spTree>
    <p:extLst>
      <p:ext uri="{BB962C8B-B14F-4D97-AF65-F5344CB8AC3E}">
        <p14:creationId xmlns:p14="http://schemas.microsoft.com/office/powerpoint/2010/main" val="3284331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ea typeface="ＭＳ Ｐゴシック" panose="020B0600070205080204" pitchFamily="34" charset="-128"/>
              </a:rPr>
              <a:t>DG Export Solutions for Network System</a:t>
            </a:r>
            <a:r>
              <a:rPr lang="en-US" altLang="en-US" dirty="0" smtClean="0">
                <a:solidFill>
                  <a:srgbClr val="FF0000"/>
                </a:solidFill>
                <a:ea typeface="ＭＳ Ｐゴシック" panose="020B0600070205080204" pitchFamily="34" charset="-128"/>
              </a:rPr>
              <a:t>	</a:t>
            </a:r>
          </a:p>
        </p:txBody>
      </p:sp>
      <p:sp>
        <p:nvSpPr>
          <p:cNvPr id="24579" name="Content Placeholder 2"/>
          <p:cNvSpPr>
            <a:spLocks noGrp="1"/>
          </p:cNvSpPr>
          <p:nvPr>
            <p:ph idx="1"/>
          </p:nvPr>
        </p:nvSpPr>
        <p:spPr/>
        <p:txBody>
          <a:bodyPr/>
          <a:lstStyle/>
          <a:p>
            <a:r>
              <a:rPr lang="en-US" altLang="en-US" b="1" dirty="0" smtClean="0">
                <a:ea typeface="ＭＳ Ｐゴシック" panose="020B0600070205080204" pitchFamily="34" charset="-128"/>
              </a:rPr>
              <a:t>Anti-Pumping Protection (APP):</a:t>
            </a:r>
          </a:p>
          <a:p>
            <a:pPr lvl="1">
              <a:spcBef>
                <a:spcPts val="600"/>
              </a:spcBef>
            </a:pPr>
            <a:r>
              <a:rPr lang="en-US" altLang="en-US" sz="2400" u="sng" dirty="0" smtClean="0">
                <a:ea typeface="ＭＳ Ｐゴシック" panose="020B0600070205080204" pitchFamily="34" charset="-128"/>
              </a:rPr>
              <a:t>Application:</a:t>
            </a:r>
            <a:r>
              <a:rPr lang="en-US" altLang="en-US" sz="2400" dirty="0" smtClean="0">
                <a:ea typeface="ＭＳ Ｐゴシック" panose="020B0600070205080204" pitchFamily="34" charset="-128"/>
              </a:rPr>
              <a:t> Network grid service</a:t>
            </a:r>
          </a:p>
          <a:p>
            <a:pPr lvl="1">
              <a:spcBef>
                <a:spcPts val="600"/>
              </a:spcBef>
            </a:pPr>
            <a:r>
              <a:rPr lang="en-US" altLang="en-US" sz="2400" u="sng" dirty="0" smtClean="0">
                <a:ea typeface="ＭＳ Ｐゴシック" panose="020B0600070205080204" pitchFamily="34" charset="-128"/>
              </a:rPr>
              <a:t>Description:</a:t>
            </a:r>
            <a:r>
              <a:rPr lang="en-US" altLang="en-US" sz="2400" dirty="0" smtClean="0">
                <a:ea typeface="ＭＳ Ｐゴシック" panose="020B0600070205080204" pitchFamily="34" charset="-128"/>
              </a:rPr>
              <a:t> Modifications to nearby transformers’ relays</a:t>
            </a:r>
          </a:p>
          <a:p>
            <a:pPr lvl="1">
              <a:spcBef>
                <a:spcPts val="600"/>
              </a:spcBef>
            </a:pPr>
            <a:r>
              <a:rPr lang="en-US" altLang="en-US" sz="2400" u="sng" dirty="0" smtClean="0">
                <a:ea typeface="ＭＳ Ｐゴシック" panose="020B0600070205080204" pitchFamily="34" charset="-128"/>
              </a:rPr>
              <a:t>Typical Cost:</a:t>
            </a:r>
            <a:r>
              <a:rPr lang="en-US" altLang="en-US" sz="2400" dirty="0" smtClean="0">
                <a:ea typeface="ＭＳ Ｐゴシック" panose="020B0600070205080204" pitchFamily="34" charset="-128"/>
              </a:rPr>
              <a:t> Up to $50K</a:t>
            </a:r>
            <a:endParaRPr lang="en-US" altLang="en-US" sz="2400" u="sng" dirty="0" smtClean="0">
              <a:ea typeface="ＭＳ Ｐゴシック" panose="020B0600070205080204" pitchFamily="34" charset="-128"/>
            </a:endParaRPr>
          </a:p>
          <a:p>
            <a:r>
              <a:rPr lang="en-US" altLang="en-US" b="1" dirty="0" smtClean="0">
                <a:ea typeface="ＭＳ Ｐゴシック" panose="020B0600070205080204" pitchFamily="34" charset="-128"/>
              </a:rPr>
              <a:t>Communications Aided Tripping (CAT):</a:t>
            </a:r>
          </a:p>
          <a:p>
            <a:pPr lvl="1">
              <a:spcBef>
                <a:spcPts val="600"/>
              </a:spcBef>
            </a:pPr>
            <a:r>
              <a:rPr lang="en-US" altLang="en-US" sz="2400" u="sng" dirty="0" smtClean="0">
                <a:ea typeface="ＭＳ Ｐゴシック" panose="020B0600070205080204" pitchFamily="34" charset="-128"/>
              </a:rPr>
              <a:t>Application:</a:t>
            </a:r>
            <a:r>
              <a:rPr lang="en-US" altLang="en-US" sz="2400" dirty="0" smtClean="0">
                <a:ea typeface="ＭＳ Ｐゴシック" panose="020B0600070205080204" pitchFamily="34" charset="-128"/>
              </a:rPr>
              <a:t> Isolated/Spot Network</a:t>
            </a:r>
          </a:p>
          <a:p>
            <a:pPr lvl="1">
              <a:spcBef>
                <a:spcPts val="600"/>
              </a:spcBef>
            </a:pPr>
            <a:r>
              <a:rPr lang="en-US" altLang="en-US" sz="2400" u="sng" dirty="0" smtClean="0">
                <a:ea typeface="ＭＳ Ｐゴシック" panose="020B0600070205080204" pitchFamily="34" charset="-128"/>
              </a:rPr>
              <a:t>Description:</a:t>
            </a:r>
            <a:r>
              <a:rPr lang="en-US" altLang="en-US" sz="2400" dirty="0" smtClean="0">
                <a:ea typeface="ＭＳ Ｐゴシック" panose="020B0600070205080204" pitchFamily="34" charset="-128"/>
              </a:rPr>
              <a:t> Modifications to impacted transformers’ relays and communication to customer inverters.</a:t>
            </a:r>
          </a:p>
          <a:p>
            <a:pPr lvl="1">
              <a:spcBef>
                <a:spcPts val="600"/>
              </a:spcBef>
            </a:pPr>
            <a:r>
              <a:rPr lang="en-US" altLang="en-US" sz="2400" u="sng" dirty="0" smtClean="0">
                <a:ea typeface="ＭＳ Ｐゴシック" panose="020B0600070205080204" pitchFamily="34" charset="-128"/>
              </a:rPr>
              <a:t>Typical Cost:</a:t>
            </a:r>
            <a:r>
              <a:rPr lang="en-US" altLang="en-US" sz="2400" dirty="0" smtClean="0">
                <a:ea typeface="ＭＳ Ｐゴシック" panose="020B0600070205080204" pitchFamily="34" charset="-128"/>
              </a:rPr>
              <a:t> $70-100K</a:t>
            </a:r>
            <a:endParaRPr lang="en-US" altLang="en-US" sz="2400" u="sng" dirty="0" smtClean="0">
              <a:ea typeface="ＭＳ Ｐゴシック" panose="020B0600070205080204" pitchFamily="34" charset="-128"/>
            </a:endParaRP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583D7"/>
              </a:buClr>
              <a:buSzPct val="125000"/>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rgbClr val="0583D7"/>
              </a:buClr>
              <a:buSzPct val="13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rgbClr val="0583D7"/>
              </a:buClr>
              <a:buSzPct val="110000"/>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rgbClr val="0583D7"/>
              </a:buClr>
              <a:buFont typeface="Times" panose="02020603050405020304" pitchFamily="18"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87901DC-0314-4D18-844E-82A8032518E9}" type="slidenum">
              <a:rPr lang="en-US" altLang="en-US" sz="1400">
                <a:solidFill>
                  <a:srgbClr val="000000"/>
                </a:solidFill>
                <a:cs typeface="Arial" panose="020B0604020202020204" pitchFamily="34" charset="0"/>
              </a:rPr>
              <a:pPr>
                <a:spcBef>
                  <a:spcPct val="0"/>
                </a:spcBef>
                <a:buClrTx/>
                <a:buSzTx/>
                <a:buFontTx/>
                <a:buNone/>
              </a:pPr>
              <a:t>8</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1090916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198" y="424180"/>
            <a:ext cx="8229601" cy="356870"/>
          </a:xfrm>
          <a:prstGeom prst="rect">
            <a:avLst/>
          </a:prstGeom>
          <a:ln>
            <a:noFill/>
          </a:ln>
        </p:spPr>
        <p:txBody>
          <a:bodyPr vert="horz" lIns="0" tIns="0" rIns="0" bIns="0" rtlCol="0" anchor="t" anchorCtr="0">
            <a:noAutofit/>
          </a:bodyPr>
          <a:lst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a:lstStyle>
          <a:p>
            <a:pPr marL="0" marR="0" lvl="0" indent="0"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Black"/>
                <a:ea typeface="+mj-ea"/>
                <a:cs typeface="+mj-cs"/>
              </a:rPr>
              <a:t>NY SIR Preliminary Screening Analysis</a:t>
            </a:r>
            <a:endParaRPr kumimoji="0" lang="en-US" sz="2400" b="1" i="0" u="none" strike="noStrike" kern="1200" cap="none" spc="0" normalizeH="0" baseline="0" noProof="0" dirty="0">
              <a:ln>
                <a:noFill/>
              </a:ln>
              <a:solidFill>
                <a:srgbClr val="000000"/>
              </a:solidFill>
              <a:effectLst/>
              <a:uLnTx/>
              <a:uFillTx/>
              <a:latin typeface="Arial Black"/>
              <a:ea typeface="+mj-ea"/>
              <a:cs typeface="+mj-cs"/>
            </a:endParaRPr>
          </a:p>
        </p:txBody>
      </p:sp>
      <p:sp>
        <p:nvSpPr>
          <p:cNvPr id="2" name="TextBox 1"/>
          <p:cNvSpPr txBox="1"/>
          <p:nvPr/>
        </p:nvSpPr>
        <p:spPr>
          <a:xfrm>
            <a:off x="457199" y="1295400"/>
            <a:ext cx="7467602" cy="3323987"/>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2400" dirty="0">
                <a:ea typeface="ＭＳ Ｐゴシック" panose="020B0600070205080204" pitchFamily="34" charset="-128"/>
                <a:cs typeface="ＭＳ Ｐゴシック" charset="0"/>
              </a:rPr>
              <a:t>The utility performs Preliminary Screening Analysis for applications above 50kW </a:t>
            </a:r>
            <a:r>
              <a:rPr lang="en-US" sz="2400" dirty="0" smtClean="0">
                <a:ea typeface="ＭＳ Ｐゴシック" panose="020B0600070205080204" pitchFamily="34" charset="-128"/>
                <a:cs typeface="ＭＳ Ｐゴシック" charset="0"/>
              </a:rPr>
              <a:t>to 5MW</a:t>
            </a:r>
            <a:endParaRPr lang="en-US" sz="24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endParaRPr lang="en-US" sz="24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400" dirty="0">
                <a:ea typeface="ＭＳ Ｐゴシック" panose="020B0600070205080204" pitchFamily="34" charset="-128"/>
                <a:cs typeface="ＭＳ Ｐゴシック" charset="0"/>
              </a:rPr>
              <a:t>Appendix G details technical screens A through F </a:t>
            </a:r>
          </a:p>
          <a:p>
            <a:pPr marL="285750" indent="-285750">
              <a:buClr>
                <a:srgbClr val="00B0F0"/>
              </a:buClr>
              <a:buFont typeface="Arial" panose="020B0604020202020204" pitchFamily="34" charset="0"/>
              <a:buChar char="•"/>
            </a:pPr>
            <a:endParaRPr lang="en-US" sz="2400" dirty="0">
              <a:ea typeface="ＭＳ Ｐゴシック" panose="020B0600070205080204" pitchFamily="34" charset="-128"/>
              <a:cs typeface="ＭＳ Ｐゴシック" charset="0"/>
            </a:endParaRPr>
          </a:p>
          <a:p>
            <a:pPr marL="285750" indent="-285750">
              <a:buClr>
                <a:srgbClr val="00B0F0"/>
              </a:buClr>
              <a:buFont typeface="Arial" panose="020B0604020202020204" pitchFamily="34" charset="0"/>
              <a:buChar char="•"/>
            </a:pPr>
            <a:r>
              <a:rPr lang="en-US" sz="2400" dirty="0">
                <a:ea typeface="ＭＳ Ｐゴシック" panose="020B0600070205080204" pitchFamily="34" charset="-128"/>
                <a:cs typeface="ＭＳ Ｐゴシック" charset="0"/>
              </a:rPr>
              <a:t>If proposed DG system passes all of the technical screens </a:t>
            </a:r>
            <a:r>
              <a:rPr lang="en-US" sz="2400" dirty="0" smtClean="0">
                <a:ea typeface="ＭＳ Ｐゴシック" panose="020B0600070205080204" pitchFamily="34" charset="-128"/>
                <a:cs typeface="ＭＳ Ｐゴシック" charset="0"/>
              </a:rPr>
              <a:t>the </a:t>
            </a:r>
            <a:r>
              <a:rPr lang="en-US" sz="2400" dirty="0">
                <a:ea typeface="ＭＳ Ｐゴシック" panose="020B0600070205080204" pitchFamily="34" charset="-128"/>
                <a:cs typeface="ＭＳ Ｐゴシック" charset="0"/>
              </a:rPr>
              <a:t>utility provides the applicant permission to build</a:t>
            </a:r>
          </a:p>
          <a:p>
            <a:endParaRPr lang="en-US" dirty="0"/>
          </a:p>
        </p:txBody>
      </p:sp>
    </p:spTree>
    <p:extLst>
      <p:ext uri="{BB962C8B-B14F-4D97-AF65-F5344CB8AC3E}">
        <p14:creationId xmlns:p14="http://schemas.microsoft.com/office/powerpoint/2010/main" val="23070567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676</Words>
  <Application>Microsoft Office PowerPoint</Application>
  <PresentationFormat>On-screen Show (4:3)</PresentationFormat>
  <Paragraphs>149</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Arial Black</vt:lpstr>
      <vt:lpstr>Calibri</vt:lpstr>
      <vt:lpstr>Courier New</vt:lpstr>
      <vt:lpstr>Times</vt:lpstr>
      <vt:lpstr>Default Design</vt:lpstr>
      <vt:lpstr>PowerPoint Presentation</vt:lpstr>
      <vt:lpstr>PowerPoint Presentation</vt:lpstr>
      <vt:lpstr>Electric Operations Overview Distribution </vt:lpstr>
      <vt:lpstr>Typical Network Grid</vt:lpstr>
      <vt:lpstr>DG Implications: Network Grid Service</vt:lpstr>
      <vt:lpstr>Spot or Isolated Network</vt:lpstr>
      <vt:lpstr>DG Implications: Isolated/Spot Network</vt:lpstr>
      <vt:lpstr>DG Export Solutions for Network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 Edison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Energy Resources (DER) Utilization Incentive</dc:title>
  <dc:creator>Hofmann, Matthew P</dc:creator>
  <cp:lastModifiedBy>Troiano, Beatrice</cp:lastModifiedBy>
  <cp:revision>82</cp:revision>
  <cp:lastPrinted>2018-09-14T14:35:56Z</cp:lastPrinted>
  <dcterms:created xsi:type="dcterms:W3CDTF">2018-07-03T19:13:57Z</dcterms:created>
  <dcterms:modified xsi:type="dcterms:W3CDTF">2018-09-14T19:25:30Z</dcterms:modified>
</cp:coreProperties>
</file>