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</p:sldMasterIdLst>
  <p:notesMasterIdLst>
    <p:notesMasterId r:id="rId8"/>
  </p:notesMasterIdLst>
  <p:sldIdLst>
    <p:sldId id="393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vin G Kelly" initials="KGK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49" autoAdjust="0"/>
    <p:restoredTop sz="94629" autoAdjust="0"/>
  </p:normalViewPr>
  <p:slideViewPr>
    <p:cSldViewPr>
      <p:cViewPr varScale="1">
        <p:scale>
          <a:sx n="82" d="100"/>
          <a:sy n="82" d="100"/>
        </p:scale>
        <p:origin x="94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877874-B247-4A88-A359-3C9DF1C39A52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0E00BA-C6DC-4C2B-B189-E4DE1D785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4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E7F97CE-94EA-4DE1-B2F4-5522A7895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503B2E97-5808-4F08-BB06-D92F7957C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CD66ECEC-21F4-407D-9322-2595E6DB1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EF2CCA-FDCD-4C03-884F-84C81EADCBD1}" type="slidenum">
              <a:rPr lang="en-US" altLang="en-US" sz="1200" smtClean="0"/>
              <a:pPr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1645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1D1757"/>
              </a:solidFill>
            </a:endParaRPr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101388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101423" name="Picture 47" descr="NG_HWHFY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1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6BC6D-1257-4609-9815-A67A5096FC1F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418B0-CFC0-4A55-8CEC-D3763118460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1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E9592-4881-43B1-9BA7-2AEB2F553EE0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7FB97-8F75-4D44-BACD-055CC6EA91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3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FCFC59-5AFB-47A4-9970-1C4252AF52F9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96050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fld id="{2AC6B8DB-D1FD-44A0-AD71-FA6DEE142C7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46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1D1757"/>
              </a:solidFill>
            </a:endParaRPr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101388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101423" name="Picture 47" descr="NG_HWHFY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37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FFB97-E91C-47D8-AD62-7B4EBD6247A6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1AB70-42FC-4169-B87A-C571FE3ED3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59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444D4-8874-4012-818A-4994BD62238B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F82F5-ED9D-4973-A3E1-E03BB0044D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4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6C9FA-B38F-4BD3-B4E8-7B5F686B35F4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AA7E9-81F4-4961-AAC6-A080380BE0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62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4073B-1298-4E7D-A996-9DB5E8724C7A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40A94-1AD2-4A28-8FFC-7023722E97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60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7E8B-28F8-4082-80A9-561267525BB7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FD4F9-7EDB-4060-BA86-248B4953EEC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76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1CD15-7004-41C8-A3C9-8A79EDAD4C9C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B50DE-BC81-477B-846D-19DCAF2389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8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FFB97-E91C-47D8-AD62-7B4EBD6247A6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1AB70-42FC-4169-B87A-C571FE3ED3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67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82651-C5BF-4070-928B-69E7B1B154AF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908D3-C51B-429D-8581-7B40A227F1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30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4FC98-915F-4F78-827E-0054DE3210AF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337F1-4C4F-4754-A7B6-7EA4B48ED6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25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6BC6D-1257-4609-9815-A67A5096FC1F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418B0-CFC0-4A55-8CEC-D3763118460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31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E9592-4881-43B1-9BA7-2AEB2F553EE0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7FB97-8F75-4D44-BACD-055CC6EA91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85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FCFC59-5AFB-47A4-9970-1C4252AF52F9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96050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fld id="{2AC6B8DB-D1FD-44A0-AD71-FA6DEE142C7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40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1D1757"/>
              </a:solidFill>
            </a:endParaRPr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101388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101423" name="Picture 47" descr="NG_HWHFY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98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FFB97-E91C-47D8-AD62-7B4EBD6247A6}" type="datetime1">
              <a:rPr lang="en-US">
                <a:solidFill>
                  <a:srgbClr val="000000"/>
                </a:solidFill>
              </a:rPr>
              <a:pPr/>
              <a:t>4/23/2019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1AB70-42FC-4169-B87A-C571FE3ED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48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444D4-8874-4012-818A-4994BD62238B}" type="datetime1">
              <a:rPr lang="en-US">
                <a:solidFill>
                  <a:srgbClr val="000000"/>
                </a:solidFill>
              </a:rPr>
              <a:pPr/>
              <a:t>4/23/2019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F82F5-ED9D-4973-A3E1-E03BB0044D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27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6C9FA-B38F-4BD3-B4E8-7B5F686B35F4}" type="datetime1">
              <a:rPr lang="en-US">
                <a:solidFill>
                  <a:srgbClr val="000000"/>
                </a:solidFill>
              </a:rPr>
              <a:pPr/>
              <a:t>4/23/2019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AA7E9-81F4-4961-AAC6-A080380BE0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7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4073B-1298-4E7D-A996-9DB5E8724C7A}" type="datetime1">
              <a:rPr lang="en-US">
                <a:solidFill>
                  <a:srgbClr val="000000"/>
                </a:solidFill>
              </a:rPr>
              <a:pPr/>
              <a:t>4/23/2019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40A94-1AD2-4A28-8FFC-7023722E97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444D4-8874-4012-818A-4994BD62238B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F82F5-ED9D-4973-A3E1-E03BB0044D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25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7E8B-28F8-4082-80A9-561267525BB7}" type="datetime1">
              <a:rPr lang="en-US">
                <a:solidFill>
                  <a:srgbClr val="000000"/>
                </a:solidFill>
              </a:rPr>
              <a:pPr/>
              <a:t>4/23/2019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FD4F9-7EDB-4060-BA86-248B4953EE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8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1CD15-7004-41C8-A3C9-8A79EDAD4C9C}" type="datetime1">
              <a:rPr lang="en-US">
                <a:solidFill>
                  <a:srgbClr val="000000"/>
                </a:solidFill>
              </a:rPr>
              <a:pPr/>
              <a:t>4/23/2019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B50DE-BC81-477B-846D-19DCAF2389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02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82651-C5BF-4070-928B-69E7B1B154AF}" type="datetime1">
              <a:rPr lang="en-US">
                <a:solidFill>
                  <a:srgbClr val="000000"/>
                </a:solidFill>
              </a:rPr>
              <a:pPr/>
              <a:t>4/23/2019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908D3-C51B-429D-8581-7B40A227F1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41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4FC98-915F-4F78-827E-0054DE3210AF}" type="datetime1">
              <a:rPr lang="en-US">
                <a:solidFill>
                  <a:srgbClr val="000000"/>
                </a:solidFill>
              </a:rPr>
              <a:pPr/>
              <a:t>4/23/2019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337F1-4C4F-4754-A7B6-7EA4B48ED6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06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6BC6D-1257-4609-9815-A67A5096FC1F}" type="datetime1">
              <a:rPr lang="en-US">
                <a:solidFill>
                  <a:srgbClr val="000000"/>
                </a:solidFill>
              </a:rPr>
              <a:pPr/>
              <a:t>4/23/2019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418B0-CFC0-4A55-8CEC-D37631184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30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E9592-4881-43B1-9BA7-2AEB2F553EE0}" type="datetime1">
              <a:rPr lang="en-US">
                <a:solidFill>
                  <a:srgbClr val="000000"/>
                </a:solidFill>
              </a:rPr>
              <a:pPr/>
              <a:t>4/23/2019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7FB97-8F75-4D44-BACD-055CC6EA91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37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FCFC59-5AFB-47A4-9970-1C4252AF52F9}" type="datetime1">
              <a:rPr lang="en-US">
                <a:solidFill>
                  <a:srgbClr val="000000"/>
                </a:solidFill>
              </a:rPr>
              <a:pPr/>
              <a:t>4/23/2019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96050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fld id="{2AC6B8DB-D1FD-44A0-AD71-FA6DEE142C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03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1D1757"/>
              </a:solidFill>
            </a:endParaRPr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101388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101423" name="Picture 47" descr="NG_HWHFY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129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FFB97-E91C-47D8-AD62-7B4EBD6247A6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1AB70-42FC-4169-B87A-C571FE3ED3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11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444D4-8874-4012-818A-4994BD62238B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F82F5-ED9D-4973-A3E1-E03BB0044D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6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6C9FA-B38F-4BD3-B4E8-7B5F686B35F4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AA7E9-81F4-4961-AAC6-A080380BE0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665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6C9FA-B38F-4BD3-B4E8-7B5F686B35F4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AA7E9-81F4-4961-AAC6-A080380BE0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34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4073B-1298-4E7D-A996-9DB5E8724C7A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40A94-1AD2-4A28-8FFC-7023722E97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93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7E8B-28F8-4082-80A9-561267525BB7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FD4F9-7EDB-4060-BA86-248B4953EEC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23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1CD15-7004-41C8-A3C9-8A79EDAD4C9C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B50DE-BC81-477B-846D-19DCAF2389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5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82651-C5BF-4070-928B-69E7B1B154AF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908D3-C51B-429D-8581-7B40A227F1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708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4FC98-915F-4F78-827E-0054DE3210AF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337F1-4C4F-4754-A7B6-7EA4B48ED6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6BC6D-1257-4609-9815-A67A5096FC1F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418B0-CFC0-4A55-8CEC-D3763118460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54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E9592-4881-43B1-9BA7-2AEB2F553EE0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7FB97-8F75-4D44-BACD-055CC6EA91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2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FCFC59-5AFB-47A4-9970-1C4252AF52F9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96050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fld id="{2AC6B8DB-D1FD-44A0-AD71-FA6DEE142C7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10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1D1757"/>
              </a:solidFill>
            </a:endParaRPr>
          </a:p>
        </p:txBody>
      </p:sp>
      <p:pic>
        <p:nvPicPr>
          <p:cNvPr id="5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NG_HWHFY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92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4073B-1298-4E7D-A996-9DB5E8724C7A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40A94-1AD2-4A28-8FFC-7023722E97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421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02AFB-4A0C-447A-BC66-58459E5EFB02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DC5B-D061-462F-9729-70766F3742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974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DA3C-2429-4635-A1E3-577C433E8FBB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F831-CF05-46EA-8C9C-67F1D3774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988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7A5B6-0314-4A33-86EF-71185EA296DE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C9DE7-095A-4BF5-9C03-EA88E8A36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066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A4B3-45AD-4C87-91E5-2919CE75BA4E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A2621-8102-47C6-8218-A469AF8113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874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E53E1-F666-4654-A24B-634B88492D0F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7D1F6-EE08-468B-B95E-54FB2E66D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39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C4FC-F19B-4E9B-9E77-46FFC56F185D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DA0BF-9A45-48D3-94E5-ADD6D5B756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05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4A9F9-A649-4AF7-A78E-CA91F2916D15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FCF41-16D3-44AA-9337-FB0F29B9B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629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DA87F-C414-4027-AF77-2E5EC0CAB1F1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0C433-C22E-4547-BF72-0E5CF3432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315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7670A-8AE2-4E96-B24D-1C1A0A2D4595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C6301-2DB6-4FAF-91D9-82B44C0139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852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E7F38-CD34-4EA7-A933-F0891283A24C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C66CA-03A1-4D1B-A023-202410B943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8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7E8B-28F8-4082-80A9-561267525BB7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FD4F9-7EDB-4060-BA86-248B4953EEC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013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2BEE-F294-4B34-93DC-EB9E5ECD630E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C26C8-8D68-4A73-8185-093A57FB91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210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68"/>
              </a:cxn>
              <a:cxn ang="0">
                <a:pos x="1008" y="1368"/>
              </a:cxn>
              <a:cxn ang="0">
                <a:pos x="1152" y="1512"/>
              </a:cxn>
              <a:cxn ang="0">
                <a:pos x="1296" y="1368"/>
              </a:cxn>
              <a:cxn ang="0">
                <a:pos x="5760" y="1368"/>
              </a:cxn>
              <a:cxn ang="0">
                <a:pos x="5760" y="0"/>
              </a:cxn>
              <a:cxn ang="0">
                <a:pos x="0" y="0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44" descr="National_Grid_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73137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25123" cy="519113"/>
          </a:xfrm>
        </p:spPr>
        <p:txBody>
          <a:bodyPr/>
          <a:lstStyle>
            <a:lvl1pPr>
              <a:defRPr baseline="0"/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10D39-1FC6-4B3C-99A6-B4C86BA24B70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104E9-2A9E-419B-BD20-69AE4C938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8"/>
          <p:cNvSpPr>
            <a:spLocks noChangeArrowheads="1"/>
          </p:cNvSpPr>
          <p:nvPr userDrawn="1"/>
        </p:nvSpPr>
        <p:spPr bwMode="auto">
          <a:xfrm>
            <a:off x="358775" y="6669940"/>
            <a:ext cx="84264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i="1" dirty="0">
                <a:solidFill>
                  <a:srgbClr val="000000"/>
                </a:solidFill>
              </a:rPr>
              <a:t>Note: Draft working documents developed for discussion purposes only</a:t>
            </a:r>
            <a:endParaRPr lang="en-US" alt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128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093075" cy="519113"/>
          </a:xfrm>
        </p:spPr>
        <p:txBody>
          <a:bodyPr/>
          <a:lstStyle>
            <a:lvl1pPr>
              <a:defRPr baseline="0"/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10D39-1FC6-4B3C-99A6-B4C86BA24B70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104E9-2A9E-419B-BD20-69AE4C938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76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74CD0-C560-4981-8FFD-1CB271B917B3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CBFD-488F-442C-94A9-F6EA8F6433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27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2723B-0620-45CB-88A6-E174021E1CC6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831E-6FE0-4B26-89C7-7D95494674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038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E06C3-A64C-4C13-9320-7F83B9280C83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45F4-407D-4ACF-8E1A-FE5AAD0B9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01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62916-A8B0-48DC-8E29-86E59CB39476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A365A-5E05-41D8-BFB1-46D781F2E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107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3787B-935E-4A04-80F7-6E00B8687730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72AF2-9597-47E8-A4D3-FF7AE6518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789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9F031-CA87-4509-B4C3-6BB6D6A2E709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CCA77-E0F9-4C07-8C4F-25FD71C26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8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1CD15-7004-41C8-A3C9-8A79EDAD4C9C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B50DE-BC81-477B-846D-19DCAF2389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362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5C84B-D993-4F95-9B1B-EBFC452A19FC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FB2FC-E0CA-4A90-979F-7A17DF4B71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786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B46F1-9AC4-4412-A8A3-C7D9F2E54092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D78B1-DB91-45C9-A707-06AF19EA60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23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E6343-E6E1-4877-8FAD-EFCDD61B9609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5490A-46B7-4D9D-AE18-92942E9D6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175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6053021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228805"/>
            <a:ext cx="8598310" cy="893534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1"/>
                </a:solidFill>
                <a:latin typeface="+mj-lt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7594" y="6623669"/>
            <a:ext cx="8401050" cy="10777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86300" y="1283109"/>
            <a:ext cx="64008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593" y="1283109"/>
            <a:ext cx="859923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35180" y="6553200"/>
            <a:ext cx="316447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1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D62275-A945-5F43-BB60-19F5DE854C5B}" type="slidenum">
              <a:rPr lang="en-US" smtClean="0">
                <a:solidFill>
                  <a:srgbClr val="009DDA"/>
                </a:solidFill>
                <a:latin typeface="Century Gothic Bold" charset="0"/>
                <a:ea typeface="Century Gothic Bold" charset="0"/>
                <a:cs typeface="Century Gothic Bold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9DDA"/>
              </a:solidFill>
              <a:latin typeface="Century Gothic Bold" charset="0"/>
              <a:ea typeface="Century Gothic Bold" charset="0"/>
              <a:cs typeface="Century Goth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2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82651-C5BF-4070-928B-69E7B1B154AF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908D3-C51B-429D-8581-7B40A227F1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6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4FC98-915F-4F78-827E-0054DE3210AF}" type="datetime1">
              <a:rPr lang="en-US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337F1-4C4F-4754-A7B6-7EA4B48ED6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2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vmlDrawing" Target="../drawings/vmlDrawing4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vmlDrawing" Target="../drawings/vmlDrawing5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5E7D7E-AAB3-45FE-A03E-344B9C787000}" type="datetime1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4/23/2019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AC6B99-FE21-4377-A2D4-9D8A1EC31267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100373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4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79C1"/>
              </a:solidFill>
            </a:endParaRPr>
          </a:p>
        </p:txBody>
      </p:sp>
      <p:sp>
        <p:nvSpPr>
          <p:cNvPr id="1003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00376" name="Picture 24" descr="PPT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78" name="Picture 26" descr="NG_HWHFY_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7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5E7D7E-AAB3-45FE-A03E-344B9C787000}" type="datetime1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4/23/2019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AC6B99-FE21-4377-A2D4-9D8A1EC31267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100373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4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79C1"/>
              </a:solidFill>
            </a:endParaRPr>
          </a:p>
        </p:txBody>
      </p:sp>
      <p:sp>
        <p:nvSpPr>
          <p:cNvPr id="1003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00376" name="Picture 24" descr="PPT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78" name="Picture 26" descr="NG_HWHFY_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6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5E7D7E-AAB3-45FE-A03E-344B9C787000}" type="datetime1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4/23/2019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AC6B99-FE21-4377-A2D4-9D8A1EC31267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100373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4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79C1"/>
              </a:solidFill>
            </a:endParaRPr>
          </a:p>
        </p:txBody>
      </p:sp>
      <p:sp>
        <p:nvSpPr>
          <p:cNvPr id="1003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00376" name="Picture 24" descr="PPT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78" name="Picture 26" descr="NG_HWHFY_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5E7D7E-AAB3-45FE-A03E-344B9C787000}" type="datetime1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4/23/2019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AC6B99-FE21-4377-A2D4-9D8A1EC31267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100373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4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79C1"/>
              </a:solidFill>
            </a:endParaRPr>
          </a:p>
        </p:txBody>
      </p:sp>
      <p:sp>
        <p:nvSpPr>
          <p:cNvPr id="1003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00376" name="Picture 24" descr="PPT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78" name="Picture 26" descr="NG_HWHFY_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8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9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669B8-5C7B-4482-8E0D-F1E207890B66}" type="datetime1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4/23/2019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9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1F158-C8CA-40D6-A2A3-9FEDA0CBA155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2054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7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79C1"/>
              </a:solidFill>
            </a:endParaRPr>
          </a:p>
        </p:txBody>
      </p:sp>
      <p:sp>
        <p:nvSpPr>
          <p:cNvPr id="205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2057" name="Picture 24" descr="PPT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6" descr="NG_HWHFY_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73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 smtClean="0">
                <a:solidFill>
                  <a:srgbClr val="0079C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1053E2-8000-4E63-B7C9-578183E9C04B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4/23/2019</a:t>
            </a:fld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79C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0079C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31AC4-A3BB-4F30-A59E-F0BF1FB2B6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1520" y="1384300"/>
            <a:ext cx="8640960" cy="0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819448"/>
            <a:ext cx="8093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2" name="Picture 27" descr="National_Grid_logo_blu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10375" y="121295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683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Vrinda" panose="020B0502040204020203" pitchFamily="34" charset="0"/>
        <a:buChar char="-"/>
        <a:defRPr sz="14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4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4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EF007AC9-19E5-4F57-A5F1-FE5BFF507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299" y="938480"/>
            <a:ext cx="6409266" cy="1323439"/>
          </a:xfrm>
        </p:spPr>
        <p:txBody>
          <a:bodyPr/>
          <a:lstStyle/>
          <a:p>
            <a:r>
              <a:rPr lang="en-US" sz="2400" dirty="0"/>
              <a:t>Construction Queue</a:t>
            </a:r>
            <a:br>
              <a:rPr lang="en-US" sz="2400" dirty="0"/>
            </a:br>
            <a:br>
              <a:rPr lang="en-US" dirty="0"/>
            </a:br>
            <a:endParaRPr lang="en-US" dirty="0">
              <a:effectLst/>
            </a:endParaRP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EB440420-76E8-45D5-83A2-2278D0AAB7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419600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F5D7E1-642F-4073-9F00-9487248CA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361420"/>
              </p:ext>
            </p:extLst>
          </p:nvPr>
        </p:nvGraphicFramePr>
        <p:xfrm>
          <a:off x="228600" y="2198471"/>
          <a:ext cx="8610600" cy="3344330"/>
        </p:xfrm>
        <a:graphic>
          <a:graphicData uri="http://schemas.openxmlformats.org/drawingml/2006/table">
            <a:tbl>
              <a:tblPr/>
              <a:tblGrid>
                <a:gridCol w="1062783">
                  <a:extLst>
                    <a:ext uri="{9D8B030D-6E8A-4147-A177-3AD203B41FA5}">
                      <a16:colId xmlns:a16="http://schemas.microsoft.com/office/drawing/2014/main" val="1258596570"/>
                    </a:ext>
                  </a:extLst>
                </a:gridCol>
                <a:gridCol w="755756">
                  <a:extLst>
                    <a:ext uri="{9D8B030D-6E8A-4147-A177-3AD203B41FA5}">
                      <a16:colId xmlns:a16="http://schemas.microsoft.com/office/drawing/2014/main" val="3701240585"/>
                    </a:ext>
                  </a:extLst>
                </a:gridCol>
                <a:gridCol w="936823">
                  <a:extLst>
                    <a:ext uri="{9D8B030D-6E8A-4147-A177-3AD203B41FA5}">
                      <a16:colId xmlns:a16="http://schemas.microsoft.com/office/drawing/2014/main" val="1957788393"/>
                    </a:ext>
                  </a:extLst>
                </a:gridCol>
                <a:gridCol w="1054638">
                  <a:extLst>
                    <a:ext uri="{9D8B030D-6E8A-4147-A177-3AD203B41FA5}">
                      <a16:colId xmlns:a16="http://schemas.microsoft.com/office/drawing/2014/main" val="2248812006"/>
                    </a:ext>
                  </a:extLst>
                </a:gridCol>
                <a:gridCol w="584802">
                  <a:extLst>
                    <a:ext uri="{9D8B030D-6E8A-4147-A177-3AD203B41FA5}">
                      <a16:colId xmlns:a16="http://schemas.microsoft.com/office/drawing/2014/main" val="3327557892"/>
                    </a:ext>
                  </a:extLst>
                </a:gridCol>
                <a:gridCol w="702617">
                  <a:extLst>
                    <a:ext uri="{9D8B030D-6E8A-4147-A177-3AD203B41FA5}">
                      <a16:colId xmlns:a16="http://schemas.microsoft.com/office/drawing/2014/main" val="1185737047"/>
                    </a:ext>
                  </a:extLst>
                </a:gridCol>
                <a:gridCol w="684904">
                  <a:extLst>
                    <a:ext uri="{9D8B030D-6E8A-4147-A177-3AD203B41FA5}">
                      <a16:colId xmlns:a16="http://schemas.microsoft.com/office/drawing/2014/main" val="1082809493"/>
                    </a:ext>
                  </a:extLst>
                </a:gridCol>
                <a:gridCol w="847077">
                  <a:extLst>
                    <a:ext uri="{9D8B030D-6E8A-4147-A177-3AD203B41FA5}">
                      <a16:colId xmlns:a16="http://schemas.microsoft.com/office/drawing/2014/main" val="114372236"/>
                    </a:ext>
                  </a:extLst>
                </a:gridCol>
                <a:gridCol w="514858">
                  <a:extLst>
                    <a:ext uri="{9D8B030D-6E8A-4147-A177-3AD203B41FA5}">
                      <a16:colId xmlns:a16="http://schemas.microsoft.com/office/drawing/2014/main" val="2219269639"/>
                    </a:ext>
                  </a:extLst>
                </a:gridCol>
                <a:gridCol w="673095">
                  <a:extLst>
                    <a:ext uri="{9D8B030D-6E8A-4147-A177-3AD203B41FA5}">
                      <a16:colId xmlns:a16="http://schemas.microsoft.com/office/drawing/2014/main" val="4231866948"/>
                    </a:ext>
                  </a:extLst>
                </a:gridCol>
                <a:gridCol w="793247">
                  <a:extLst>
                    <a:ext uri="{9D8B030D-6E8A-4147-A177-3AD203B41FA5}">
                      <a16:colId xmlns:a16="http://schemas.microsoft.com/office/drawing/2014/main" val="2288475450"/>
                    </a:ext>
                  </a:extLst>
                </a:gridCol>
              </a:tblGrid>
              <a:tr h="8728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Utility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Projects in Construction Queue (Solar , Hybrid and Wind)                                                                                    (100% payment ) 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Projects in Construction Queue (Solar , Hybrid and Wind)                                                                                                         (25% payment ) 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Projects Completed Study                                (Payment not yet due )                                                                                                       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226026"/>
                  </a:ext>
                </a:extLst>
              </a:tr>
              <a:tr h="8188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Projects started Design 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MW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Projects not yet in Design (on hold due to customer- waiting on submittals )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MW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Projects started Design 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MW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Projects not yet in Design        (On hold)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MW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of Projects 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MW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56487"/>
                  </a:ext>
                </a:extLst>
              </a:tr>
              <a:tr h="22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National Grid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69.8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71.9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993454"/>
                  </a:ext>
                </a:extLst>
              </a:tr>
              <a:tr h="22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Central Hudson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183338"/>
                  </a:ext>
                </a:extLst>
              </a:tr>
              <a:tr h="22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O&amp;R 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51.6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426223"/>
                  </a:ext>
                </a:extLst>
              </a:tr>
              <a:tr h="22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ConEd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0.378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425231"/>
                  </a:ext>
                </a:extLst>
              </a:tr>
              <a:tr h="22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RG&amp;E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47.88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8.765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14.77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826877"/>
                  </a:ext>
                </a:extLst>
              </a:tr>
              <a:tr h="22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NYSEG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176.6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27.62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28.22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71.66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365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0439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G 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National Grid">
  <a:themeElements>
    <a:clrScheme name="NG internal consultin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DDA"/>
      </a:accent1>
      <a:accent2>
        <a:srgbClr val="6BA03A"/>
      </a:accent2>
      <a:accent3>
        <a:srgbClr val="FE0C01"/>
      </a:accent3>
      <a:accent4>
        <a:srgbClr val="FFBF17"/>
      </a:accent4>
      <a:accent5>
        <a:srgbClr val="1E1160"/>
      </a:accent5>
      <a:accent6>
        <a:srgbClr val="0079C1"/>
      </a:accent6>
      <a:hlink>
        <a:srgbClr val="FF7800"/>
      </a:hlink>
      <a:folHlink>
        <a:srgbClr val="0079C1"/>
      </a:folHlink>
    </a:clrScheme>
    <a:fontScheme name="National Gri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99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99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National Gr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6757</TotalTime>
  <Words>155</Words>
  <Application>Microsoft Office PowerPoint</Application>
  <PresentationFormat>On-screen Show (4:3)</PresentationFormat>
  <Paragraphs>86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7" baseType="lpstr">
      <vt:lpstr>ＭＳ Ｐゴシック</vt:lpstr>
      <vt:lpstr>Arial</vt:lpstr>
      <vt:lpstr>Calibri</vt:lpstr>
      <vt:lpstr>Century Gothic Bold</vt:lpstr>
      <vt:lpstr>Times New Roman</vt:lpstr>
      <vt:lpstr>Vrinda</vt:lpstr>
      <vt:lpstr>Wingdings</vt:lpstr>
      <vt:lpstr>Wingdings 2</vt:lpstr>
      <vt:lpstr>NG Blank</vt:lpstr>
      <vt:lpstr>1_NG Blank</vt:lpstr>
      <vt:lpstr>2_NG Blank</vt:lpstr>
      <vt:lpstr>3_NG Blank</vt:lpstr>
      <vt:lpstr>4_NG Blank</vt:lpstr>
      <vt:lpstr>2_National Grid</vt:lpstr>
      <vt:lpstr>Microsoft PowerPoint 97-2003 Presentation</vt:lpstr>
      <vt:lpstr>think-cell Slide</vt:lpstr>
      <vt:lpstr>Construction Queue  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SUNY Canton Solar Installer Workshop</dc:title>
  <dc:creator>National Grid</dc:creator>
  <cp:lastModifiedBy>Grisaru, Elizabeth (DPS)</cp:lastModifiedBy>
  <cp:revision>157</cp:revision>
  <cp:lastPrinted>2018-06-25T19:19:38Z</cp:lastPrinted>
  <dcterms:created xsi:type="dcterms:W3CDTF">2016-02-10T18:30:38Z</dcterms:created>
  <dcterms:modified xsi:type="dcterms:W3CDTF">2019-04-23T13:47:39Z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