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3" r:id="rId2"/>
    <p:sldId id="274" r:id="rId3"/>
    <p:sldId id="285" r:id="rId4"/>
    <p:sldId id="281" r:id="rId5"/>
    <p:sldId id="283" r:id="rId6"/>
    <p:sldId id="287" r:id="rId7"/>
    <p:sldId id="276" r:id="rId8"/>
    <p:sldId id="290" r:id="rId9"/>
    <p:sldId id="278" r:id="rId10"/>
    <p:sldId id="288" r:id="rId11"/>
    <p:sldId id="279" r:id="rId12"/>
    <p:sldId id="286" r:id="rId13"/>
    <p:sldId id="291" r:id="rId14"/>
    <p:sldId id="289" r:id="rId15"/>
    <p:sldId id="277" r:id="rId16"/>
    <p:sldId id="292" r:id="rId17"/>
    <p:sldId id="29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B500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7" autoAdjust="0"/>
    <p:restoredTop sz="96552" autoAdjust="0"/>
  </p:normalViewPr>
  <p:slideViewPr>
    <p:cSldViewPr>
      <p:cViewPr varScale="1">
        <p:scale>
          <a:sx n="116" d="100"/>
          <a:sy n="116" d="100"/>
        </p:scale>
        <p:origin x="7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72C7A5-6390-4A54-984D-CFE980709B6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AC8A8F-7870-4E07-811F-7C6D0094C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57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CF5797-F16D-4CE6-BFAE-148954D3854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0862BE-94D5-4AAE-86D8-0AC6C24F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FCFC16-0ED1-4049-A0D4-13CC4B0D7FB8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029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708" indent="-174708"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8390" indent="-29603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129" indent="-236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6486" indent="-236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0462" indent="-236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6349" indent="-2361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2236" indent="-2361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28122" indent="-2361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94009" indent="-2361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A0BD3C-A518-4BE1-AF2D-D122928BFD41}" type="slidenum">
              <a:rPr lang="en-US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97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EFE3CE-B653-4A39-96DD-2D1CD10C1499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12279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1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862BE-94D5-4AAE-86D8-0AC6C24FD3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80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862BE-94D5-4AAE-86D8-0AC6C24FD3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2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ChangeArrowheads="1"/>
          </p:cNvSpPr>
          <p:nvPr userDrawn="1"/>
        </p:nvSpPr>
        <p:spPr bwMode="auto">
          <a:xfrm>
            <a:off x="0" y="6316663"/>
            <a:ext cx="9144000" cy="541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508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 userDrawn="1"/>
        </p:nvSpPr>
        <p:spPr bwMode="auto">
          <a:xfrm>
            <a:off x="0" y="6316663"/>
            <a:ext cx="9144000" cy="541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61125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8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" y="2057400"/>
            <a:ext cx="8456613" cy="1371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4538" y="3657600"/>
            <a:ext cx="7662862" cy="1981200"/>
          </a:xfrm>
        </p:spPr>
        <p:txBody>
          <a:bodyPr/>
          <a:lstStyle>
            <a:lvl1pPr marL="0" indent="0" algn="ctr">
              <a:buFont typeface="Times" pitchFamily="-110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F493AC-44F2-4569-8C82-AC28022305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583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DC8A3-7877-42A0-A2FA-ECA39FD6A5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190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490663"/>
            <a:ext cx="4154487" cy="4449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490663"/>
            <a:ext cx="4154488" cy="4449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1C7B7-DE97-4149-9469-160422C509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208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1DC71-EBF0-4B35-B9E9-45D7FA92AC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657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FE82D-4E2C-4172-801D-03BFED6E5C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486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59CBF-02F2-4883-A3BA-2BAA88953F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048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342900"/>
            <a:ext cx="211455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663" y="342900"/>
            <a:ext cx="6194425" cy="5597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EBE62-A0F6-49AB-85B8-443741D1A9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091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0" y="342900"/>
            <a:ext cx="84582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490663"/>
            <a:ext cx="846137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40"/>
          <p:cNvSpPr>
            <a:spLocks noChangeArrowheads="1"/>
          </p:cNvSpPr>
          <p:nvPr userDrawn="1"/>
        </p:nvSpPr>
        <p:spPr bwMode="auto">
          <a:xfrm>
            <a:off x="0" y="6316663"/>
            <a:ext cx="9144000" cy="541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4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6461125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4538" y="6453188"/>
            <a:ext cx="56356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AB1E5E-2E08-41B2-8162-29610DDA0DCA}" type="slidenum">
              <a:rPr lang="en-US" altLang="en-US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683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pitchFamily="-110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-110" charset="0"/>
          <a:ea typeface="ＭＳ Ｐゴシック" panose="020B0600070205080204" pitchFamily="34" charset="-128"/>
          <a:cs typeface="ＭＳ Ｐゴシック" pitchFamily="-11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-110" charset="0"/>
          <a:ea typeface="ＭＳ Ｐゴシック" panose="020B0600070205080204" pitchFamily="34" charset="-128"/>
          <a:cs typeface="ＭＳ Ｐゴシック" pitchFamily="-11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-110" charset="0"/>
          <a:ea typeface="ＭＳ Ｐゴシック" panose="020B0600070205080204" pitchFamily="34" charset="-128"/>
          <a:cs typeface="ＭＳ Ｐゴシック" pitchFamily="-11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-110" charset="0"/>
          <a:ea typeface="ＭＳ Ｐゴシック" panose="020B0600070205080204" pitchFamily="34" charset="-128"/>
          <a:cs typeface="ＭＳ Ｐゴシック" pitchFamily="-11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-11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-11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-11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-110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rgbClr val="0790EC"/>
        </a:buClr>
        <a:buSzPct val="125000"/>
        <a:buFont typeface="Times" pitchFamily="-110" charset="0"/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itchFamily="-110" charset="-128"/>
        </a:defRPr>
      </a:lvl1pPr>
      <a:lvl2pPr marL="627063" indent="-284163" algn="l" rtl="0" eaLnBrk="0" fontAlgn="base" hangingPunct="0">
        <a:spcBef>
          <a:spcPct val="50000"/>
        </a:spcBef>
        <a:spcAft>
          <a:spcPct val="0"/>
        </a:spcAft>
        <a:buClr>
          <a:srgbClr val="0790EC"/>
        </a:buClr>
        <a:buSzPct val="130000"/>
        <a:buFont typeface="Times" pitchFamily="-110" charset="0"/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2pPr>
      <a:lvl3pPr marL="914400" indent="-173038" algn="l" rtl="0" eaLnBrk="0" fontAlgn="base" hangingPunct="0">
        <a:spcBef>
          <a:spcPct val="50000"/>
        </a:spcBef>
        <a:spcAft>
          <a:spcPct val="0"/>
        </a:spcAft>
        <a:buClr>
          <a:srgbClr val="0790EC"/>
        </a:buClr>
        <a:buSzPct val="110000"/>
        <a:buFont typeface="Times" pitchFamily="-110" charset="0"/>
        <a:buChar char="•"/>
        <a:defRPr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3pPr>
      <a:lvl4pPr marL="1262063" indent="-233363" algn="l" rtl="0" eaLnBrk="0" fontAlgn="base" hangingPunct="0">
        <a:spcBef>
          <a:spcPct val="50000"/>
        </a:spcBef>
        <a:spcAft>
          <a:spcPct val="0"/>
        </a:spcAft>
        <a:buClr>
          <a:srgbClr val="0790EC"/>
        </a:buClr>
        <a:buSzPct val="110000"/>
        <a:buFont typeface="Times" pitchFamily="-110" charset="0"/>
        <a:buChar char="–"/>
        <a:defRPr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4pPr>
      <a:lvl5pPr marL="1541463" indent="-165100" algn="l" rtl="0" eaLnBrk="0" fontAlgn="base" hangingPunct="0">
        <a:spcBef>
          <a:spcPct val="50000"/>
        </a:spcBef>
        <a:spcAft>
          <a:spcPct val="0"/>
        </a:spcAft>
        <a:buClr>
          <a:srgbClr val="0790EC"/>
        </a:buClr>
        <a:buFont typeface="Times" pitchFamily="-110" charset="0"/>
        <a:buChar char="•"/>
        <a:defRPr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5pPr>
      <a:lvl6pPr marL="1998663" indent="-165100" algn="l" rtl="0" fontAlgn="base">
        <a:spcBef>
          <a:spcPct val="50000"/>
        </a:spcBef>
        <a:spcAft>
          <a:spcPct val="0"/>
        </a:spcAft>
        <a:buClr>
          <a:srgbClr val="0790EC"/>
        </a:buClr>
        <a:buFont typeface="Times" pitchFamily="-110" charset="0"/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6pPr>
      <a:lvl7pPr marL="2455863" indent="-165100" algn="l" rtl="0" fontAlgn="base">
        <a:spcBef>
          <a:spcPct val="50000"/>
        </a:spcBef>
        <a:spcAft>
          <a:spcPct val="0"/>
        </a:spcAft>
        <a:buClr>
          <a:srgbClr val="0790EC"/>
        </a:buClr>
        <a:buFont typeface="Times" pitchFamily="-110" charset="0"/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7pPr>
      <a:lvl8pPr marL="2913063" indent="-165100" algn="l" rtl="0" fontAlgn="base">
        <a:spcBef>
          <a:spcPct val="50000"/>
        </a:spcBef>
        <a:spcAft>
          <a:spcPct val="0"/>
        </a:spcAft>
        <a:buClr>
          <a:srgbClr val="0790EC"/>
        </a:buClr>
        <a:buFont typeface="Times" pitchFamily="-110" charset="0"/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8pPr>
      <a:lvl9pPr marL="3370263" indent="-165100" algn="l" rtl="0" fontAlgn="base">
        <a:spcBef>
          <a:spcPct val="50000"/>
        </a:spcBef>
        <a:spcAft>
          <a:spcPct val="0"/>
        </a:spcAft>
        <a:buClr>
          <a:srgbClr val="0790EC"/>
        </a:buClr>
        <a:buFont typeface="Times" pitchFamily="-110" charset="0"/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killmanj@coned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752600" y="2286000"/>
            <a:ext cx="5638800" cy="3568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Interconnection Policy Working Group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0200" y="3657600"/>
            <a:ext cx="5638800" cy="3568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October 23</a:t>
            </a:r>
            <a:r>
              <a:rPr lang="en-US" sz="2000" b="0" baseline="30000" dirty="0" smtClean="0">
                <a:solidFill>
                  <a:srgbClr val="000000"/>
                </a:solidFill>
                <a:latin typeface="+mn-lt"/>
              </a:rPr>
              <a:t>rd</a:t>
            </a: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,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2018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dirty="0">
              <a:solidFill>
                <a:srgbClr val="000000"/>
              </a:solidFill>
              <a:latin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dirty="0" smtClean="0">
              <a:solidFill>
                <a:srgbClr val="000000"/>
              </a:solidFill>
              <a:latin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dirty="0">
              <a:solidFill>
                <a:srgbClr val="000000"/>
              </a:solidFill>
              <a:latin typeface="+mn-lt"/>
            </a:endParaRPr>
          </a:p>
          <a:p>
            <a:pPr lvl="0" algn="ctr"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Jim </a:t>
            </a:r>
            <a:r>
              <a:rPr lang="en-US" sz="2000" b="0" dirty="0">
                <a:solidFill>
                  <a:srgbClr val="000000"/>
                </a:solidFill>
                <a:latin typeface="+mn-lt"/>
              </a:rPr>
              <a:t>Skillman</a:t>
            </a:r>
          </a:p>
          <a:p>
            <a:pPr lvl="0" algn="ctr">
              <a:defRPr/>
            </a:pPr>
            <a:r>
              <a:rPr lang="en-US" sz="2000" b="0" dirty="0">
                <a:solidFill>
                  <a:srgbClr val="000000"/>
                </a:solidFill>
                <a:latin typeface="+mn-lt"/>
              </a:rPr>
              <a:t>Customer Project Manager</a:t>
            </a:r>
          </a:p>
          <a:p>
            <a:pPr lvl="0" algn="ctr"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Distributed </a:t>
            </a:r>
            <a:r>
              <a:rPr lang="en-US" sz="2000" b="0" dirty="0">
                <a:solidFill>
                  <a:srgbClr val="000000"/>
                </a:solidFill>
                <a:latin typeface="+mn-lt"/>
              </a:rPr>
              <a:t>Generation Group, Con </a:t>
            </a: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Edison</a:t>
            </a:r>
            <a:endParaRPr lang="en-US" sz="2000" b="0" dirty="0">
              <a:solidFill>
                <a:srgbClr val="000000"/>
              </a:solidFill>
              <a:latin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1156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198" y="424180"/>
            <a:ext cx="8229601" cy="3568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Internal Process to conduct Screen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A1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5" y="1143000"/>
            <a:ext cx="8077200" cy="50759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4129454" y="3066871"/>
            <a:ext cx="990600" cy="685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66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141 East 48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12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198" y="424180"/>
            <a:ext cx="8229601" cy="3568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Internal Process to conduct Screen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A1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031125"/>
            <a:ext cx="29025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en-US" sz="2000" b="1" u="sng" dirty="0"/>
              <a:t>Step </a:t>
            </a:r>
            <a:r>
              <a:rPr lang="en-US" sz="2000" b="1" u="sng" dirty="0" smtClean="0"/>
              <a:t>2:</a:t>
            </a:r>
            <a:r>
              <a:rPr lang="en-US" sz="2000" b="1" dirty="0" smtClean="0"/>
              <a:t> </a:t>
            </a:r>
            <a:r>
              <a:rPr lang="en-US" sz="2000" dirty="0" smtClean="0"/>
              <a:t>Determine the All </a:t>
            </a:r>
            <a:r>
              <a:rPr lang="en-US" sz="2000" dirty="0"/>
              <a:t>Time Minimum Load </a:t>
            </a:r>
            <a:r>
              <a:rPr lang="en-US" sz="2000" dirty="0" smtClean="0"/>
              <a:t>using our PVL Maps</a:t>
            </a:r>
            <a:endParaRPr lang="en-US" sz="2000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31125"/>
            <a:ext cx="6009143" cy="4800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2895600" y="5029200"/>
            <a:ext cx="1295400" cy="42582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819400" y="990600"/>
            <a:ext cx="1447800" cy="46635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49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198" y="424180"/>
            <a:ext cx="8229601" cy="3568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Internal Process to conduct Screen A 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066800"/>
            <a:ext cx="746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b="1" u="sng" dirty="0"/>
              <a:t>Step </a:t>
            </a:r>
            <a:r>
              <a:rPr lang="en-US" b="1" u="sng" dirty="0" smtClean="0"/>
              <a:t>3:</a:t>
            </a:r>
            <a:r>
              <a:rPr lang="en-US" dirty="0" smtClean="0"/>
              <a:t> Compare if the proposed system inverter size (kW) is less than the Suggested Hosting Capacity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8" y="1730716"/>
            <a:ext cx="8878539" cy="45631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105400" y="4114800"/>
            <a:ext cx="2209800" cy="57686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-10633" y="1713131"/>
            <a:ext cx="1447800" cy="46635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-10633" y="4495800"/>
            <a:ext cx="1447800" cy="62071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3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198" y="424180"/>
            <a:ext cx="8229601" cy="3568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Internal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Screen A1 Examples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8" y="1050399"/>
            <a:ext cx="80010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Example: </a:t>
            </a:r>
            <a:endParaRPr lang="en-US" sz="2000" dirty="0"/>
          </a:p>
          <a:p>
            <a:r>
              <a:rPr lang="en-US" dirty="0"/>
              <a:t> </a:t>
            </a:r>
          </a:p>
          <a:p>
            <a:r>
              <a:rPr lang="en-US" dirty="0"/>
              <a:t>Address: </a:t>
            </a:r>
            <a:r>
              <a:rPr lang="en-US" dirty="0" smtClean="0"/>
              <a:t>141 </a:t>
            </a:r>
            <a:r>
              <a:rPr lang="en-US" dirty="0"/>
              <a:t>East </a:t>
            </a:r>
            <a:r>
              <a:rPr lang="en-US" dirty="0" smtClean="0"/>
              <a:t>48</a:t>
            </a:r>
            <a:r>
              <a:rPr lang="en-US" baseline="30000" dirty="0" smtClean="0"/>
              <a:t>th</a:t>
            </a:r>
            <a:r>
              <a:rPr lang="en-US" dirty="0" smtClean="0"/>
              <a:t> St, New York, </a:t>
            </a:r>
            <a:r>
              <a:rPr lang="en-US" dirty="0"/>
              <a:t>NY</a:t>
            </a:r>
          </a:p>
          <a:p>
            <a:r>
              <a:rPr lang="en-US" dirty="0"/>
              <a:t>Structure Name: </a:t>
            </a:r>
            <a:r>
              <a:rPr lang="en-US" dirty="0" smtClean="0"/>
              <a:t>M9359</a:t>
            </a:r>
            <a:endParaRPr lang="en-US" dirty="0"/>
          </a:p>
          <a:p>
            <a:r>
              <a:rPr lang="en-US" dirty="0"/>
              <a:t>M&amp;S Plate: </a:t>
            </a:r>
            <a:r>
              <a:rPr lang="en-US" dirty="0" smtClean="0"/>
              <a:t>28-J</a:t>
            </a:r>
            <a:endParaRPr lang="en-US" dirty="0"/>
          </a:p>
          <a:p>
            <a:r>
              <a:rPr lang="en-US" dirty="0"/>
              <a:t>Proposed </a:t>
            </a:r>
            <a:r>
              <a:rPr lang="en-US" dirty="0" smtClean="0"/>
              <a:t>100 kW PV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2544" y="2895600"/>
            <a:ext cx="800100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en-US" sz="2000" b="1" u="sng" dirty="0" smtClean="0"/>
              <a:t>Screen A1 Result:</a:t>
            </a:r>
            <a:r>
              <a:rPr lang="en-US" sz="2000" dirty="0" smtClean="0"/>
              <a:t> PASS</a:t>
            </a:r>
            <a:endParaRPr lang="en-US" sz="2000" dirty="0" smtClean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anose="020B0600070205080204" pitchFamily="34" charset="-128"/>
                <a:cs typeface="ＭＳ Ｐゴシック" charset="0"/>
              </a:rPr>
              <a:t>Of the 64 </a:t>
            </a: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applications from 2017 eligible for </a:t>
            </a:r>
            <a:r>
              <a:rPr lang="en-US" sz="2000" dirty="0">
                <a:ea typeface="ＭＳ Ｐゴシック" panose="020B0600070205080204" pitchFamily="34" charset="-128"/>
                <a:cs typeface="ＭＳ Ｐゴシック" charset="0"/>
              </a:rPr>
              <a:t>Screen A1 </a:t>
            </a:r>
          </a:p>
          <a:p>
            <a:pPr marL="1257300" lvl="2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anose="020B0600070205080204" pitchFamily="34" charset="-128"/>
                <a:cs typeface="ＭＳ Ｐゴシック" charset="0"/>
              </a:rPr>
              <a:t>60% would have failed Screen A1</a:t>
            </a:r>
          </a:p>
          <a:p>
            <a:pPr marL="1257300" lvl="2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anose="020B0600070205080204" pitchFamily="34" charset="-128"/>
                <a:cs typeface="ＭＳ Ｐゴシック" charset="0"/>
              </a:rPr>
              <a:t>40% would have passed Screen A1 </a:t>
            </a:r>
          </a:p>
          <a:p>
            <a:pPr marL="1657350" lvl="3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CESIR study savings of &gt; $30,000 for installers.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Of a sampling of 36 applications from 2018 that went to CESIR,</a:t>
            </a:r>
          </a:p>
          <a:p>
            <a:pPr marL="742950" lvl="1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50% Failed Screen A</a:t>
            </a:r>
          </a:p>
          <a:p>
            <a:pPr marL="742950" lvl="1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Of those, 28% would have passed Screen A1</a:t>
            </a:r>
          </a:p>
        </p:txBody>
      </p:sp>
    </p:spTree>
    <p:extLst>
      <p:ext uri="{BB962C8B-B14F-4D97-AF65-F5344CB8AC3E}">
        <p14:creationId xmlns:p14="http://schemas.microsoft.com/office/powerpoint/2010/main" val="2043266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198" y="424180"/>
            <a:ext cx="8229601" cy="3568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Other considerations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associated with Screen A1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8" y="1219200"/>
            <a:ext cx="792480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Not in SIR, so cannot be incorporated as part of the Preliminary Screen process yet – intend to use after the screen is complete.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000" dirty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As </a:t>
            </a: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AMI rolls out across the service territory we may consider revising the methodology of this </a:t>
            </a: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screen.</a:t>
            </a:r>
            <a:endParaRPr lang="en-US" sz="2000" dirty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000" dirty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Clusters of </a:t>
            </a: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projects could not utilize </a:t>
            </a: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screen A1 because </a:t>
            </a: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aggregated export would overcome local loads requiring CESIR.</a:t>
            </a:r>
            <a:endParaRPr lang="en-US" sz="2000" dirty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000" dirty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The </a:t>
            </a: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PVL </a:t>
            </a: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map </a:t>
            </a: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tool data is </a:t>
            </a: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only as good as the frequency that </a:t>
            </a: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it is refreshed – the proper refresh rate will have to be researched.  </a:t>
            </a:r>
            <a:endParaRPr lang="en-US" sz="2000" dirty="0" smtClean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000" dirty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Screen A1 can’t be used for projects needing new </a:t>
            </a: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services as the network power flows could change significantly.</a:t>
            </a:r>
            <a:endParaRPr lang="en-US" sz="2000" dirty="0" smtClean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000" dirty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000" dirty="0">
              <a:ea typeface="ＭＳ Ｐゴシック" panose="020B0600070205080204" pitchFamily="34" charset="-128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66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198" y="424180"/>
            <a:ext cx="8229601" cy="3568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Next Steps for Preliminary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Screen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A1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Tx/>
              <a:buSzPct val="75000"/>
              <a:buFont typeface="+mj-lt"/>
              <a:buAutoNum type="arabicPeriod"/>
            </a:pPr>
            <a:r>
              <a:rPr lang="en-US" dirty="0" smtClean="0"/>
              <a:t>Formalize criteria for when Screen A1 is to be used.</a:t>
            </a:r>
          </a:p>
          <a:p>
            <a:pPr marL="457200" indent="-457200">
              <a:buClrTx/>
              <a:buSzPct val="75000"/>
              <a:buFont typeface="+mj-lt"/>
              <a:buAutoNum type="arabicPeriod"/>
            </a:pPr>
            <a:r>
              <a:rPr lang="en-US" dirty="0" smtClean="0"/>
              <a:t>Perform Screen A1 and record results for further study.</a:t>
            </a:r>
          </a:p>
          <a:p>
            <a:pPr marL="457200" indent="-457200">
              <a:buClrTx/>
              <a:buSzPct val="75000"/>
              <a:buFont typeface="+mj-lt"/>
              <a:buAutoNum type="arabicPeriod"/>
            </a:pPr>
            <a:r>
              <a:rPr lang="en-US" dirty="0" smtClean="0"/>
              <a:t>If Screen A1 passes, proactively suggest a Preliminary Screen Review Meeting to the Applicant.</a:t>
            </a:r>
            <a:endParaRPr lang="en-US" dirty="0"/>
          </a:p>
          <a:p>
            <a:pPr marL="457200" indent="-457200">
              <a:buClrTx/>
              <a:buSzPct val="75000"/>
              <a:buFont typeface="+mj-lt"/>
              <a:buAutoNum type="arabicPeriod"/>
            </a:pPr>
            <a:r>
              <a:rPr lang="en-US" dirty="0" smtClean="0"/>
              <a:t>If a CESIR can be avoided, provide permission to build to the Applicant and record results for further study.</a:t>
            </a:r>
          </a:p>
          <a:p>
            <a:pPr marL="457200" indent="-457200">
              <a:buClrTx/>
              <a:buSzPct val="75000"/>
              <a:buFont typeface="+mj-lt"/>
              <a:buAutoNum type="arabicPeriod"/>
            </a:pPr>
            <a:r>
              <a:rPr lang="en-US" dirty="0" smtClean="0"/>
              <a:t>The DG Group to review the results and coordinate with Distribution Engineering to assess next steps. </a:t>
            </a:r>
          </a:p>
        </p:txBody>
      </p:sp>
    </p:spTree>
    <p:extLst>
      <p:ext uri="{BB962C8B-B14F-4D97-AF65-F5344CB8AC3E}">
        <p14:creationId xmlns:p14="http://schemas.microsoft.com/office/powerpoint/2010/main" val="2100638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198" y="424180"/>
            <a:ext cx="8229601" cy="3568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Next Steps for Preliminary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Screen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A1?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5" y="765590"/>
            <a:ext cx="7505702" cy="55136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0784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endParaRPr lang="en-US" dirty="0"/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000" kern="1200" dirty="0">
                <a:solidFill>
                  <a:srgbClr val="000000"/>
                </a:solidFill>
                <a:ea typeface="+mn-ea"/>
                <a:cs typeface="+mn-cs"/>
              </a:rPr>
              <a:t>Jim Skillman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000" kern="1200" dirty="0">
                <a:solidFill>
                  <a:srgbClr val="000000"/>
                </a:solidFill>
                <a:ea typeface="+mn-ea"/>
                <a:cs typeface="+mn-cs"/>
              </a:rPr>
              <a:t>Customer Project Manager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000" kern="1200" dirty="0">
                <a:solidFill>
                  <a:srgbClr val="000000"/>
                </a:solidFill>
                <a:ea typeface="+mn-ea"/>
                <a:cs typeface="+mn-cs"/>
              </a:rPr>
              <a:t>Distributed Generation Group, Con </a:t>
            </a:r>
            <a:r>
              <a:rPr lang="en-US" sz="2000" kern="1200" dirty="0" smtClean="0">
                <a:solidFill>
                  <a:srgbClr val="000000"/>
                </a:solidFill>
                <a:ea typeface="+mn-ea"/>
                <a:cs typeface="+mn-cs"/>
              </a:rPr>
              <a:t>Edison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000" kern="1200" dirty="0" smtClean="0">
                <a:solidFill>
                  <a:srgbClr val="0070C0"/>
                </a:solidFill>
                <a:ea typeface="+mn-ea"/>
                <a:cs typeface="+mn-cs"/>
                <a:hlinkClick r:id="rId2"/>
              </a:rPr>
              <a:t>skillmanj@coned.com</a:t>
            </a:r>
            <a:r>
              <a:rPr lang="en-US" sz="2000" kern="12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000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pPr lvl="0" defTabSz="4572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endParaRPr lang="en-US" sz="2000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FE82D-4E2C-4172-801D-03BFED6E5C55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4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198" y="424180"/>
            <a:ext cx="8229601" cy="3568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Agenda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447800"/>
            <a:ext cx="617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</a:pPr>
            <a:r>
              <a:rPr lang="en-US" sz="2000" dirty="0" smtClean="0">
                <a:ea typeface="ＭＳ Ｐゴシック" panose="020B0600070205080204" pitchFamily="34" charset="-128"/>
                <a:cs typeface="ＭＳ Ｐゴシック" pitchFamily="-110" charset="-128"/>
              </a:rPr>
              <a:t>Quick Recap</a:t>
            </a:r>
          </a:p>
          <a:p>
            <a:pPr marL="800100" lvl="1" indent="-342900" eaLnBrk="0" fontAlgn="base" hangingPunct="0"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</a:pPr>
            <a:r>
              <a:rPr lang="en-US" dirty="0" smtClean="0">
                <a:ea typeface="ＭＳ Ｐゴシック" panose="020B0600070205080204" pitchFamily="34" charset="-128"/>
                <a:cs typeface="ＭＳ Ｐゴシック" pitchFamily="-110" charset="-128"/>
              </a:rPr>
              <a:t>Con </a:t>
            </a:r>
            <a:r>
              <a:rPr lang="en-US" dirty="0">
                <a:ea typeface="ＭＳ Ｐゴシック" panose="020B0600070205080204" pitchFamily="34" charset="-128"/>
                <a:cs typeface="ＭＳ Ｐゴシック" pitchFamily="-110" charset="-128"/>
              </a:rPr>
              <a:t>Edison’s Distribution System Overview </a:t>
            </a:r>
            <a:endParaRPr lang="en-US" dirty="0" smtClean="0">
              <a:ea typeface="ＭＳ Ｐゴシック" panose="020B0600070205080204" pitchFamily="34" charset="-128"/>
              <a:cs typeface="ＭＳ Ｐゴシック" pitchFamily="-110" charset="-128"/>
            </a:endParaRPr>
          </a:p>
          <a:p>
            <a:pPr marL="800100" lvl="1" indent="-342900" eaLnBrk="0" fontAlgn="base" hangingPunct="0"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</a:pPr>
            <a:r>
              <a:rPr lang="en-US" dirty="0" smtClean="0">
                <a:ea typeface="ＭＳ Ｐゴシック" panose="020B0600070205080204" pitchFamily="34" charset="-128"/>
                <a:cs typeface="ＭＳ Ｐゴシック" pitchFamily="-110" charset="-128"/>
              </a:rPr>
              <a:t>NY </a:t>
            </a:r>
            <a:r>
              <a:rPr lang="en-US" dirty="0">
                <a:ea typeface="ＭＳ Ｐゴシック" panose="020B0600070205080204" pitchFamily="34" charset="-128"/>
                <a:cs typeface="ＭＳ Ｐゴシック" pitchFamily="-110" charset="-128"/>
              </a:rPr>
              <a:t>SIR Preliminary Screening </a:t>
            </a:r>
            <a:r>
              <a:rPr lang="en-US" dirty="0" smtClean="0">
                <a:ea typeface="ＭＳ Ｐゴシック" panose="020B0600070205080204" pitchFamily="34" charset="-128"/>
                <a:cs typeface="ＭＳ Ｐゴシック" pitchFamily="-110" charset="-128"/>
              </a:rPr>
              <a:t>Analysis</a:t>
            </a:r>
          </a:p>
          <a:p>
            <a:pPr marL="800100" lvl="1" indent="-342900" eaLnBrk="0" fontAlgn="base" hangingPunct="0"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</a:pPr>
            <a:r>
              <a:rPr lang="en-US" dirty="0" smtClean="0">
                <a:ea typeface="ＭＳ Ｐゴシック" panose="020B0600070205080204" pitchFamily="34" charset="-128"/>
                <a:cs typeface="ＭＳ Ｐゴシック" pitchFamily="-110" charset="-128"/>
              </a:rPr>
              <a:t>Con Edison Issues </a:t>
            </a:r>
            <a:r>
              <a:rPr lang="en-US" dirty="0">
                <a:ea typeface="ＭＳ Ｐゴシック" panose="020B0600070205080204" pitchFamily="34" charset="-128"/>
                <a:cs typeface="ＭＳ Ｐゴシック" pitchFamily="-110" charset="-128"/>
              </a:rPr>
              <a:t>with Preliminary </a:t>
            </a:r>
            <a:r>
              <a:rPr lang="en-US" dirty="0">
                <a:ea typeface="ＭＳ Ｐゴシック" panose="020B0600070205080204" pitchFamily="34" charset="-128"/>
                <a:cs typeface="ＭＳ Ｐゴシック" pitchFamily="-110" charset="-128"/>
              </a:rPr>
              <a:t>Screen A</a:t>
            </a:r>
          </a:p>
          <a:p>
            <a:pPr marL="342900" indent="-342900" eaLnBrk="0" fontAlgn="base" hangingPunct="0"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</a:pPr>
            <a:endParaRPr lang="en-US" dirty="0">
              <a:ea typeface="ＭＳ Ｐゴシック" panose="020B0600070205080204" pitchFamily="34" charset="-128"/>
              <a:cs typeface="ＭＳ Ｐゴシック" pitchFamily="-110" charset="-128"/>
            </a:endParaRPr>
          </a:p>
          <a:p>
            <a:pPr marL="342900" indent="-342900" eaLnBrk="0" fontAlgn="base" hangingPunct="0"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</a:pPr>
            <a:r>
              <a:rPr lang="en-US" sz="2000" dirty="0">
                <a:ea typeface="ＭＳ Ｐゴシック" panose="020B0600070205080204" pitchFamily="34" charset="-128"/>
                <a:cs typeface="ＭＳ Ｐゴシック" pitchFamily="-110" charset="-128"/>
              </a:rPr>
              <a:t>Proposed Technical </a:t>
            </a:r>
            <a:r>
              <a:rPr lang="en-US" sz="2000" dirty="0" smtClean="0">
                <a:ea typeface="ＭＳ Ｐゴシック" panose="020B0600070205080204" pitchFamily="34" charset="-128"/>
                <a:cs typeface="ＭＳ Ｐゴシック" pitchFamily="-110" charset="-128"/>
              </a:rPr>
              <a:t>“Screen A1”</a:t>
            </a:r>
            <a:endParaRPr lang="en-US" sz="2000" dirty="0">
              <a:ea typeface="ＭＳ Ｐゴシック" panose="020B0600070205080204" pitchFamily="34" charset="-128"/>
              <a:cs typeface="ＭＳ Ｐゴシック" pitchFamily="-110" charset="-128"/>
            </a:endParaRPr>
          </a:p>
          <a:p>
            <a:pPr marL="342900" indent="-342900" eaLnBrk="0" fontAlgn="base" hangingPunct="0"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</a:pPr>
            <a:endParaRPr lang="en-US" dirty="0">
              <a:ea typeface="ＭＳ Ｐゴシック" panose="020B0600070205080204" pitchFamily="34" charset="-128"/>
              <a:cs typeface="ＭＳ Ｐゴシック" pitchFamily="-110" charset="-128"/>
            </a:endParaRPr>
          </a:p>
          <a:p>
            <a:pPr marL="342900" indent="-342900" eaLnBrk="0" fontAlgn="base" hangingPunct="0">
              <a:spcAft>
                <a:spcPct val="0"/>
              </a:spcAft>
              <a:buClr>
                <a:srgbClr val="0790EC"/>
              </a:buClr>
              <a:buFont typeface="Times" pitchFamily="-110" charset="0"/>
              <a:buChar char="•"/>
            </a:pPr>
            <a:r>
              <a:rPr lang="en-US" dirty="0">
                <a:ea typeface="ＭＳ Ｐゴシック" panose="020B0600070205080204" pitchFamily="34" charset="-128"/>
                <a:cs typeface="ＭＳ Ｐゴシック" pitchFamily="-110" charset="-128"/>
              </a:rPr>
              <a:t>Other considerations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600" dirty="0">
              <a:ea typeface="ＭＳ Ｐゴシック" panose="020B0600070205080204" pitchFamily="34" charset="-128"/>
              <a:cs typeface="ＭＳ Ｐゴシック" charset="0"/>
            </a:endParaRP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600" dirty="0">
              <a:ea typeface="ＭＳ Ｐゴシック" panose="020B0600070205080204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2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Electric Operations Overview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1F92DA"/>
                </a:solidFill>
                <a:ea typeface="ＭＳ Ｐゴシック" panose="020B0600070205080204" pitchFamily="34" charset="-128"/>
              </a:rPr>
              <a:t>Distribution</a:t>
            </a:r>
            <a:r>
              <a:rPr lang="en-US" altLang="en-US" smtClean="0">
                <a:ea typeface="ＭＳ Ｐゴシック" panose="020B0600070205080204" pitchFamily="34" charset="-128"/>
              </a:rPr>
              <a:t/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The </a:t>
            </a:r>
            <a:r>
              <a:rPr lang="en-US" altLang="en-US" sz="2000" dirty="0" smtClean="0"/>
              <a:t>Con Edison Electric Distribution System </a:t>
            </a:r>
            <a:r>
              <a:rPr lang="en-US" altLang="en-US" sz="2000" dirty="0"/>
              <a:t>supplies </a:t>
            </a:r>
            <a:r>
              <a:rPr lang="en-US" altLang="en-US" sz="2000" dirty="0" smtClean="0"/>
              <a:t>power </a:t>
            </a:r>
            <a:r>
              <a:rPr lang="en-US" altLang="en-US" sz="2000" dirty="0"/>
              <a:t>to </a:t>
            </a:r>
            <a:r>
              <a:rPr lang="en-US" altLang="en-US" sz="2000" dirty="0"/>
              <a:t>customers </a:t>
            </a:r>
            <a:r>
              <a:rPr lang="en-US" altLang="en-US" sz="2000" dirty="0" smtClean="0"/>
              <a:t>primarily in one of three ways:</a:t>
            </a:r>
          </a:p>
          <a:p>
            <a:pPr marL="569913" lvl="1" indent="-171450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Low Voltage </a:t>
            </a:r>
            <a:r>
              <a:rPr lang="en-US" altLang="en-US" sz="1800" b="1" dirty="0"/>
              <a:t>Network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customers</a:t>
            </a:r>
          </a:p>
          <a:p>
            <a:pPr marL="569913" lvl="1" indent="-171450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Low Voltage </a:t>
            </a:r>
            <a:r>
              <a:rPr lang="en-US" altLang="en-US" sz="1800" b="1" dirty="0" smtClean="0"/>
              <a:t>Radial</a:t>
            </a:r>
            <a:r>
              <a:rPr lang="en-US" altLang="en-US" sz="1800" dirty="0" smtClean="0"/>
              <a:t> </a:t>
            </a:r>
            <a:r>
              <a:rPr lang="en-US" altLang="en-US" sz="1800" dirty="0" smtClean="0"/>
              <a:t>customers</a:t>
            </a:r>
          </a:p>
          <a:p>
            <a:pPr marL="569913" lvl="1" indent="-171450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High Tension connections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Network Systems </a:t>
            </a:r>
            <a:r>
              <a:rPr lang="en-US" altLang="en-US" sz="2000" dirty="0" smtClean="0"/>
              <a:t>supply 87</a:t>
            </a:r>
            <a:r>
              <a:rPr lang="en-US" altLang="en-US" sz="2000" dirty="0" smtClean="0"/>
              <a:t>% of Con Edison system demand</a:t>
            </a:r>
          </a:p>
          <a:p>
            <a:pPr marL="569913" lvl="1" indent="-171450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Network Grid Service</a:t>
            </a:r>
          </a:p>
          <a:p>
            <a:pPr marL="569913" lvl="1" indent="-171450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Spot/Isolated Network</a:t>
            </a:r>
          </a:p>
          <a:p>
            <a:pPr marL="569913" lvl="1" indent="-171450">
              <a:buFont typeface="Arial" panose="020B0604020202020204" pitchFamily="34" charset="0"/>
              <a:buChar char="•"/>
              <a:defRPr/>
            </a:pPr>
            <a:endParaRPr lang="en-US" alt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16388" name="Freeform 16"/>
          <p:cNvSpPr>
            <a:spLocks/>
          </p:cNvSpPr>
          <p:nvPr/>
        </p:nvSpPr>
        <p:spPr bwMode="auto">
          <a:xfrm>
            <a:off x="4121150" y="1390650"/>
            <a:ext cx="4476750" cy="5756275"/>
          </a:xfrm>
          <a:custGeom>
            <a:avLst/>
            <a:gdLst>
              <a:gd name="T0" fmla="*/ 641732 w 4476466"/>
              <a:gd name="T1" fmla="*/ 383748 h 5756847"/>
              <a:gd name="T2" fmla="*/ 641732 w 4476466"/>
              <a:gd name="T3" fmla="*/ 383748 h 5756847"/>
              <a:gd name="T4" fmla="*/ 669034 w 4476466"/>
              <a:gd name="T5" fmla="*/ 574684 h 5756847"/>
              <a:gd name="T6" fmla="*/ 655386 w 4476466"/>
              <a:gd name="T7" fmla="*/ 1515721 h 5756847"/>
              <a:gd name="T8" fmla="*/ 628077 w 4476466"/>
              <a:gd name="T9" fmla="*/ 1597552 h 5756847"/>
              <a:gd name="T10" fmla="*/ 177498 w 4476466"/>
              <a:gd name="T11" fmla="*/ 1638467 h 5756847"/>
              <a:gd name="T12" fmla="*/ 136540 w 4476466"/>
              <a:gd name="T13" fmla="*/ 1665742 h 5756847"/>
              <a:gd name="T14" fmla="*/ 81921 w 4476466"/>
              <a:gd name="T15" fmla="*/ 1788487 h 5756847"/>
              <a:gd name="T16" fmla="*/ 68267 w 4476466"/>
              <a:gd name="T17" fmla="*/ 1829403 h 5756847"/>
              <a:gd name="T18" fmla="*/ 54612 w 4476466"/>
              <a:gd name="T19" fmla="*/ 1924874 h 5756847"/>
              <a:gd name="T20" fmla="*/ 27309 w 4476466"/>
              <a:gd name="T21" fmla="*/ 3056847 h 5756847"/>
              <a:gd name="T22" fmla="*/ 13655 w 4476466"/>
              <a:gd name="T23" fmla="*/ 3220508 h 5756847"/>
              <a:gd name="T24" fmla="*/ 0 w 4476466"/>
              <a:gd name="T25" fmla="*/ 3356888 h 5756847"/>
              <a:gd name="T26" fmla="*/ 13655 w 4476466"/>
              <a:gd name="T27" fmla="*/ 4325207 h 5756847"/>
              <a:gd name="T28" fmla="*/ 54612 w 4476466"/>
              <a:gd name="T29" fmla="*/ 4434312 h 5756847"/>
              <a:gd name="T30" fmla="*/ 122886 w 4476466"/>
              <a:gd name="T31" fmla="*/ 4447953 h 5756847"/>
              <a:gd name="T32" fmla="*/ 245772 w 4476466"/>
              <a:gd name="T33" fmla="*/ 4475227 h 5756847"/>
              <a:gd name="T34" fmla="*/ 423269 w 4476466"/>
              <a:gd name="T35" fmla="*/ 4502504 h 5756847"/>
              <a:gd name="T36" fmla="*/ 464227 w 4476466"/>
              <a:gd name="T37" fmla="*/ 4529783 h 5756847"/>
              <a:gd name="T38" fmla="*/ 614422 w 4476466"/>
              <a:gd name="T39" fmla="*/ 4570699 h 5756847"/>
              <a:gd name="T40" fmla="*/ 655386 w 4476466"/>
              <a:gd name="T41" fmla="*/ 4584332 h 5756847"/>
              <a:gd name="T42" fmla="*/ 819230 w 4476466"/>
              <a:gd name="T43" fmla="*/ 4597973 h 5756847"/>
              <a:gd name="T44" fmla="*/ 4464799 w 4476466"/>
              <a:gd name="T45" fmla="*/ 4475227 h 5756847"/>
              <a:gd name="T46" fmla="*/ 4478454 w 4476466"/>
              <a:gd name="T47" fmla="*/ 4407038 h 5756847"/>
              <a:gd name="T48" fmla="*/ 4464799 w 4476466"/>
              <a:gd name="T49" fmla="*/ 247361 h 5756847"/>
              <a:gd name="T50" fmla="*/ 4451144 w 4476466"/>
              <a:gd name="T51" fmla="*/ 192812 h 5756847"/>
              <a:gd name="T52" fmla="*/ 4410187 w 4476466"/>
              <a:gd name="T53" fmla="*/ 110982 h 5756847"/>
              <a:gd name="T54" fmla="*/ 4355568 w 4476466"/>
              <a:gd name="T55" fmla="*/ 83707 h 5756847"/>
              <a:gd name="T56" fmla="*/ 4314610 w 4476466"/>
              <a:gd name="T57" fmla="*/ 56426 h 5756847"/>
              <a:gd name="T58" fmla="*/ 4273646 w 4476466"/>
              <a:gd name="T59" fmla="*/ 42792 h 5756847"/>
              <a:gd name="T60" fmla="*/ 4164415 w 4476466"/>
              <a:gd name="T61" fmla="*/ 1877 h 5756847"/>
              <a:gd name="T62" fmla="*/ 4027876 w 4476466"/>
              <a:gd name="T63" fmla="*/ 15510 h 5756847"/>
              <a:gd name="T64" fmla="*/ 3986917 w 4476466"/>
              <a:gd name="T65" fmla="*/ 29151 h 5756847"/>
              <a:gd name="T66" fmla="*/ 3727491 w 4476466"/>
              <a:gd name="T67" fmla="*/ 42792 h 5756847"/>
              <a:gd name="T68" fmla="*/ 819230 w 4476466"/>
              <a:gd name="T69" fmla="*/ 56426 h 5756847"/>
              <a:gd name="T70" fmla="*/ 682689 w 4476466"/>
              <a:gd name="T71" fmla="*/ 83707 h 5756847"/>
              <a:gd name="T72" fmla="*/ 641732 w 4476466"/>
              <a:gd name="T73" fmla="*/ 110982 h 5756847"/>
              <a:gd name="T74" fmla="*/ 614422 w 4476466"/>
              <a:gd name="T75" fmla="*/ 1311152 h 57568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476466" h="5756847">
                <a:moveTo>
                  <a:pt x="641445" y="384014"/>
                </a:moveTo>
                <a:lnTo>
                  <a:pt x="641445" y="384014"/>
                </a:lnTo>
                <a:cubicBezTo>
                  <a:pt x="650543" y="447704"/>
                  <a:pt x="667965" y="510751"/>
                  <a:pt x="668740" y="575083"/>
                </a:cubicBezTo>
                <a:cubicBezTo>
                  <a:pt x="672522" y="888992"/>
                  <a:pt x="667639" y="1203098"/>
                  <a:pt x="655092" y="1516778"/>
                </a:cubicBezTo>
                <a:cubicBezTo>
                  <a:pt x="653942" y="1545527"/>
                  <a:pt x="651737" y="1582705"/>
                  <a:pt x="627797" y="1598665"/>
                </a:cubicBezTo>
                <a:cubicBezTo>
                  <a:pt x="473234" y="1701706"/>
                  <a:pt x="603247" y="1625414"/>
                  <a:pt x="177421" y="1639608"/>
                </a:cubicBezTo>
                <a:cubicBezTo>
                  <a:pt x="163773" y="1648707"/>
                  <a:pt x="148076" y="1655305"/>
                  <a:pt x="136477" y="1666904"/>
                </a:cubicBezTo>
                <a:cubicBezTo>
                  <a:pt x="104037" y="1699344"/>
                  <a:pt x="95398" y="1749195"/>
                  <a:pt x="81886" y="1789733"/>
                </a:cubicBezTo>
                <a:lnTo>
                  <a:pt x="68239" y="1830677"/>
                </a:lnTo>
                <a:cubicBezTo>
                  <a:pt x="63690" y="1862522"/>
                  <a:pt x="55330" y="1894052"/>
                  <a:pt x="54591" y="1926211"/>
                </a:cubicBezTo>
                <a:cubicBezTo>
                  <a:pt x="28301" y="3069802"/>
                  <a:pt x="156535" y="2671264"/>
                  <a:pt x="27295" y="3058975"/>
                </a:cubicBezTo>
                <a:cubicBezTo>
                  <a:pt x="22746" y="3113566"/>
                  <a:pt x="18607" y="3168193"/>
                  <a:pt x="13648" y="3222748"/>
                </a:cubicBezTo>
                <a:cubicBezTo>
                  <a:pt x="9509" y="3268280"/>
                  <a:pt x="0" y="3313506"/>
                  <a:pt x="0" y="3359226"/>
                </a:cubicBezTo>
                <a:cubicBezTo>
                  <a:pt x="0" y="3682255"/>
                  <a:pt x="5150" y="4005300"/>
                  <a:pt x="13648" y="4328217"/>
                </a:cubicBezTo>
                <a:cubicBezTo>
                  <a:pt x="14234" y="4350498"/>
                  <a:pt x="25937" y="4421026"/>
                  <a:pt x="54591" y="4437399"/>
                </a:cubicBezTo>
                <a:cubicBezTo>
                  <a:pt x="74732" y="4448908"/>
                  <a:pt x="100148" y="4446187"/>
                  <a:pt x="122830" y="4451047"/>
                </a:cubicBezTo>
                <a:cubicBezTo>
                  <a:pt x="163841" y="4459835"/>
                  <a:pt x="204532" y="4470117"/>
                  <a:pt x="245660" y="4478342"/>
                </a:cubicBezTo>
                <a:cubicBezTo>
                  <a:pt x="293006" y="4487811"/>
                  <a:pt x="377191" y="4499082"/>
                  <a:pt x="423080" y="4505638"/>
                </a:cubicBezTo>
                <a:cubicBezTo>
                  <a:pt x="436728" y="4514736"/>
                  <a:pt x="449035" y="4526271"/>
                  <a:pt x="464024" y="4532933"/>
                </a:cubicBezTo>
                <a:cubicBezTo>
                  <a:pt x="539313" y="4566395"/>
                  <a:pt x="540758" y="4555530"/>
                  <a:pt x="614149" y="4573877"/>
                </a:cubicBezTo>
                <a:cubicBezTo>
                  <a:pt x="628105" y="4577366"/>
                  <a:pt x="640832" y="4585623"/>
                  <a:pt x="655092" y="4587524"/>
                </a:cubicBezTo>
                <a:cubicBezTo>
                  <a:pt x="709392" y="4594764"/>
                  <a:pt x="764275" y="4596623"/>
                  <a:pt x="818866" y="4601172"/>
                </a:cubicBezTo>
                <a:cubicBezTo>
                  <a:pt x="2416835" y="4595142"/>
                  <a:pt x="4207110" y="5756847"/>
                  <a:pt x="4462818" y="4478342"/>
                </a:cubicBezTo>
                <a:lnTo>
                  <a:pt x="4476466" y="4410104"/>
                </a:lnTo>
                <a:cubicBezTo>
                  <a:pt x="4471917" y="3022581"/>
                  <a:pt x="4471799" y="1635037"/>
                  <a:pt x="4462818" y="247536"/>
                </a:cubicBezTo>
                <a:cubicBezTo>
                  <a:pt x="4462697" y="228779"/>
                  <a:pt x="4454323" y="210980"/>
                  <a:pt x="4449170" y="192945"/>
                </a:cubicBezTo>
                <a:cubicBezTo>
                  <a:pt x="4441602" y="166456"/>
                  <a:pt x="4430656" y="129750"/>
                  <a:pt x="4408227" y="111059"/>
                </a:cubicBezTo>
                <a:cubicBezTo>
                  <a:pt x="4392598" y="98034"/>
                  <a:pt x="4371300" y="93857"/>
                  <a:pt x="4353636" y="83763"/>
                </a:cubicBezTo>
                <a:cubicBezTo>
                  <a:pt x="4339394" y="75625"/>
                  <a:pt x="4327363" y="63803"/>
                  <a:pt x="4312692" y="56468"/>
                </a:cubicBezTo>
                <a:cubicBezTo>
                  <a:pt x="4299825" y="50034"/>
                  <a:pt x="4284972" y="48487"/>
                  <a:pt x="4271749" y="42820"/>
                </a:cubicBezTo>
                <a:cubicBezTo>
                  <a:pt x="4171838" y="0"/>
                  <a:pt x="4263211" y="27037"/>
                  <a:pt x="4162567" y="1877"/>
                </a:cubicBezTo>
                <a:cubicBezTo>
                  <a:pt x="4117074" y="6426"/>
                  <a:pt x="4071277" y="8572"/>
                  <a:pt x="4026089" y="15524"/>
                </a:cubicBezTo>
                <a:cubicBezTo>
                  <a:pt x="4011870" y="17711"/>
                  <a:pt x="3999473" y="27870"/>
                  <a:pt x="3985146" y="29172"/>
                </a:cubicBezTo>
                <a:cubicBezTo>
                  <a:pt x="3898946" y="37009"/>
                  <a:pt x="3812391" y="42074"/>
                  <a:pt x="3725839" y="42820"/>
                </a:cubicBezTo>
                <a:lnTo>
                  <a:pt x="818866" y="56468"/>
                </a:lnTo>
                <a:cubicBezTo>
                  <a:pt x="800389" y="59547"/>
                  <a:pt x="708302" y="72657"/>
                  <a:pt x="682388" y="83763"/>
                </a:cubicBezTo>
                <a:cubicBezTo>
                  <a:pt x="667312" y="90224"/>
                  <a:pt x="655093" y="101960"/>
                  <a:pt x="641445" y="111059"/>
                </a:cubicBezTo>
                <a:cubicBezTo>
                  <a:pt x="399650" y="473742"/>
                  <a:pt x="614149" y="135599"/>
                  <a:pt x="614149" y="1312062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6389" name="Group 1"/>
          <p:cNvGrpSpPr>
            <a:grpSpLocks noChangeAspect="1"/>
          </p:cNvGrpSpPr>
          <p:nvPr/>
        </p:nvGrpSpPr>
        <p:grpSpPr bwMode="auto">
          <a:xfrm>
            <a:off x="4502150" y="1074738"/>
            <a:ext cx="4395788" cy="4394200"/>
            <a:chOff x="1928351" y="1050925"/>
            <a:chExt cx="5196802" cy="5193947"/>
          </a:xfrm>
        </p:grpSpPr>
        <p:grpSp>
          <p:nvGrpSpPr>
            <p:cNvPr id="16393" name="Group 8"/>
            <p:cNvGrpSpPr>
              <a:grpSpLocks noChangeAspect="1"/>
            </p:cNvGrpSpPr>
            <p:nvPr/>
          </p:nvGrpSpPr>
          <p:grpSpPr bwMode="auto">
            <a:xfrm>
              <a:off x="1928351" y="1050925"/>
              <a:ext cx="5196802" cy="5193947"/>
              <a:chOff x="2979965" y="1541416"/>
              <a:chExt cx="4638448" cy="4634729"/>
            </a:xfrm>
          </p:grpSpPr>
          <p:pic>
            <p:nvPicPr>
              <p:cNvPr id="16396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41" t="10529"/>
              <a:stretch>
                <a:fillRect/>
              </a:stretch>
            </p:blipFill>
            <p:spPr bwMode="auto">
              <a:xfrm>
                <a:off x="3364707" y="1541416"/>
                <a:ext cx="4253706" cy="4244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7" name="Text Box 23"/>
              <p:cNvSpPr txBox="1">
                <a:spLocks noChangeArrowheads="1"/>
              </p:cNvSpPr>
              <p:nvPr/>
            </p:nvSpPr>
            <p:spPr bwMode="auto">
              <a:xfrm>
                <a:off x="3511814" y="5559291"/>
                <a:ext cx="1938337" cy="616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64 </a:t>
                </a:r>
                <a:r>
                  <a:rPr lang="en-US" altLang="en-US" sz="1200" b="1">
                    <a:solidFill>
                      <a:srgbClr val="000000"/>
                    </a:solidFill>
                  </a:rPr>
                  <a:t>Network Systems</a:t>
                </a:r>
              </a:p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</a:rPr>
                  <a:t>Supply 87% of System Demand</a:t>
                </a:r>
              </a:p>
            </p:txBody>
          </p:sp>
          <p:sp>
            <p:nvSpPr>
              <p:cNvPr id="16398" name="Text Box 24"/>
              <p:cNvSpPr txBox="1">
                <a:spLocks noChangeArrowheads="1"/>
              </p:cNvSpPr>
              <p:nvPr/>
            </p:nvSpPr>
            <p:spPr bwMode="auto">
              <a:xfrm>
                <a:off x="5449955" y="4887985"/>
                <a:ext cx="1728787" cy="616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rgbClr val="000000"/>
                    </a:solidFill>
                  </a:rPr>
                  <a:t>Radial System</a:t>
                </a:r>
              </a:p>
              <a:p>
                <a:pPr algn="ctr"/>
                <a:r>
                  <a:rPr lang="en-US" altLang="en-US" sz="1000">
                    <a:solidFill>
                      <a:srgbClr val="000000"/>
                    </a:solidFill>
                  </a:rPr>
                  <a:t>Supplies 13% of System Demand</a:t>
                </a:r>
                <a:endParaRPr lang="en-US" alt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9" name="Rectangle 17"/>
              <p:cNvSpPr>
                <a:spLocks noChangeArrowheads="1"/>
              </p:cNvSpPr>
              <p:nvPr/>
            </p:nvSpPr>
            <p:spPr bwMode="auto">
              <a:xfrm>
                <a:off x="2979965" y="1632857"/>
                <a:ext cx="1241425" cy="751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  <p:pic>
            <p:nvPicPr>
              <p:cNvPr id="16400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3" r="-2" b="4892"/>
              <a:stretch>
                <a:fillRect/>
              </a:stretch>
            </p:blipFill>
            <p:spPr bwMode="auto">
              <a:xfrm flipH="1">
                <a:off x="3267160" y="2093912"/>
                <a:ext cx="940274" cy="942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01" name="Rectangle 23"/>
              <p:cNvSpPr>
                <a:spLocks noChangeArrowheads="1"/>
              </p:cNvSpPr>
              <p:nvPr/>
            </p:nvSpPr>
            <p:spPr bwMode="auto">
              <a:xfrm>
                <a:off x="4746701" y="2061520"/>
                <a:ext cx="1132683" cy="1163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16402" name="Rectangle 24"/>
              <p:cNvSpPr>
                <a:spLocks noChangeArrowheads="1"/>
              </p:cNvSpPr>
              <p:nvPr/>
            </p:nvSpPr>
            <p:spPr bwMode="auto">
              <a:xfrm>
                <a:off x="4207434" y="2806704"/>
                <a:ext cx="1111624" cy="4000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16403" name="Rectangle 25"/>
              <p:cNvSpPr>
                <a:spLocks noChangeArrowheads="1"/>
              </p:cNvSpPr>
              <p:nvPr/>
            </p:nvSpPr>
            <p:spPr bwMode="auto">
              <a:xfrm>
                <a:off x="3643152" y="2998131"/>
                <a:ext cx="530352" cy="2274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en-US"/>
              </a:p>
            </p:txBody>
          </p:sp>
          <p:pic>
            <p:nvPicPr>
              <p:cNvPr id="16404" name="Picture 29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7073" y="2925501"/>
                <a:ext cx="64127" cy="301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5" name="Picture 33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t="10172" r="28699" b="11388"/>
              <a:stretch>
                <a:fillRect/>
              </a:stretch>
            </p:blipFill>
            <p:spPr bwMode="auto">
              <a:xfrm rot="5400000">
                <a:off x="4806382" y="2816416"/>
                <a:ext cx="45719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6" name="Picture 6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7104" y="2890573"/>
                <a:ext cx="594360" cy="9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7" name="Picture 2"/>
              <p:cNvPicPr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13284" b="10580"/>
              <a:stretch>
                <a:fillRect/>
              </a:stretch>
            </p:blipFill>
            <p:spPr bwMode="auto">
              <a:xfrm>
                <a:off x="4776136" y="2902297"/>
                <a:ext cx="55607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08" name="Text Box 19"/>
              <p:cNvSpPr txBox="1">
                <a:spLocks noChangeArrowheads="1"/>
              </p:cNvSpPr>
              <p:nvPr/>
            </p:nvSpPr>
            <p:spPr bwMode="auto">
              <a:xfrm>
                <a:off x="3490164" y="2271577"/>
                <a:ext cx="1987188" cy="2921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rgbClr val="000000"/>
                    </a:solidFill>
                  </a:rPr>
                  <a:t>Area Substation</a:t>
                </a:r>
                <a:endParaRPr lang="en-US" alt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9" name="Text Box 21"/>
              <p:cNvSpPr txBox="1">
                <a:spLocks noChangeArrowheads="1"/>
              </p:cNvSpPr>
              <p:nvPr/>
            </p:nvSpPr>
            <p:spPr bwMode="auto">
              <a:xfrm>
                <a:off x="4746468" y="2926446"/>
                <a:ext cx="776287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/>
                <a:r>
                  <a:rPr lang="en-US" altLang="en-US" sz="1000"/>
                  <a:t>Feeders</a:t>
                </a:r>
              </a:p>
            </p:txBody>
          </p:sp>
          <p:sp>
            <p:nvSpPr>
              <p:cNvPr id="16410" name="Text Box 20"/>
              <p:cNvSpPr txBox="1">
                <a:spLocks noChangeArrowheads="1"/>
              </p:cNvSpPr>
              <p:nvPr/>
            </p:nvSpPr>
            <p:spPr bwMode="auto">
              <a:xfrm>
                <a:off x="5626678" y="2276475"/>
                <a:ext cx="1705998" cy="292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rgbClr val="000000"/>
                    </a:solidFill>
                  </a:rPr>
                  <a:t>Transformers</a:t>
                </a:r>
                <a:endParaRPr lang="en-US" altLang="en-US" sz="1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394" name="Rectangle 24"/>
            <p:cNvSpPr>
              <a:spLocks noChangeArrowheads="1"/>
            </p:cNvSpPr>
            <p:nvPr/>
          </p:nvSpPr>
          <p:spPr bwMode="auto">
            <a:xfrm>
              <a:off x="2465884" y="1856773"/>
              <a:ext cx="111297" cy="699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16395" name="Rectangle 24"/>
            <p:cNvSpPr>
              <a:spLocks noChangeArrowheads="1"/>
            </p:cNvSpPr>
            <p:nvPr/>
          </p:nvSpPr>
          <p:spPr bwMode="auto">
            <a:xfrm>
              <a:off x="2193116" y="2051132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/>
            </a:p>
          </p:txBody>
        </p:sp>
      </p:grpSp>
      <p:sp>
        <p:nvSpPr>
          <p:cNvPr id="163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127441-6431-423D-99C7-FDD64DA88CEA}" type="slidenum">
              <a:rPr lang="en-US" altLang="en-US" sz="1400"/>
              <a:pPr/>
              <a:t>3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4756848" y="1263446"/>
            <a:ext cx="104708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en-US" sz="1000" b="1" dirty="0">
                <a:ln/>
                <a:solidFill>
                  <a:schemeClr val="accent3"/>
                </a:solidFill>
                <a:latin typeface="Arial" charset="0"/>
              </a:rPr>
              <a:t>4kV, 13kV, </a:t>
            </a:r>
          </a:p>
          <a:p>
            <a:pPr>
              <a:defRPr/>
            </a:pPr>
            <a:r>
              <a:rPr lang="en-US" altLang="en-US" sz="1000" b="1" dirty="0">
                <a:ln/>
                <a:solidFill>
                  <a:schemeClr val="accent3"/>
                </a:solidFill>
                <a:latin typeface="Arial" charset="0"/>
              </a:rPr>
              <a:t>27kV, or 33kV </a:t>
            </a:r>
            <a:endParaRPr lang="en-US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8829" y="4126388"/>
            <a:ext cx="1244251" cy="24622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en-US" sz="1000" b="1" dirty="0">
                <a:ln/>
                <a:solidFill>
                  <a:schemeClr val="accent3"/>
                </a:solidFill>
              </a:rPr>
              <a:t>480, 208, or 120 V</a:t>
            </a:r>
            <a:endParaRPr lang="en-US" sz="1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69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DG Implications: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1F92DA"/>
                </a:solidFill>
                <a:ea typeface="ＭＳ Ｐゴシック" panose="020B0600070205080204" pitchFamily="34" charset="-128"/>
              </a:rPr>
              <a:t>Network Grid Service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47663" y="1490663"/>
            <a:ext cx="4600575" cy="4449762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Network export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capability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depends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upon multiple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factors: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PV size vs service capacity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Network loading 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Nearby transformer loading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Upgrades to service may require street work 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Localized underground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Increased customer cost &amp; timeline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0583D7"/>
              </a:buClr>
              <a:buSzPct val="125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buClr>
                <a:srgbClr val="0583D7"/>
              </a:buClr>
              <a:buSzPct val="130000"/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buClr>
                <a:srgbClr val="0583D7"/>
              </a:buClr>
              <a:buSzPct val="11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buClr>
                <a:srgbClr val="0583D7"/>
              </a:buClr>
              <a:buSzPct val="110000"/>
              <a:buFont typeface="Times" panose="02020603050405020304" pitchFamily="18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buClr>
                <a:srgbClr val="0583D7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583D7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583D7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583D7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583D7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9A40F8-1407-4E21-B6CE-077B07D68E06}" type="slidenum">
              <a:rPr lang="en-US" altLang="en-US" sz="140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pic>
        <p:nvPicPr>
          <p:cNvPr id="22533" name="Picture 3" descr="UndergrndSysActive12#119D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92" y="3614610"/>
            <a:ext cx="3924008" cy="2156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3"/>
          <a:stretch>
            <a:fillRect/>
          </a:stretch>
        </p:blipFill>
        <p:spPr bwMode="auto">
          <a:xfrm>
            <a:off x="4991392" y="1640711"/>
            <a:ext cx="3924008" cy="2640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179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DG Implications: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1F92DA"/>
                </a:solidFill>
                <a:ea typeface="ＭＳ Ｐゴシック" panose="020B0600070205080204" pitchFamily="34" charset="-128"/>
              </a:rPr>
              <a:t>Isolated/Spot Network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47663" y="1490663"/>
            <a:ext cx="3970337" cy="4449762"/>
          </a:xfrm>
        </p:spPr>
        <p:txBody>
          <a:bodyPr/>
          <a:lstStyle/>
          <a:p>
            <a:r>
              <a:rPr lang="en-US" altLang="en-US" sz="2000" dirty="0" smtClean="0"/>
              <a:t>Design used for high </a:t>
            </a:r>
            <a:r>
              <a:rPr lang="en-US" altLang="en-US" sz="2000" dirty="0"/>
              <a:t>l</a:t>
            </a:r>
            <a:r>
              <a:rPr lang="en-US" altLang="en-US" sz="2000" dirty="0" smtClean="0"/>
              <a:t>oad density customers</a:t>
            </a:r>
          </a:p>
          <a:p>
            <a:r>
              <a:rPr lang="en-US" altLang="en-US" sz="2000" dirty="0" smtClean="0">
                <a:ea typeface="ＭＳ Ｐゴシック" panose="020B0600070205080204" pitchFamily="34" charset="-128"/>
              </a:rPr>
              <a:t>Spot network has a connection to the grid, Isolated does not</a:t>
            </a:r>
          </a:p>
          <a:p>
            <a:r>
              <a:rPr lang="en-US" altLang="en-US" sz="2000" dirty="0" smtClean="0">
                <a:ea typeface="ＭＳ Ｐゴシック" panose="020B0600070205080204" pitchFamily="34" charset="-128"/>
              </a:rPr>
              <a:t>Export on isolated network results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in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customer power loss</a:t>
            </a: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000" dirty="0" smtClean="0">
                <a:ea typeface="ＭＳ Ｐゴシック" panose="020B0600070205080204" pitchFamily="34" charset="-128"/>
              </a:rPr>
              <a:t>Cannot accept export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without some form of upgrade</a:t>
            </a: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000" dirty="0" smtClean="0">
                <a:ea typeface="ＭＳ Ｐゴシック" panose="020B0600070205080204" pitchFamily="34" charset="-128"/>
              </a:rPr>
              <a:t>Solutions to enable export across network protector relays</a:t>
            </a:r>
          </a:p>
          <a:p>
            <a:r>
              <a:rPr lang="en-US" altLang="en-US" sz="2000" dirty="0" smtClean="0">
                <a:ea typeface="ＭＳ Ｐゴシック" panose="020B0600070205080204" pitchFamily="34" charset="-128"/>
              </a:rPr>
              <a:t>Additional interconnection costs to accept export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27" y="3869040"/>
            <a:ext cx="3776472" cy="1973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/>
          <a:extLst/>
        </p:spPr>
      </p:pic>
      <p:sp>
        <p:nvSpPr>
          <p:cNvPr id="2355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B2C699-A9CD-4E3E-86DD-C115A0198248}" type="slidenum">
              <a:rPr lang="en-US" altLang="en-US" sz="1400"/>
              <a:pPr/>
              <a:t>5</a:t>
            </a:fld>
            <a:endParaRPr lang="en-US" altLang="en-US" sz="1400"/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8" b="21187"/>
          <a:stretch>
            <a:fillRect/>
          </a:stretch>
        </p:blipFill>
        <p:spPr bwMode="auto">
          <a:xfrm>
            <a:off x="4782026" y="1275394"/>
            <a:ext cx="3787559" cy="258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331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198" y="424180"/>
            <a:ext cx="8229601" cy="3568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NY SIR Preliminary Screening Analysis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1295400"/>
            <a:ext cx="74676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a typeface="ＭＳ Ｐゴシック" panose="020B0600070205080204" pitchFamily="34" charset="-128"/>
                <a:cs typeface="ＭＳ Ｐゴシック" charset="0"/>
              </a:rPr>
              <a:t>The utility performs Preliminary Screening Analysis for applications above 50kW </a:t>
            </a:r>
            <a:r>
              <a:rPr lang="en-US" sz="2400" dirty="0" smtClean="0">
                <a:ea typeface="ＭＳ Ｐゴシック" panose="020B0600070205080204" pitchFamily="34" charset="-128"/>
                <a:cs typeface="ＭＳ Ｐゴシック" charset="0"/>
              </a:rPr>
              <a:t>to 5MW</a:t>
            </a:r>
            <a:endParaRPr lang="en-US" sz="2400" dirty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a typeface="ＭＳ Ｐゴシック" panose="020B0600070205080204" pitchFamily="34" charset="-128"/>
                <a:cs typeface="ＭＳ Ｐゴシック" charset="0"/>
              </a:rPr>
              <a:t>Appendix G details technical screens A through F 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a typeface="ＭＳ Ｐゴシック" panose="020B0600070205080204" pitchFamily="34" charset="-128"/>
                <a:cs typeface="ＭＳ Ｐゴシック" charset="0"/>
              </a:rPr>
              <a:t>If proposed DG system passes all of the technical screens </a:t>
            </a:r>
            <a:r>
              <a:rPr lang="en-US" sz="2400" dirty="0" smtClean="0">
                <a:ea typeface="ＭＳ Ｐゴシック" panose="020B0600070205080204" pitchFamily="34" charset="-128"/>
                <a:cs typeface="ＭＳ Ｐゴシック" charset="0"/>
              </a:rPr>
              <a:t>the </a:t>
            </a:r>
            <a:r>
              <a:rPr lang="en-US" sz="2400" dirty="0">
                <a:ea typeface="ＭＳ Ｐゴシック" panose="020B0600070205080204" pitchFamily="34" charset="-128"/>
                <a:cs typeface="ＭＳ Ｐゴシック" charset="0"/>
              </a:rPr>
              <a:t>utility provides the applicant permission to </a:t>
            </a:r>
            <a:r>
              <a:rPr lang="en-US" sz="2400" dirty="0" smtClean="0">
                <a:ea typeface="ＭＳ Ｐゴシック" panose="020B0600070205080204" pitchFamily="34" charset="-128"/>
                <a:cs typeface="ＭＳ Ｐゴシック" charset="0"/>
              </a:rPr>
              <a:t>build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ＭＳ Ｐゴシック" panose="020B0600070205080204" pitchFamily="34" charset="-128"/>
                <a:cs typeface="ＭＳ Ｐゴシック" charset="0"/>
              </a:rPr>
              <a:t>Any failure results in </a:t>
            </a:r>
            <a:r>
              <a:rPr lang="en-US" sz="2400" dirty="0">
                <a:ea typeface="ＭＳ Ｐゴシック" panose="020B0600070205080204" pitchFamily="34" charset="-128"/>
                <a:cs typeface="ＭＳ Ｐゴシック" charset="0"/>
              </a:rPr>
              <a:t>a Preliminary Screening Analysis </a:t>
            </a:r>
            <a:r>
              <a:rPr lang="en-US" sz="2400" dirty="0" smtClean="0">
                <a:ea typeface="ＭＳ Ｐゴシック" panose="020B0600070205080204" pitchFamily="34" charset="-128"/>
                <a:cs typeface="ＭＳ Ｐゴシック" charset="0"/>
              </a:rPr>
              <a:t>failure meaning some further study is required</a:t>
            </a:r>
            <a:endParaRPr lang="en-US" sz="2400" dirty="0">
              <a:ea typeface="ＭＳ Ｐゴシック" panose="020B0600070205080204" pitchFamily="34" charset="-128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56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198" y="424180"/>
            <a:ext cx="8229601" cy="3568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Preliminary Screen 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8" y="1219200"/>
            <a:ext cx="79248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Screen </a:t>
            </a:r>
            <a:r>
              <a:rPr lang="en-US" sz="2000" b="1" dirty="0"/>
              <a:t>A: Is the PCC on a Networked Secondary System? </a:t>
            </a:r>
            <a:endParaRPr lang="en-US" sz="2000" dirty="0"/>
          </a:p>
          <a:p>
            <a:r>
              <a:rPr lang="en-US" sz="2000" dirty="0"/>
              <a:t>Does the proposed system connect to a secondary network system? </a:t>
            </a:r>
          </a:p>
          <a:p>
            <a:r>
              <a:rPr lang="en-US" sz="2000" dirty="0"/>
              <a:t> 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Technical </a:t>
            </a:r>
            <a:r>
              <a:rPr lang="en-US" sz="2000" dirty="0">
                <a:ea typeface="ＭＳ Ｐゴシック" panose="020B0600070205080204" pitchFamily="34" charset="-128"/>
                <a:cs typeface="ＭＳ Ｐゴシック" charset="0"/>
              </a:rPr>
              <a:t>Screen A fails all applicants if the </a:t>
            </a:r>
            <a:r>
              <a:rPr lang="en-US" sz="2000" b="1" i="1" dirty="0">
                <a:ea typeface="ＭＳ Ｐゴシック" panose="020B0600070205080204" pitchFamily="34" charset="-128"/>
                <a:cs typeface="ＭＳ Ｐゴシック" charset="0"/>
              </a:rPr>
              <a:t>“Proposed system is connected to a secondary network system”</a:t>
            </a:r>
            <a:r>
              <a:rPr lang="en-US" sz="2000" dirty="0">
                <a:ea typeface="ＭＳ Ｐゴシック" panose="020B0600070205080204" pitchFamily="34" charset="-128"/>
                <a:cs typeface="ＭＳ Ｐゴシック" charset="0"/>
              </a:rPr>
              <a:t>. </a:t>
            </a:r>
            <a:endParaRPr lang="en-US" sz="2000" dirty="0" smtClean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000" dirty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Con </a:t>
            </a:r>
            <a:r>
              <a:rPr lang="en-US" sz="2000" dirty="0">
                <a:ea typeface="ＭＳ Ｐゴシック" panose="020B0600070205080204" pitchFamily="34" charset="-128"/>
                <a:cs typeface="ＭＳ Ｐゴシック" charset="0"/>
              </a:rPr>
              <a:t>Edison has an extensive secondary network system resulting in </a:t>
            </a: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many applications </a:t>
            </a:r>
            <a:r>
              <a:rPr lang="en-US" sz="2000" dirty="0">
                <a:ea typeface="ＭＳ Ｐゴシック" panose="020B0600070205080204" pitchFamily="34" charset="-128"/>
                <a:cs typeface="ＭＳ Ｐゴシック" charset="0"/>
              </a:rPr>
              <a:t>failing Screen </a:t>
            </a: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A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000" dirty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anose="020B0600070205080204" pitchFamily="34" charset="-128"/>
                <a:cs typeface="ＭＳ Ｐゴシック" charset="0"/>
              </a:rPr>
              <a:t>This results in </a:t>
            </a: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most applications going directly through a </a:t>
            </a:r>
            <a:r>
              <a:rPr lang="en-US" sz="2000" dirty="0">
                <a:ea typeface="ＭＳ Ｐゴシック" panose="020B0600070205080204" pitchFamily="34" charset="-128"/>
                <a:cs typeface="ＭＳ Ｐゴシック" charset="0"/>
              </a:rPr>
              <a:t>CESIR study if the project would like to proceed to construction </a:t>
            </a: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phase</a:t>
            </a:r>
            <a:endParaRPr lang="en-US" sz="2000" dirty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000" dirty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panose="020B0600070205080204" pitchFamily="34" charset="-128"/>
                <a:cs typeface="ＭＳ Ｐゴシック" charset="0"/>
              </a:rPr>
              <a:t>Con Edison is proposing </a:t>
            </a:r>
            <a:r>
              <a:rPr lang="en-US" sz="2000" dirty="0" smtClean="0">
                <a:ea typeface="ＭＳ Ｐゴシック" panose="020B0600070205080204" pitchFamily="34" charset="-128"/>
                <a:cs typeface="ＭＳ Ｐゴシック" charset="0"/>
              </a:rPr>
              <a:t>an additional review for applications that fail Screen A in an effort to avoid unnecessary CESIR’s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000" dirty="0">
              <a:ea typeface="ＭＳ Ｐゴシック" panose="020B0600070205080204" pitchFamily="34" charset="-128"/>
              <a:cs typeface="ＭＳ Ｐゴシック" charset="0"/>
            </a:endParaRPr>
          </a:p>
          <a:p>
            <a:pPr algn="ctr">
              <a:buClr>
                <a:srgbClr val="00B0F0"/>
              </a:buClr>
            </a:pPr>
            <a:r>
              <a:rPr lang="en-US" sz="2400" b="1" u="sng" dirty="0">
                <a:ea typeface="ＭＳ Ｐゴシック" panose="020B0600070205080204" pitchFamily="34" charset="-128"/>
                <a:cs typeface="ＭＳ Ｐゴシック" charset="0"/>
              </a:rPr>
              <a:t>“Screen </a:t>
            </a:r>
            <a:r>
              <a:rPr lang="en-US" sz="2400" b="1" u="sng" dirty="0" smtClean="0">
                <a:ea typeface="ＭＳ Ｐゴシック" panose="020B0600070205080204" pitchFamily="34" charset="-128"/>
                <a:cs typeface="ＭＳ Ｐゴシック" charset="0"/>
              </a:rPr>
              <a:t>A1”</a:t>
            </a:r>
            <a:endParaRPr lang="en-US" sz="2400" b="1" u="sng" dirty="0">
              <a:ea typeface="ＭＳ Ｐゴシック" panose="020B0600070205080204" pitchFamily="34" charset="-128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54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198" y="424180"/>
            <a:ext cx="8382001" cy="3568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itchFamily="-110" charset="-128"/>
              </a:rPr>
              <a:t>2017 Projects </a:t>
            </a:r>
            <a:r>
              <a:rPr lang="en-US" sz="2800" dirty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itchFamily="-110" charset="-128"/>
              </a:rPr>
              <a:t>B</a:t>
            </a:r>
            <a:r>
              <a:rPr lang="en-US" sz="28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itchFamily="-110" charset="-128"/>
              </a:rPr>
              <a:t>reakdown</a:t>
            </a:r>
            <a:endParaRPr lang="en-US" sz="2800" dirty="0">
              <a:solidFill>
                <a:schemeClr val="tx1"/>
              </a:solidFill>
              <a:ea typeface="ＭＳ Ｐゴシック" panose="020B0600070205080204" pitchFamily="34" charset="-128"/>
              <a:cs typeface="ＭＳ Ｐゴシック" pitchFamily="-11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943" y="1295400"/>
            <a:ext cx="79300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97% </a:t>
            </a:r>
            <a:r>
              <a:rPr lang="en-US" sz="2400" dirty="0"/>
              <a:t>of </a:t>
            </a:r>
            <a:r>
              <a:rPr lang="en-US" sz="2400" dirty="0" smtClean="0"/>
              <a:t>DG applications in </a:t>
            </a:r>
            <a:r>
              <a:rPr lang="en-US" sz="2400" dirty="0" smtClean="0"/>
              <a:t>CE territory </a:t>
            </a:r>
            <a:r>
              <a:rPr lang="en-US" sz="2400" dirty="0" smtClean="0"/>
              <a:t>are &lt;50kw</a:t>
            </a:r>
            <a:endParaRPr lang="en-US" sz="2400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Of the 3%, </a:t>
            </a:r>
            <a:r>
              <a:rPr lang="en-US" sz="2400" dirty="0"/>
              <a:t>non-export </a:t>
            </a:r>
            <a:r>
              <a:rPr lang="en-US" sz="2400" dirty="0" smtClean="0"/>
              <a:t>CHP accounts for 1%</a:t>
            </a:r>
          </a:p>
          <a:p>
            <a:pPr>
              <a:buClr>
                <a:srgbClr val="00B0F0"/>
              </a:buClr>
            </a:pPr>
            <a:endParaRPr lang="en-US" sz="2400" dirty="0" smtClean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ＭＳ Ｐゴシック" panose="020B0600070205080204" pitchFamily="34" charset="-128"/>
                <a:cs typeface="ＭＳ Ｐゴシック" charset="0"/>
              </a:rPr>
              <a:t>75</a:t>
            </a:r>
            <a:r>
              <a:rPr lang="en-US" sz="2400" dirty="0">
                <a:ea typeface="ＭＳ Ｐゴシック" panose="020B0600070205080204" pitchFamily="34" charset="-128"/>
                <a:cs typeface="ＭＳ Ｐゴシック" charset="0"/>
              </a:rPr>
              <a:t>% </a:t>
            </a:r>
            <a:r>
              <a:rPr lang="en-US" sz="2400" dirty="0" smtClean="0">
                <a:ea typeface="ＭＳ Ｐゴシック" panose="020B0600070205080204" pitchFamily="34" charset="-128"/>
                <a:cs typeface="ＭＳ Ｐゴシック" charset="0"/>
              </a:rPr>
              <a:t>of the export eligible projects were inverter based DG between 50kW and </a:t>
            </a:r>
            <a:r>
              <a:rPr lang="en-US" sz="2400" dirty="0" smtClean="0">
                <a:ea typeface="ＭＳ Ｐゴシック" panose="020B0600070205080204" pitchFamily="34" charset="-128"/>
                <a:cs typeface="ＭＳ Ｐゴシック" charset="0"/>
              </a:rPr>
              <a:t>150kW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ＭＳ Ｐゴシック" panose="020B0600070205080204" pitchFamily="34" charset="-128"/>
                <a:cs typeface="ＭＳ Ｐゴシック" charset="0"/>
              </a:rPr>
              <a:t>Of those, 81 </a:t>
            </a:r>
            <a:r>
              <a:rPr lang="en-US" sz="2400" dirty="0">
                <a:ea typeface="ＭＳ Ｐゴシック" panose="020B0600070205080204" pitchFamily="34" charset="-128"/>
                <a:cs typeface="ＭＳ Ｐゴシック" charset="0"/>
              </a:rPr>
              <a:t>cases </a:t>
            </a:r>
            <a:r>
              <a:rPr lang="en-US" sz="2400" dirty="0" smtClean="0">
                <a:ea typeface="ＭＳ Ｐゴシック" panose="020B0600070205080204" pitchFamily="34" charset="-128"/>
                <a:cs typeface="ＭＳ Ｐゴシック" charset="0"/>
              </a:rPr>
              <a:t>went </a:t>
            </a:r>
            <a:r>
              <a:rPr lang="en-US" sz="2400" dirty="0">
                <a:ea typeface="ＭＳ Ｐゴシック" panose="020B0600070205080204" pitchFamily="34" charset="-128"/>
                <a:cs typeface="ＭＳ Ｐゴシック" charset="0"/>
              </a:rPr>
              <a:t>through a CESIR </a:t>
            </a:r>
            <a:r>
              <a:rPr lang="en-US" sz="2400" dirty="0" smtClean="0">
                <a:ea typeface="ＭＳ Ｐゴシック" panose="020B0600070205080204" pitchFamily="34" charset="-128"/>
                <a:cs typeface="ＭＳ Ｐゴシック" charset="0"/>
              </a:rPr>
              <a:t>study 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400" dirty="0">
              <a:ea typeface="ＭＳ Ｐゴシック" panose="020B0600070205080204" pitchFamily="34" charset="-128"/>
              <a:cs typeface="ＭＳ Ｐゴシック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ＭＳ Ｐゴシック" panose="020B0600070205080204" pitchFamily="34" charset="-128"/>
                <a:cs typeface="ＭＳ Ｐゴシック" charset="0"/>
              </a:rPr>
              <a:t>Of those, 64 would have been </a:t>
            </a:r>
            <a:r>
              <a:rPr lang="en-US" sz="2400" dirty="0" smtClean="0">
                <a:ea typeface="ＭＳ Ｐゴシック" panose="020B0600070205080204" pitchFamily="34" charset="-128"/>
                <a:cs typeface="ＭＳ Ｐゴシック" charset="0"/>
              </a:rPr>
              <a:t>eligible for </a:t>
            </a:r>
            <a:r>
              <a:rPr lang="en-US" sz="2400" dirty="0">
                <a:ea typeface="ＭＳ Ｐゴシック" panose="020B0600070205080204" pitchFamily="34" charset="-128"/>
                <a:cs typeface="ＭＳ Ｐゴシック" charset="0"/>
              </a:rPr>
              <a:t>S</a:t>
            </a:r>
            <a:r>
              <a:rPr lang="en-US" sz="2400" dirty="0" smtClean="0">
                <a:ea typeface="ＭＳ Ｐゴシック" panose="020B0600070205080204" pitchFamily="34" charset="-128"/>
                <a:cs typeface="ＭＳ Ｐゴシック" charset="0"/>
              </a:rPr>
              <a:t>creen A1 </a:t>
            </a:r>
            <a:r>
              <a:rPr lang="en-US" sz="2400" dirty="0" smtClean="0">
                <a:ea typeface="ＭＳ Ｐゴシック" panose="020B0600070205080204" pitchFamily="34" charset="-128"/>
                <a:cs typeface="ＭＳ Ｐゴシック" charset="0"/>
              </a:rPr>
              <a:t>(not overhead </a:t>
            </a:r>
            <a:r>
              <a:rPr lang="en-US" sz="2400" dirty="0" smtClean="0">
                <a:ea typeface="ＭＳ Ｐゴシック" panose="020B0600070205080204" pitchFamily="34" charset="-128"/>
                <a:cs typeface="ＭＳ Ｐゴシック" charset="0"/>
              </a:rPr>
              <a:t>or new </a:t>
            </a:r>
            <a:r>
              <a:rPr lang="en-US" sz="2400" dirty="0" smtClean="0">
                <a:ea typeface="ＭＳ Ｐゴシック" panose="020B0600070205080204" pitchFamily="34" charset="-128"/>
                <a:cs typeface="ＭＳ Ｐゴシック" charset="0"/>
              </a:rPr>
              <a:t>service)</a:t>
            </a:r>
            <a:endParaRPr lang="en-US" sz="2400" dirty="0" smtClean="0">
              <a:ea typeface="ＭＳ Ｐゴシック" panose="020B0600070205080204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06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198" y="424180"/>
            <a:ext cx="8229601" cy="3568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Internal Process to conduct Screen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A1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8" y="1050399"/>
            <a:ext cx="8001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Example: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Address: </a:t>
            </a:r>
            <a:r>
              <a:rPr lang="en-US" dirty="0" smtClean="0"/>
              <a:t>141 </a:t>
            </a:r>
            <a:r>
              <a:rPr lang="en-US" dirty="0"/>
              <a:t>East </a:t>
            </a:r>
            <a:r>
              <a:rPr lang="en-US" dirty="0" smtClean="0"/>
              <a:t>48</a:t>
            </a:r>
            <a:r>
              <a:rPr lang="en-US" baseline="30000" dirty="0" smtClean="0"/>
              <a:t>th</a:t>
            </a:r>
            <a:r>
              <a:rPr lang="en-US" dirty="0" smtClean="0"/>
              <a:t> St, New York, </a:t>
            </a:r>
            <a:r>
              <a:rPr lang="en-US" dirty="0"/>
              <a:t>NY</a:t>
            </a:r>
          </a:p>
          <a:p>
            <a:r>
              <a:rPr lang="en-US" dirty="0"/>
              <a:t>Structure Name: </a:t>
            </a:r>
            <a:r>
              <a:rPr lang="en-US" dirty="0" smtClean="0"/>
              <a:t>M9359</a:t>
            </a:r>
            <a:endParaRPr lang="en-US" dirty="0"/>
          </a:p>
          <a:p>
            <a:r>
              <a:rPr lang="en-US" dirty="0"/>
              <a:t>M&amp;S Plate: </a:t>
            </a:r>
            <a:r>
              <a:rPr lang="en-US" dirty="0" smtClean="0"/>
              <a:t>28-J</a:t>
            </a:r>
            <a:endParaRPr lang="en-US" dirty="0"/>
          </a:p>
          <a:p>
            <a:r>
              <a:rPr lang="en-US" dirty="0"/>
              <a:t>Proposed </a:t>
            </a:r>
            <a:r>
              <a:rPr lang="en-US" dirty="0" smtClean="0"/>
              <a:t>100 kW PV System</a:t>
            </a:r>
            <a:endParaRPr lang="en-US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2544" y="3276600"/>
            <a:ext cx="80010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Step 1:</a:t>
            </a:r>
            <a:r>
              <a:rPr lang="en-US" sz="2000" dirty="0" smtClean="0"/>
              <a:t> Find the associated structure that the PV system wants to connect to using our Internal Vision Maps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58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753</Words>
  <Application>Microsoft Office PowerPoint</Application>
  <PresentationFormat>On-screen Show (4:3)</PresentationFormat>
  <Paragraphs>150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Arial Black</vt:lpstr>
      <vt:lpstr>Calibri</vt:lpstr>
      <vt:lpstr>Times</vt:lpstr>
      <vt:lpstr>Default Design</vt:lpstr>
      <vt:lpstr>PowerPoint Presentation</vt:lpstr>
      <vt:lpstr>PowerPoint Presentation</vt:lpstr>
      <vt:lpstr>Electric Operations Overview Distribution </vt:lpstr>
      <vt:lpstr>DG Implications: Network Grid Service</vt:lpstr>
      <vt:lpstr>DG Implications: Isolated/Spot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Con Edison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Energy Resources (DER) Utilization Incentive</dc:title>
  <dc:creator>Hofmann, Matthew P</dc:creator>
  <cp:lastModifiedBy>Skillman, James C</cp:lastModifiedBy>
  <cp:revision>92</cp:revision>
  <cp:lastPrinted>2018-09-14T14:35:56Z</cp:lastPrinted>
  <dcterms:created xsi:type="dcterms:W3CDTF">2018-07-03T19:13:57Z</dcterms:created>
  <dcterms:modified xsi:type="dcterms:W3CDTF">2018-10-22T23:15:36Z</dcterms:modified>
</cp:coreProperties>
</file>