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75" r:id="rId4"/>
    <p:sldId id="273" r:id="rId5"/>
    <p:sldId id="274" r:id="rId6"/>
    <p:sldId id="261" r:id="rId7"/>
    <p:sldId id="276"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lessa Souter-Kline" initials="VS" lastIdx="4" clrIdx="0">
    <p:extLst>
      <p:ext uri="{19B8F6BF-5375-455C-9EA6-DF929625EA0E}">
        <p15:presenceInfo xmlns:p15="http://schemas.microsoft.com/office/powerpoint/2012/main" userId="38263ca52f793808" providerId="Windows Live"/>
      </p:ext>
    </p:extLst>
  </p:cmAuthor>
  <p:cmAuthor id="2" name="Mike Conway" initials="MC" lastIdx="2" clrIdx="1">
    <p:extLst>
      <p:ext uri="{19B8F6BF-5375-455C-9EA6-DF929625EA0E}">
        <p15:presenceInfo xmlns:p15="http://schemas.microsoft.com/office/powerpoint/2012/main" userId="Mike Conw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ssa Souter-Kline" userId="38263ca52f793808" providerId="LiveId" clId="{4A957556-7D07-48C4-AD8A-F0D56D0A27D7}"/>
    <pc:docChg chg="delSld modSld">
      <pc:chgData name="Valessa Souter-Kline" userId="38263ca52f793808" providerId="LiveId" clId="{4A957556-7D07-48C4-AD8A-F0D56D0A27D7}" dt="2017-09-19T10:11:20.011" v="24" actId="2696"/>
      <pc:docMkLst>
        <pc:docMk/>
      </pc:docMkLst>
      <pc:sldChg chg="modSp">
        <pc:chgData name="Valessa Souter-Kline" userId="38263ca52f793808" providerId="LiveId" clId="{4A957556-7D07-48C4-AD8A-F0D56D0A27D7}" dt="2017-09-19T10:10:22.498" v="20" actId="113"/>
        <pc:sldMkLst>
          <pc:docMk/>
          <pc:sldMk cId="251365661" sldId="261"/>
        </pc:sldMkLst>
        <pc:spChg chg="mod">
          <ac:chgData name="Valessa Souter-Kline" userId="38263ca52f793808" providerId="LiveId" clId="{4A957556-7D07-48C4-AD8A-F0D56D0A27D7}" dt="2017-09-19T10:10:22.498" v="20" actId="113"/>
          <ac:spMkLst>
            <pc:docMk/>
            <pc:sldMk cId="251365661" sldId="261"/>
            <ac:spMk id="3" creationId="{D849548E-61AD-4CAB-8BA0-78AF9A0207F1}"/>
          </ac:spMkLst>
        </pc:spChg>
      </pc:sldChg>
      <pc:sldChg chg="del">
        <pc:chgData name="Valessa Souter-Kline" userId="38263ca52f793808" providerId="LiveId" clId="{4A957556-7D07-48C4-AD8A-F0D56D0A27D7}" dt="2017-09-19T10:11:03.593" v="21" actId="2696"/>
        <pc:sldMkLst>
          <pc:docMk/>
          <pc:sldMk cId="1910489972" sldId="262"/>
        </pc:sldMkLst>
      </pc:sldChg>
      <pc:sldChg chg="del">
        <pc:chgData name="Valessa Souter-Kline" userId="38263ca52f793808" providerId="LiveId" clId="{4A957556-7D07-48C4-AD8A-F0D56D0A27D7}" dt="2017-09-19T10:11:06.313" v="22" actId="2696"/>
        <pc:sldMkLst>
          <pc:docMk/>
          <pc:sldMk cId="2091619245" sldId="263"/>
        </pc:sldMkLst>
      </pc:sldChg>
      <pc:sldChg chg="modSp del">
        <pc:chgData name="Valessa Souter-Kline" userId="38263ca52f793808" providerId="LiveId" clId="{4A957556-7D07-48C4-AD8A-F0D56D0A27D7}" dt="2017-09-19T10:11:13.997" v="23" actId="2696"/>
        <pc:sldMkLst>
          <pc:docMk/>
          <pc:sldMk cId="3699291741" sldId="264"/>
        </pc:sldMkLst>
        <pc:spChg chg="mod">
          <ac:chgData name="Valessa Souter-Kline" userId="38263ca52f793808" providerId="LiveId" clId="{4A957556-7D07-48C4-AD8A-F0D56D0A27D7}" dt="2017-09-19T02:37:34.372" v="15" actId="13926"/>
          <ac:spMkLst>
            <pc:docMk/>
            <pc:sldMk cId="3699291741" sldId="264"/>
            <ac:spMk id="3" creationId="{D849548E-61AD-4CAB-8BA0-78AF9A0207F1}"/>
          </ac:spMkLst>
        </pc:spChg>
      </pc:sldChg>
      <pc:sldChg chg="del">
        <pc:chgData name="Valessa Souter-Kline" userId="38263ca52f793808" providerId="LiveId" clId="{4A957556-7D07-48C4-AD8A-F0D56D0A27D7}" dt="2017-09-19T10:11:20.011" v="24" actId="2696"/>
        <pc:sldMkLst>
          <pc:docMk/>
          <pc:sldMk cId="4241408953" sldId="265"/>
        </pc:sldMkLst>
      </pc:sldChg>
      <pc:sldChg chg="modSp">
        <pc:chgData name="Valessa Souter-Kline" userId="38263ca52f793808" providerId="LiveId" clId="{4A957556-7D07-48C4-AD8A-F0D56D0A27D7}" dt="2017-09-19T02:35:36.061" v="0"/>
        <pc:sldMkLst>
          <pc:docMk/>
          <pc:sldMk cId="2279011648" sldId="273"/>
        </pc:sldMkLst>
        <pc:spChg chg="mod">
          <ac:chgData name="Valessa Souter-Kline" userId="38263ca52f793808" providerId="LiveId" clId="{4A957556-7D07-48C4-AD8A-F0D56D0A27D7}" dt="2017-09-19T02:35:36.061" v="0"/>
          <ac:spMkLst>
            <pc:docMk/>
            <pc:sldMk cId="2279011648" sldId="273"/>
            <ac:spMk id="2" creationId="{DA645B02-E7EE-43D4-A80A-0053B4B1C8B1}"/>
          </ac:spMkLst>
        </pc:spChg>
      </pc:sldChg>
      <pc:sldChg chg="modSp">
        <pc:chgData name="Valessa Souter-Kline" userId="38263ca52f793808" providerId="LiveId" clId="{4A957556-7D07-48C4-AD8A-F0D56D0A27D7}" dt="2017-09-19T10:09:39.198" v="18" actId="20577"/>
        <pc:sldMkLst>
          <pc:docMk/>
          <pc:sldMk cId="1115541922" sldId="274"/>
        </pc:sldMkLst>
        <pc:spChg chg="mod">
          <ac:chgData name="Valessa Souter-Kline" userId="38263ca52f793808" providerId="LiveId" clId="{4A957556-7D07-48C4-AD8A-F0D56D0A27D7}" dt="2017-09-19T10:09:39.198" v="18" actId="20577"/>
          <ac:spMkLst>
            <pc:docMk/>
            <pc:sldMk cId="1115541922" sldId="274"/>
            <ac:spMk id="3" creationId="{D849548E-61AD-4CAB-8BA0-78AF9A0207F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A91A91-DDBA-438F-8B48-41EDF36B3651}" type="datetimeFigureOut">
              <a:rPr lang="en-US" smtClean="0"/>
              <a:t>9/19/2017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C43EFB-50B5-4A7C-938A-267305B18EDB}" type="slidenum">
              <a:rPr lang="en-US" smtClean="0"/>
              <a:t>‹#›</a:t>
            </a:fld>
            <a:endParaRPr lang="en-US"/>
          </a:p>
        </p:txBody>
      </p:sp>
    </p:spTree>
    <p:extLst>
      <p:ext uri="{BB962C8B-B14F-4D97-AF65-F5344CB8AC3E}">
        <p14:creationId xmlns:p14="http://schemas.microsoft.com/office/powerpoint/2010/main" val="2575134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CD95EC-5C26-457A-A00A-436E0DC970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62509C6D-14BA-45D8-8C1A-EBC47307B5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07FA3E81-90EA-4D1D-8787-A33A8CF9181F}"/>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5" name="Footer Placeholder 4">
            <a:extLst>
              <a:ext uri="{FF2B5EF4-FFF2-40B4-BE49-F238E27FC236}">
                <a16:creationId xmlns:a16="http://schemas.microsoft.com/office/drawing/2014/main" xmlns="" id="{C32994F0-735D-4759-8E1D-BAFABB6FA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BAD820D-9F8E-4699-A5F1-E96E63C1C547}"/>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311710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95C66-33B1-485B-B291-DE1E53188B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8DD1133-DFBB-4585-848F-1836AAEF2C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2A28725-1F76-43E2-AFC1-78962E901BC8}"/>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5" name="Footer Placeholder 4">
            <a:extLst>
              <a:ext uri="{FF2B5EF4-FFF2-40B4-BE49-F238E27FC236}">
                <a16:creationId xmlns:a16="http://schemas.microsoft.com/office/drawing/2014/main" xmlns="" id="{DC933595-E905-4DC3-90E7-9270D4DB17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2EF0526-F9A1-4C8D-BD0D-D094C9F07286}"/>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2922439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D54C0DD-91EF-4B3D-A0DD-AF9585CC16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6362E60-65F6-4B9A-9E26-8BF9778CF92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9F185BC-6263-4C7E-9314-B80975AE4D81}"/>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5" name="Footer Placeholder 4">
            <a:extLst>
              <a:ext uri="{FF2B5EF4-FFF2-40B4-BE49-F238E27FC236}">
                <a16:creationId xmlns:a16="http://schemas.microsoft.com/office/drawing/2014/main" xmlns="" id="{C7F5F5AD-3CA1-4EA1-8D23-A871072FE1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41E94E8-07A0-4BA2-8521-FC875BBFDBB6}"/>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1553366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0C336B-102A-4DD1-985B-6A76A8446F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0111171-0E2F-460B-83C5-B5B46C9D77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A760C08-723C-40EE-AD3C-C474E78EFA29}"/>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5" name="Footer Placeholder 4">
            <a:extLst>
              <a:ext uri="{FF2B5EF4-FFF2-40B4-BE49-F238E27FC236}">
                <a16:creationId xmlns:a16="http://schemas.microsoft.com/office/drawing/2014/main" xmlns="" id="{46A6AA24-2160-4428-B0C6-07D32745B3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794550F-B8B1-4FD6-ACAB-03B9628AC605}"/>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2053031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C6600B-41AD-47C2-93CC-3C7591C7FE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401D73B7-9D26-4F81-ACDD-B398D5120A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B7D04DA-C498-48F1-B405-C2B015122A51}"/>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5" name="Footer Placeholder 4">
            <a:extLst>
              <a:ext uri="{FF2B5EF4-FFF2-40B4-BE49-F238E27FC236}">
                <a16:creationId xmlns:a16="http://schemas.microsoft.com/office/drawing/2014/main" xmlns="" id="{2A57F28E-0546-4EEE-94E9-5D58EB85FF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5E55EDD-BD7D-401F-8D78-FB606FD7C370}"/>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1021181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BEE92D-8FDC-492B-9387-B5A1D2F979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4088868-A726-46B9-BCAA-2E18E6C7B0B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39103EA-BDFC-479E-9540-4DB56365E33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8B01D0D-7B05-4C87-9D88-01D925DC5EBC}"/>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6" name="Footer Placeholder 5">
            <a:extLst>
              <a:ext uri="{FF2B5EF4-FFF2-40B4-BE49-F238E27FC236}">
                <a16:creationId xmlns:a16="http://schemas.microsoft.com/office/drawing/2014/main" xmlns="" id="{EB26D463-7CC9-491B-9A95-69E246B733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E84086F-69C4-4BE3-8E44-73A06807709F}"/>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2851556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829B35-7C12-4CEC-BCFB-E83264B506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38E8603-10E1-4E89-A484-92F17E8B8B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32E5AFC-23C7-4DFD-BB4C-70956B0A939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1CF7A3E-A5E4-4A42-86E4-BC58E71865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08DBCF0-49C8-4ECF-8D27-AD736036524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8A282A3-53E8-4A83-BD93-F8FDF044DFD8}"/>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8" name="Footer Placeholder 7">
            <a:extLst>
              <a:ext uri="{FF2B5EF4-FFF2-40B4-BE49-F238E27FC236}">
                <a16:creationId xmlns:a16="http://schemas.microsoft.com/office/drawing/2014/main" xmlns="" id="{DF9CFB99-B390-4922-AFEA-536EA185FC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0B2669D-2828-446B-B7B8-A912CB505EA1}"/>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645194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076FD9-1105-436A-AC40-3117BB8CB9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4A39F0F-9A6E-42BF-AA14-5F66D84A6DB2}"/>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4" name="Footer Placeholder 3">
            <a:extLst>
              <a:ext uri="{FF2B5EF4-FFF2-40B4-BE49-F238E27FC236}">
                <a16:creationId xmlns:a16="http://schemas.microsoft.com/office/drawing/2014/main" xmlns="" id="{E123DB5D-97A6-4528-811A-DA7BB305FE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26B00CD-AF80-4277-A3DE-46BA77BF9B3C}"/>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371550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452D0E7-93D9-415F-AFD8-25C381293A30}"/>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3" name="Footer Placeholder 2">
            <a:extLst>
              <a:ext uri="{FF2B5EF4-FFF2-40B4-BE49-F238E27FC236}">
                <a16:creationId xmlns:a16="http://schemas.microsoft.com/office/drawing/2014/main" xmlns="" id="{C2BE8F0E-5A70-4FAA-AE60-EDEC5847AA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FA2C1D92-61AF-43E0-9FF7-A63B1289114F}"/>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74896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417E31-D6EF-47C0-96B2-90AB01EB3E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15AB69D-9537-409F-B652-6140F4D915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EEB1A4A-81E4-4BE3-94F0-F14126C071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9A31A5C-38F5-4DE7-82C3-98E9259D6B73}"/>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6" name="Footer Placeholder 5">
            <a:extLst>
              <a:ext uri="{FF2B5EF4-FFF2-40B4-BE49-F238E27FC236}">
                <a16:creationId xmlns:a16="http://schemas.microsoft.com/office/drawing/2014/main" xmlns="" id="{129EA515-0AB0-4A52-89FC-B360BB1D62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3DF99F4-987B-4A62-9486-5CEE489B4C71}"/>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2552366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D714F8-20BB-4837-91C0-9B339C4C5C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12381C4-AFBD-4A70-9FE0-C3881DC0C6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C13A837-60BF-4707-8069-19035C836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0CF0BBB-BA62-424F-8BFB-A52340A4B66F}"/>
              </a:ext>
            </a:extLst>
          </p:cNvPr>
          <p:cNvSpPr>
            <a:spLocks noGrp="1"/>
          </p:cNvSpPr>
          <p:nvPr>
            <p:ph type="dt" sz="half" idx="10"/>
          </p:nvPr>
        </p:nvSpPr>
        <p:spPr/>
        <p:txBody>
          <a:bodyPr/>
          <a:lstStyle/>
          <a:p>
            <a:fld id="{AB5802EF-4444-4810-803D-1A41D2B0A11A}" type="datetimeFigureOut">
              <a:rPr lang="en-US" smtClean="0"/>
              <a:t>9/19/2017</a:t>
            </a:fld>
            <a:endParaRPr lang="en-US"/>
          </a:p>
        </p:txBody>
      </p:sp>
      <p:sp>
        <p:nvSpPr>
          <p:cNvPr id="6" name="Footer Placeholder 5">
            <a:extLst>
              <a:ext uri="{FF2B5EF4-FFF2-40B4-BE49-F238E27FC236}">
                <a16:creationId xmlns:a16="http://schemas.microsoft.com/office/drawing/2014/main" xmlns="" id="{1B7F52B2-1C3C-4F0A-B36A-83E3FCC50F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CCAB51C-71ED-49BE-89B8-CD074EFE933E}"/>
              </a:ext>
            </a:extLst>
          </p:cNvPr>
          <p:cNvSpPr>
            <a:spLocks noGrp="1"/>
          </p:cNvSpPr>
          <p:nvPr>
            <p:ph type="sldNum" sz="quarter" idx="12"/>
          </p:nvPr>
        </p:nvSpPr>
        <p:spPr/>
        <p:txBody>
          <a:bodyPr/>
          <a:lstStyle/>
          <a:p>
            <a:fld id="{D432EEAE-FC0A-474A-B360-C12F3FA7D25E}" type="slidenum">
              <a:rPr lang="en-US" smtClean="0"/>
              <a:t>‹#›</a:t>
            </a:fld>
            <a:endParaRPr lang="en-US"/>
          </a:p>
        </p:txBody>
      </p:sp>
    </p:spTree>
    <p:extLst>
      <p:ext uri="{BB962C8B-B14F-4D97-AF65-F5344CB8AC3E}">
        <p14:creationId xmlns:p14="http://schemas.microsoft.com/office/powerpoint/2010/main" val="1331592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057A17A-E430-471D-B64D-774E59D872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A554AD9-3121-490C-8E50-9A2EAB2C55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55E5E20-FF0B-4690-9D18-4C16CA6625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802EF-4444-4810-803D-1A41D2B0A11A}" type="datetimeFigureOut">
              <a:rPr lang="en-US" smtClean="0"/>
              <a:t>9/19/2017</a:t>
            </a:fld>
            <a:endParaRPr lang="en-US"/>
          </a:p>
        </p:txBody>
      </p:sp>
      <p:sp>
        <p:nvSpPr>
          <p:cNvPr id="5" name="Footer Placeholder 4">
            <a:extLst>
              <a:ext uri="{FF2B5EF4-FFF2-40B4-BE49-F238E27FC236}">
                <a16:creationId xmlns:a16="http://schemas.microsoft.com/office/drawing/2014/main" xmlns="" id="{D1477E40-6915-465D-ACD4-91F6DAA10F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CFE19869-DBCD-4B05-A0D6-5725A963BC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2EEAE-FC0A-474A-B360-C12F3FA7D25E}" type="slidenum">
              <a:rPr lang="en-US" smtClean="0"/>
              <a:t>‹#›</a:t>
            </a:fld>
            <a:endParaRPr lang="en-US"/>
          </a:p>
        </p:txBody>
      </p:sp>
    </p:spTree>
    <p:extLst>
      <p:ext uri="{BB962C8B-B14F-4D97-AF65-F5344CB8AC3E}">
        <p14:creationId xmlns:p14="http://schemas.microsoft.com/office/powerpoint/2010/main" val="777115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puc.ca.gov/Rule21/" TargetMode="External"/><Relationship Id="rId2" Type="http://schemas.openxmlformats.org/officeDocument/2006/relationships/hyperlink" Target="https://www.pge.com/en_US/for-our-business-partners/interconnection-renewables/export-power/distributed-generation-handbook/net-energy-metering/energy-storage/energy-storage.pag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0A0F5E-4F6E-4CA7-98C5-8AD14BA2D8C7}"/>
              </a:ext>
            </a:extLst>
          </p:cNvPr>
          <p:cNvSpPr>
            <a:spLocks noGrp="1"/>
          </p:cNvSpPr>
          <p:nvPr>
            <p:ph type="ctrTitle"/>
          </p:nvPr>
        </p:nvSpPr>
        <p:spPr/>
        <p:txBody>
          <a:bodyPr>
            <a:normAutofit/>
          </a:bodyPr>
          <a:lstStyle/>
          <a:p>
            <a:r>
              <a:rPr lang="en-US" sz="4000" dirty="0"/>
              <a:t>INTERCONNECTING STORAGE IN NEW YORK</a:t>
            </a:r>
          </a:p>
        </p:txBody>
      </p:sp>
    </p:spTree>
    <p:extLst>
      <p:ext uri="{BB962C8B-B14F-4D97-AF65-F5344CB8AC3E}">
        <p14:creationId xmlns:p14="http://schemas.microsoft.com/office/powerpoint/2010/main" val="1559056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45B02-E7EE-43D4-A80A-0053B4B1C8B1}"/>
              </a:ext>
            </a:extLst>
          </p:cNvPr>
          <p:cNvSpPr>
            <a:spLocks noGrp="1"/>
          </p:cNvSpPr>
          <p:nvPr>
            <p:ph type="title"/>
          </p:nvPr>
        </p:nvSpPr>
        <p:spPr>
          <a:xfrm>
            <a:off x="1543664" y="530942"/>
            <a:ext cx="9542207" cy="1838633"/>
          </a:xfrm>
        </p:spPr>
        <p:txBody>
          <a:bodyPr>
            <a:normAutofit/>
          </a:bodyPr>
          <a:lstStyle/>
          <a:p>
            <a:r>
              <a:rPr lang="en-US" sz="3600" dirty="0"/>
              <a:t>DISCUSSION AGENDA </a:t>
            </a:r>
            <a:br>
              <a:rPr lang="en-US" sz="3600" dirty="0"/>
            </a:br>
            <a:endParaRPr lang="en-US" sz="3600" dirty="0"/>
          </a:p>
        </p:txBody>
      </p:sp>
      <p:sp>
        <p:nvSpPr>
          <p:cNvPr id="3" name="Content Placeholder 2">
            <a:extLst>
              <a:ext uri="{FF2B5EF4-FFF2-40B4-BE49-F238E27FC236}">
                <a16:creationId xmlns:a16="http://schemas.microsoft.com/office/drawing/2014/main" xmlns="" id="{D849548E-61AD-4CAB-8BA0-78AF9A0207F1}"/>
              </a:ext>
            </a:extLst>
          </p:cNvPr>
          <p:cNvSpPr>
            <a:spLocks noGrp="1"/>
          </p:cNvSpPr>
          <p:nvPr>
            <p:ph idx="1"/>
          </p:nvPr>
        </p:nvSpPr>
        <p:spPr>
          <a:xfrm>
            <a:off x="1543665" y="1758638"/>
            <a:ext cx="9684774" cy="5024283"/>
          </a:xfrm>
        </p:spPr>
        <p:txBody>
          <a:bodyPr>
            <a:normAutofit/>
          </a:bodyPr>
          <a:lstStyle/>
          <a:p>
            <a:pPr marL="514350" indent="-514350">
              <a:buAutoNum type="arabicPeriod"/>
            </a:pPr>
            <a:r>
              <a:rPr lang="en-US" dirty="0"/>
              <a:t>IPWG Storage objective </a:t>
            </a:r>
          </a:p>
          <a:p>
            <a:pPr marL="971550" lvl="1" indent="-514350">
              <a:buAutoNum type="arabicPeriod"/>
            </a:pPr>
            <a:r>
              <a:rPr lang="en-US" dirty="0"/>
              <a:t>Draft SIR language providing a pathway for the study of solar + storage and standalone storage systems in New York. </a:t>
            </a:r>
          </a:p>
          <a:p>
            <a:pPr marL="514350" indent="-514350">
              <a:buAutoNum type="arabicPeriod"/>
            </a:pPr>
            <a:r>
              <a:rPr lang="en-US" dirty="0"/>
              <a:t>Update on storage discussion and objectives underway at the ITWG </a:t>
            </a:r>
          </a:p>
          <a:p>
            <a:pPr marL="971550" lvl="1" indent="-514350">
              <a:buAutoNum type="arabicPeriod"/>
            </a:pPr>
            <a:r>
              <a:rPr lang="en-US" dirty="0"/>
              <a:t>Clarify study parameters (export capacity vs. aggregate). </a:t>
            </a:r>
          </a:p>
          <a:p>
            <a:pPr marL="971550" lvl="1" indent="-514350">
              <a:buAutoNum type="arabicPeriod"/>
            </a:pPr>
            <a:r>
              <a:rPr lang="en-US" dirty="0"/>
              <a:t>Define control standards and practices for ensuring system performance complies with approved operating standards. </a:t>
            </a:r>
          </a:p>
          <a:p>
            <a:pPr marL="0" indent="0">
              <a:buNone/>
            </a:pPr>
            <a:endParaRPr lang="en-US" i="1" dirty="0"/>
          </a:p>
          <a:p>
            <a:pPr marL="0" indent="0">
              <a:buNone/>
            </a:pPr>
            <a:endParaRPr lang="en-US" dirty="0"/>
          </a:p>
        </p:txBody>
      </p:sp>
    </p:spTree>
    <p:extLst>
      <p:ext uri="{BB962C8B-B14F-4D97-AF65-F5344CB8AC3E}">
        <p14:creationId xmlns:p14="http://schemas.microsoft.com/office/powerpoint/2010/main" val="1114168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45B02-E7EE-43D4-A80A-0053B4B1C8B1}"/>
              </a:ext>
            </a:extLst>
          </p:cNvPr>
          <p:cNvSpPr>
            <a:spLocks noGrp="1"/>
          </p:cNvSpPr>
          <p:nvPr>
            <p:ph type="title"/>
          </p:nvPr>
        </p:nvSpPr>
        <p:spPr>
          <a:xfrm>
            <a:off x="1543664" y="530942"/>
            <a:ext cx="9542207" cy="1838633"/>
          </a:xfrm>
        </p:spPr>
        <p:txBody>
          <a:bodyPr>
            <a:normAutofit/>
          </a:bodyPr>
          <a:lstStyle/>
          <a:p>
            <a:r>
              <a:rPr lang="en-US" sz="3600" dirty="0"/>
              <a:t>THRESHOLD ISSUE  </a:t>
            </a:r>
            <a:br>
              <a:rPr lang="en-US" sz="3600" dirty="0"/>
            </a:br>
            <a:endParaRPr lang="en-US" sz="3600" dirty="0"/>
          </a:p>
        </p:txBody>
      </p:sp>
      <p:sp>
        <p:nvSpPr>
          <p:cNvPr id="3" name="Content Placeholder 2">
            <a:extLst>
              <a:ext uri="{FF2B5EF4-FFF2-40B4-BE49-F238E27FC236}">
                <a16:creationId xmlns:a16="http://schemas.microsoft.com/office/drawing/2014/main" xmlns="" id="{D849548E-61AD-4CAB-8BA0-78AF9A0207F1}"/>
              </a:ext>
            </a:extLst>
          </p:cNvPr>
          <p:cNvSpPr>
            <a:spLocks noGrp="1"/>
          </p:cNvSpPr>
          <p:nvPr>
            <p:ph idx="1"/>
          </p:nvPr>
        </p:nvSpPr>
        <p:spPr>
          <a:xfrm>
            <a:off x="1543665" y="1723124"/>
            <a:ext cx="9684774" cy="4544509"/>
          </a:xfrm>
        </p:spPr>
        <p:txBody>
          <a:bodyPr>
            <a:normAutofit/>
          </a:bodyPr>
          <a:lstStyle/>
          <a:p>
            <a:pPr marL="514350" indent="-514350">
              <a:buAutoNum type="arabicPeriod"/>
            </a:pPr>
            <a:r>
              <a:rPr lang="en-US" dirty="0"/>
              <a:t>Solar + Storage should qualify for the SIR and distributed generation tariffs based on the export capability at the point of common coupling (PCC), not the aggregate nameplate rating of the generator (i.e. solar inverter) and storage units.</a:t>
            </a:r>
          </a:p>
          <a:p>
            <a:pPr marL="514350" indent="-514350">
              <a:buFont typeface="Arial" panose="020B0604020202020204" pitchFamily="34" charset="0"/>
              <a:buAutoNum type="arabicPeriod"/>
            </a:pPr>
            <a:r>
              <a:rPr lang="en-US" dirty="0"/>
              <a:t>Standalone storage should qualify for the SIR based on the export capability at the point of common coupling (PCC), not the aggregate nameplate ratings of the units within the facility.</a:t>
            </a:r>
          </a:p>
          <a:p>
            <a:pPr marL="514350" indent="-514350">
              <a:buAutoNum type="arabicPeriod"/>
            </a:pPr>
            <a:r>
              <a:rPr lang="en-US" dirty="0"/>
              <a:t>Solar + Storage should be studied based on net export and not based on aggregate nameplate capacity. </a:t>
            </a:r>
          </a:p>
          <a:p>
            <a:pPr marL="514350" indent="-514350">
              <a:buAutoNum type="arabicPeriod"/>
            </a:pPr>
            <a:endParaRPr lang="en-US" i="1" dirty="0"/>
          </a:p>
          <a:p>
            <a:pPr marL="0" indent="0">
              <a:buNone/>
            </a:pPr>
            <a:endParaRPr lang="en-US" dirty="0"/>
          </a:p>
        </p:txBody>
      </p:sp>
    </p:spTree>
    <p:extLst>
      <p:ext uri="{BB962C8B-B14F-4D97-AF65-F5344CB8AC3E}">
        <p14:creationId xmlns:p14="http://schemas.microsoft.com/office/powerpoint/2010/main" val="252932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45B02-E7EE-43D4-A80A-0053B4B1C8B1}"/>
              </a:ext>
            </a:extLst>
          </p:cNvPr>
          <p:cNvSpPr>
            <a:spLocks noGrp="1"/>
          </p:cNvSpPr>
          <p:nvPr>
            <p:ph type="title"/>
          </p:nvPr>
        </p:nvSpPr>
        <p:spPr>
          <a:xfrm>
            <a:off x="1543664" y="530942"/>
            <a:ext cx="9542207" cy="1838633"/>
          </a:xfrm>
        </p:spPr>
        <p:txBody>
          <a:bodyPr>
            <a:normAutofit/>
          </a:bodyPr>
          <a:lstStyle/>
          <a:p>
            <a:r>
              <a:rPr lang="en-US" sz="3600" dirty="0"/>
              <a:t>KEY INPUTS &amp; CHARACTERISTICS FOR INTERCONNECTION ANALYSIS OF STORAGE</a:t>
            </a:r>
            <a:br>
              <a:rPr lang="en-US" sz="3600" dirty="0"/>
            </a:br>
            <a:endParaRPr lang="en-US" sz="3600" dirty="0"/>
          </a:p>
        </p:txBody>
      </p:sp>
      <p:sp>
        <p:nvSpPr>
          <p:cNvPr id="3" name="Content Placeholder 2">
            <a:extLst>
              <a:ext uri="{FF2B5EF4-FFF2-40B4-BE49-F238E27FC236}">
                <a16:creationId xmlns:a16="http://schemas.microsoft.com/office/drawing/2014/main" xmlns="" id="{D849548E-61AD-4CAB-8BA0-78AF9A0207F1}"/>
              </a:ext>
            </a:extLst>
          </p:cNvPr>
          <p:cNvSpPr>
            <a:spLocks noGrp="1"/>
          </p:cNvSpPr>
          <p:nvPr>
            <p:ph idx="1"/>
          </p:nvPr>
        </p:nvSpPr>
        <p:spPr>
          <a:xfrm>
            <a:off x="1543665" y="2477729"/>
            <a:ext cx="9684774" cy="5024283"/>
          </a:xfrm>
        </p:spPr>
        <p:txBody>
          <a:bodyPr>
            <a:normAutofit/>
          </a:bodyPr>
          <a:lstStyle/>
          <a:p>
            <a:pPr marL="514350" indent="-514350">
              <a:buAutoNum type="arabicPeriod"/>
            </a:pPr>
            <a:r>
              <a:rPr lang="en-US" dirty="0"/>
              <a:t>Generation capacity / max injection (export / non export) </a:t>
            </a:r>
          </a:p>
          <a:p>
            <a:pPr marL="514350" indent="-514350">
              <a:buAutoNum type="arabicPeriod"/>
            </a:pPr>
            <a:r>
              <a:rPr lang="en-US" dirty="0"/>
              <a:t>Load / grid charging scenarios </a:t>
            </a:r>
          </a:p>
          <a:p>
            <a:pPr marL="0" indent="0">
              <a:buNone/>
            </a:pPr>
            <a:endParaRPr lang="en-US" dirty="0"/>
          </a:p>
        </p:txBody>
      </p:sp>
    </p:spTree>
    <p:extLst>
      <p:ext uri="{BB962C8B-B14F-4D97-AF65-F5344CB8AC3E}">
        <p14:creationId xmlns:p14="http://schemas.microsoft.com/office/powerpoint/2010/main" val="227901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45B02-E7EE-43D4-A80A-0053B4B1C8B1}"/>
              </a:ext>
            </a:extLst>
          </p:cNvPr>
          <p:cNvSpPr>
            <a:spLocks noGrp="1"/>
          </p:cNvSpPr>
          <p:nvPr>
            <p:ph type="title"/>
          </p:nvPr>
        </p:nvSpPr>
        <p:spPr>
          <a:xfrm>
            <a:off x="1543664" y="530942"/>
            <a:ext cx="9542207" cy="1838633"/>
          </a:xfrm>
        </p:spPr>
        <p:txBody>
          <a:bodyPr>
            <a:normAutofit/>
          </a:bodyPr>
          <a:lstStyle/>
          <a:p>
            <a:r>
              <a:rPr lang="en-US" sz="3600" dirty="0"/>
              <a:t>EXPORT CAPACITY AND LOAD STUDIES ACCOMMODATE ALL USE CASE SCENARIOS  </a:t>
            </a:r>
            <a:br>
              <a:rPr lang="en-US" sz="3600" dirty="0"/>
            </a:br>
            <a:endParaRPr lang="en-US" sz="3600" dirty="0"/>
          </a:p>
        </p:txBody>
      </p:sp>
      <p:sp>
        <p:nvSpPr>
          <p:cNvPr id="3" name="Content Placeholder 2">
            <a:extLst>
              <a:ext uri="{FF2B5EF4-FFF2-40B4-BE49-F238E27FC236}">
                <a16:creationId xmlns:a16="http://schemas.microsoft.com/office/drawing/2014/main" xmlns="" id="{D849548E-61AD-4CAB-8BA0-78AF9A0207F1}"/>
              </a:ext>
            </a:extLst>
          </p:cNvPr>
          <p:cNvSpPr>
            <a:spLocks noGrp="1"/>
          </p:cNvSpPr>
          <p:nvPr>
            <p:ph idx="1"/>
          </p:nvPr>
        </p:nvSpPr>
        <p:spPr>
          <a:xfrm>
            <a:off x="1543664" y="1833717"/>
            <a:ext cx="9684774" cy="5024283"/>
          </a:xfrm>
        </p:spPr>
        <p:txBody>
          <a:bodyPr>
            <a:normAutofit/>
          </a:bodyPr>
          <a:lstStyle/>
          <a:p>
            <a:pPr marL="0" indent="0">
              <a:buNone/>
            </a:pPr>
            <a:r>
              <a:rPr lang="en-US" dirty="0"/>
              <a:t>The following slides outline each of the use case scenarios identified by the JU and how they could be accommodated in the SIR based on an export/load delineation. </a:t>
            </a:r>
          </a:p>
          <a:p>
            <a:pPr marL="0" indent="0">
              <a:buNone/>
            </a:pPr>
            <a:endParaRPr lang="en-US" dirty="0"/>
          </a:p>
          <a:p>
            <a:pPr marL="0" indent="0">
              <a:buNone/>
            </a:pPr>
            <a:r>
              <a:rPr lang="en-US" dirty="0"/>
              <a:t>This high level approach can adapt to evolving policy signals and electricity load needs to maximize the State’s ability to meet our clean energy goals </a:t>
            </a:r>
          </a:p>
          <a:p>
            <a:pPr marL="0" indent="0">
              <a:buNone/>
            </a:pPr>
            <a:endParaRPr lang="en-US" i="1" dirty="0"/>
          </a:p>
          <a:p>
            <a:endParaRPr lang="en-US" dirty="0"/>
          </a:p>
          <a:p>
            <a:pPr marL="0" indent="0">
              <a:buNone/>
            </a:pPr>
            <a:endParaRPr lang="en-US" dirty="0"/>
          </a:p>
        </p:txBody>
      </p:sp>
    </p:spTree>
    <p:extLst>
      <p:ext uri="{BB962C8B-B14F-4D97-AF65-F5344CB8AC3E}">
        <p14:creationId xmlns:p14="http://schemas.microsoft.com/office/powerpoint/2010/main" val="1115541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45B02-E7EE-43D4-A80A-0053B4B1C8B1}"/>
              </a:ext>
            </a:extLst>
          </p:cNvPr>
          <p:cNvSpPr>
            <a:spLocks noGrp="1"/>
          </p:cNvSpPr>
          <p:nvPr>
            <p:ph type="title"/>
          </p:nvPr>
        </p:nvSpPr>
        <p:spPr>
          <a:xfrm>
            <a:off x="656729" y="387738"/>
            <a:ext cx="9876504" cy="1188373"/>
          </a:xfrm>
        </p:spPr>
        <p:txBody>
          <a:bodyPr>
            <a:normAutofit fontScale="90000"/>
          </a:bodyPr>
          <a:lstStyle/>
          <a:p>
            <a:r>
              <a:rPr lang="en-US" sz="4000" dirty="0"/>
              <a:t/>
            </a:r>
            <a:br>
              <a:rPr lang="en-US" sz="4000" dirty="0"/>
            </a:br>
            <a:r>
              <a:rPr lang="en-US" sz="4000" dirty="0"/>
              <a:t>USE CASES</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D849548E-61AD-4CAB-8BA0-78AF9A0207F1}"/>
              </a:ext>
            </a:extLst>
          </p:cNvPr>
          <p:cNvSpPr>
            <a:spLocks noGrp="1"/>
          </p:cNvSpPr>
          <p:nvPr>
            <p:ph idx="1"/>
          </p:nvPr>
        </p:nvSpPr>
        <p:spPr>
          <a:xfrm>
            <a:off x="537857" y="1667724"/>
            <a:ext cx="11401159" cy="5024283"/>
          </a:xfrm>
        </p:spPr>
        <p:txBody>
          <a:bodyPr>
            <a:normAutofit/>
          </a:bodyPr>
          <a:lstStyle/>
          <a:p>
            <a:pPr marL="0" indent="0">
              <a:buNone/>
            </a:pPr>
            <a:r>
              <a:rPr lang="en-US" b="1" dirty="0"/>
              <a:t>No additional load - non-exporting </a:t>
            </a:r>
            <a:r>
              <a:rPr lang="en-US" dirty="0"/>
              <a:t>(</a:t>
            </a:r>
            <a:r>
              <a:rPr lang="en-US" i="1" dirty="0"/>
              <a:t>DG-charged storage reduces onsite demand</a:t>
            </a:r>
            <a:r>
              <a:rPr lang="en-US" dirty="0"/>
              <a:t>) </a:t>
            </a:r>
          </a:p>
          <a:p>
            <a:pPr lvl="1"/>
            <a:r>
              <a:rPr lang="en-US" dirty="0"/>
              <a:t>Behind the meter storage coupled with DG system. Storage charged with DG. Net generation no higher than DG application</a:t>
            </a:r>
          </a:p>
          <a:p>
            <a:pPr lvl="1"/>
            <a:r>
              <a:rPr lang="en-US" dirty="0"/>
              <a:t>CDG/RNM solar. Never acts as load. Charged exclusively from the DG system. Net generation no higher than DG application </a:t>
            </a:r>
          </a:p>
          <a:p>
            <a:pPr marL="0" indent="0">
              <a:buNone/>
            </a:pPr>
            <a:r>
              <a:rPr lang="en-US" b="1" dirty="0"/>
              <a:t>No additional load – exporting </a:t>
            </a:r>
            <a:r>
              <a:rPr lang="en-US" dirty="0"/>
              <a:t>(DG-charged storage exports to grid as signaled by optimal compensation) </a:t>
            </a:r>
          </a:p>
          <a:p>
            <a:pPr lvl="1"/>
            <a:r>
              <a:rPr lang="en-US" dirty="0"/>
              <a:t>Commercial installation with small load and large storage system. Potential for large export due to storage.</a:t>
            </a:r>
          </a:p>
          <a:p>
            <a:pPr marL="0" indent="0">
              <a:buNone/>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251365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45B02-E7EE-43D4-A80A-0053B4B1C8B1}"/>
              </a:ext>
            </a:extLst>
          </p:cNvPr>
          <p:cNvSpPr>
            <a:spLocks noGrp="1"/>
          </p:cNvSpPr>
          <p:nvPr>
            <p:ph type="title"/>
          </p:nvPr>
        </p:nvSpPr>
        <p:spPr>
          <a:xfrm>
            <a:off x="638441" y="296298"/>
            <a:ext cx="9876504" cy="1188373"/>
          </a:xfrm>
        </p:spPr>
        <p:txBody>
          <a:bodyPr>
            <a:normAutofit fontScale="90000"/>
          </a:bodyPr>
          <a:lstStyle/>
          <a:p>
            <a:r>
              <a:rPr lang="en-US" sz="4000" dirty="0"/>
              <a:t/>
            </a:r>
            <a:br>
              <a:rPr lang="en-US" sz="4000" dirty="0"/>
            </a:br>
            <a:r>
              <a:rPr lang="en-US" sz="4000" dirty="0"/>
              <a:t>USE CASES</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D849548E-61AD-4CAB-8BA0-78AF9A0207F1}"/>
              </a:ext>
            </a:extLst>
          </p:cNvPr>
          <p:cNvSpPr>
            <a:spLocks noGrp="1"/>
          </p:cNvSpPr>
          <p:nvPr>
            <p:ph idx="1"/>
          </p:nvPr>
        </p:nvSpPr>
        <p:spPr>
          <a:xfrm>
            <a:off x="638441" y="1292820"/>
            <a:ext cx="11401159" cy="5024283"/>
          </a:xfrm>
        </p:spPr>
        <p:txBody>
          <a:bodyPr>
            <a:normAutofit fontScale="92500" lnSpcReduction="20000"/>
          </a:bodyPr>
          <a:lstStyle/>
          <a:p>
            <a:pPr marL="0" indent="0">
              <a:buNone/>
            </a:pPr>
            <a:endParaRPr lang="en-US" dirty="0"/>
          </a:p>
          <a:p>
            <a:pPr marL="0" indent="0">
              <a:buNone/>
            </a:pPr>
            <a:r>
              <a:rPr lang="en-US" b="1" dirty="0"/>
              <a:t>Additional load / non-exporting</a:t>
            </a:r>
            <a:r>
              <a:rPr lang="en-US" dirty="0"/>
              <a:t> (DG and/or off-peak grid-charged storage reduces onsite peak demand)</a:t>
            </a:r>
          </a:p>
          <a:p>
            <a:pPr lvl="1"/>
            <a:r>
              <a:rPr lang="en-US" dirty="0"/>
              <a:t>Behind the meter storage coupled with DG system and storage not limited to being charged by DG </a:t>
            </a:r>
          </a:p>
          <a:p>
            <a:pPr lvl="1"/>
            <a:r>
              <a:rPr lang="en-US" dirty="0"/>
              <a:t>Behind the meter stand alone with no increase in demand (off peak charging) and no net generation (or controls included so no export) </a:t>
            </a:r>
          </a:p>
          <a:p>
            <a:pPr marL="0" indent="0">
              <a:buNone/>
            </a:pPr>
            <a:endParaRPr lang="en-US" dirty="0"/>
          </a:p>
          <a:p>
            <a:pPr marL="0" indent="0">
              <a:buNone/>
            </a:pPr>
            <a:r>
              <a:rPr lang="en-US" b="1" dirty="0"/>
              <a:t>Additional load / exporting </a:t>
            </a:r>
            <a:r>
              <a:rPr lang="en-US" dirty="0"/>
              <a:t>(DG and/or grid-charged storage exports to offset peak demand) </a:t>
            </a:r>
          </a:p>
          <a:p>
            <a:pPr lvl="1"/>
            <a:r>
              <a:rPr lang="en-US" dirty="0"/>
              <a:t>Behind the meter stand alone with increase in demand or net generator (export)</a:t>
            </a:r>
          </a:p>
          <a:p>
            <a:pPr lvl="1"/>
            <a:r>
              <a:rPr lang="en-US" dirty="0"/>
              <a:t>Storage system does or can act as a load (charged by the distribution system) and only charges during non-peak hours </a:t>
            </a:r>
          </a:p>
          <a:p>
            <a:pPr lvl="1"/>
            <a:r>
              <a:rPr lang="en-US" dirty="0"/>
              <a:t>Storage system does or can act as a load (charged by the distribution system) with no limitation on charging</a:t>
            </a:r>
          </a:p>
          <a:p>
            <a:pPr marL="457200" lvl="1" indent="0">
              <a:buNone/>
            </a:pPr>
            <a:endParaRPr lang="en-US" dirty="0"/>
          </a:p>
        </p:txBody>
      </p:sp>
    </p:spTree>
    <p:extLst>
      <p:ext uri="{BB962C8B-B14F-4D97-AF65-F5344CB8AC3E}">
        <p14:creationId xmlns:p14="http://schemas.microsoft.com/office/powerpoint/2010/main" val="3620565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45B02-E7EE-43D4-A80A-0053B4B1C8B1}"/>
              </a:ext>
            </a:extLst>
          </p:cNvPr>
          <p:cNvSpPr>
            <a:spLocks noGrp="1"/>
          </p:cNvSpPr>
          <p:nvPr>
            <p:ph type="title"/>
          </p:nvPr>
        </p:nvSpPr>
        <p:spPr>
          <a:xfrm>
            <a:off x="1543664" y="530942"/>
            <a:ext cx="9542207" cy="1838633"/>
          </a:xfrm>
        </p:spPr>
        <p:txBody>
          <a:bodyPr>
            <a:normAutofit/>
          </a:bodyPr>
          <a:lstStyle/>
          <a:p>
            <a:r>
              <a:rPr lang="en-US" sz="3600" dirty="0"/>
              <a:t>USEFUL LINKS </a:t>
            </a:r>
            <a:br>
              <a:rPr lang="en-US" sz="3600" dirty="0"/>
            </a:br>
            <a:endParaRPr lang="en-US" sz="3600" dirty="0"/>
          </a:p>
        </p:txBody>
      </p:sp>
      <p:sp>
        <p:nvSpPr>
          <p:cNvPr id="3" name="Content Placeholder 2">
            <a:extLst>
              <a:ext uri="{FF2B5EF4-FFF2-40B4-BE49-F238E27FC236}">
                <a16:creationId xmlns:a16="http://schemas.microsoft.com/office/drawing/2014/main" xmlns="" id="{D849548E-61AD-4CAB-8BA0-78AF9A0207F1}"/>
              </a:ext>
            </a:extLst>
          </p:cNvPr>
          <p:cNvSpPr>
            <a:spLocks noGrp="1"/>
          </p:cNvSpPr>
          <p:nvPr>
            <p:ph idx="1"/>
          </p:nvPr>
        </p:nvSpPr>
        <p:spPr>
          <a:xfrm>
            <a:off x="1543665" y="2477729"/>
            <a:ext cx="9684774" cy="5024283"/>
          </a:xfrm>
        </p:spPr>
        <p:txBody>
          <a:bodyPr>
            <a:normAutofit/>
          </a:bodyPr>
          <a:lstStyle/>
          <a:p>
            <a:pPr marL="514350" indent="-514350">
              <a:buAutoNum type="arabicPeriod"/>
            </a:pPr>
            <a:r>
              <a:rPr lang="en-US" dirty="0">
                <a:hlinkClick r:id="rId2"/>
              </a:rPr>
              <a:t>California PG&amp;E Storage page</a:t>
            </a:r>
            <a:endParaRPr lang="en-US" dirty="0"/>
          </a:p>
          <a:p>
            <a:pPr marL="514350" indent="-514350">
              <a:buAutoNum type="arabicPeriod"/>
            </a:pPr>
            <a:r>
              <a:rPr lang="en-US" dirty="0">
                <a:hlinkClick r:id="rId3"/>
              </a:rPr>
              <a:t>CPUC Rule 21 Interconnection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21036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2703</TotalTime>
  <Words>484</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INTERCONNECTING STORAGE IN NEW YORK</vt:lpstr>
      <vt:lpstr>DISCUSSION AGENDA  </vt:lpstr>
      <vt:lpstr>THRESHOLD ISSUE   </vt:lpstr>
      <vt:lpstr>KEY INPUTS &amp; CHARACTERISTICS FOR INTERCONNECTION ANALYSIS OF STORAGE </vt:lpstr>
      <vt:lpstr>EXPORT CAPACITY AND LOAD STUDIES ACCOMMODATE ALL USE CASE SCENARIOS   </vt:lpstr>
      <vt:lpstr> USE CASES </vt:lpstr>
      <vt:lpstr> USE CASES </vt:lpstr>
      <vt:lpstr>USEFUL LINKS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INTERCONNECTING STORAGE</dc:title>
  <dc:creator>Valessa Souter-Kline</dc:creator>
  <cp:lastModifiedBy>Elizabeth Grisaru,EAG</cp:lastModifiedBy>
  <cp:revision>15</cp:revision>
  <dcterms:created xsi:type="dcterms:W3CDTF">2017-08-10T20:03:22Z</dcterms:created>
  <dcterms:modified xsi:type="dcterms:W3CDTF">2017-09-19T13:52:17Z</dcterms:modified>
</cp:coreProperties>
</file>