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259" r:id="rId2"/>
    <p:sldId id="260" r:id="rId3"/>
    <p:sldId id="262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6A6A6"/>
    <a:srgbClr val="5959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F0B8AC-1D98-40BF-85D7-72DF95930E13}" type="datetimeFigureOut">
              <a:rPr lang="en-US" smtClean="0"/>
              <a:t>4/22/2019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F9DCA7-0CF1-46F1-8EF5-58DDEDD78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7835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C691E-04DB-4D24-8519-71A52601D6D5}" type="datetime1">
              <a:rPr lang="en-US" smtClean="0"/>
              <a:t>4/22/2019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New York Standardized Interconnection Requirements Webinar May 3,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A673-C31F-47BE-8F63-0C4BDDA334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486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2DC23-A897-4467-9BDB-589CC62E27F1}" type="datetime1">
              <a:rPr lang="en-US" smtClean="0"/>
              <a:t>4/22/2019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New York Standardized Interconnection Requirements Webinar May 3,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A673-C31F-47BE-8F63-0C4BDDA334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519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B2733-1059-4322-A632-FE855342F7F6}" type="datetime1">
              <a:rPr lang="en-US" smtClean="0"/>
              <a:t>4/22/2019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New York Standardized Interconnection Requirements Webinar May 3,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A673-C31F-47BE-8F63-0C4BDDA334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163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CAB2-6567-4488-A2D6-EF6DBB6BF57E}" type="datetime1">
              <a:rPr lang="en-US" smtClean="0"/>
              <a:t>4/22/2019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New York Standardized Interconnection Requirements Webinar May 3,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A673-C31F-47BE-8F63-0C4BDDA334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115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12415-E2A2-497B-86F5-47A0ACC5EA91}" type="datetime1">
              <a:rPr lang="en-US" smtClean="0"/>
              <a:t>4/22/2019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New York Standardized Interconnection Requirements Webinar May 3,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A673-C31F-47BE-8F63-0C4BDDA334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45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9A6E0-09C9-4A34-B1A1-DACCBD2E10BF}" type="datetime1">
              <a:rPr lang="en-US" smtClean="0"/>
              <a:t>4/22/2019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New York Standardized Interconnection Requirements Webinar May 3, 2016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A673-C31F-47BE-8F63-0C4BDDA334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713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EE0B0-2F01-4C4C-951D-E8D12471EDC6}" type="datetime1">
              <a:rPr lang="en-US" smtClean="0"/>
              <a:t>4/22/2019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New York Standardized Interconnection Requirements Webinar May 3, 2016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A673-C31F-47BE-8F63-0C4BDDA334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077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1A2AB-312F-499C-8DB7-DC7DCCC1C180}" type="datetime1">
              <a:rPr lang="en-US" smtClean="0"/>
              <a:t>4/22/2019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New York Standardized Interconnection Requirements Webinar May 3, 2016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A673-C31F-47BE-8F63-0C4BDDA334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987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14B8D-A2BF-4183-8213-D80308E737E6}" type="datetime1">
              <a:rPr lang="en-US" smtClean="0"/>
              <a:t>4/22/2019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New York Standardized Interconnection Requirements Webinar May 3, 2016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A673-C31F-47BE-8F63-0C4BDDA334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320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851FD-FC3D-48F3-920A-E464B843680F}" type="datetime1">
              <a:rPr lang="en-US" smtClean="0"/>
              <a:t>4/22/2019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New York Standardized Interconnection Requirements Webinar May 3, 2016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A673-C31F-47BE-8F63-0C4BDDA334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507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8938B-223E-48E9-BAE1-6688A1D099D0}" type="datetime1">
              <a:rPr lang="en-US" smtClean="0"/>
              <a:t>4/22/2019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New York Standardized Interconnection Requirements Webinar May 3, 2016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A673-C31F-47BE-8F63-0C4BDDA334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865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1A5FEC-F0C5-4062-BB47-CD1C2EF79A61}" type="datetime1">
              <a:rPr lang="en-US" smtClean="0"/>
              <a:t>4/22/2019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New York Standardized Interconnection Requirements Webinar May 3,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E5A673-C31F-47BE-8F63-0C4BDDA334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761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8500" y="6280758"/>
            <a:ext cx="1147971" cy="573984"/>
          </a:xfrm>
          <a:prstGeom prst="rect">
            <a:avLst/>
          </a:prstGeom>
        </p:spPr>
      </p:pic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3657600" y="6381750"/>
            <a:ext cx="4889500" cy="440328"/>
          </a:xfrm>
        </p:spPr>
        <p:txBody>
          <a:bodyPr anchor="b" anchorCtr="1"/>
          <a:lstStyle/>
          <a:p>
            <a:r>
              <a:rPr lang="en-US" sz="10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Event/Webinar Title  Month, Day, 2016</a:t>
            </a:r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838200" y="2065586"/>
            <a:ext cx="10515600" cy="1325563"/>
          </a:xfrm>
        </p:spPr>
        <p:txBody>
          <a:bodyPr/>
          <a:lstStyle/>
          <a:p>
            <a:pPr algn="ctr"/>
            <a:r>
              <a:rPr lang="en-US" sz="4000" dirty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SIR Update Needs: Milestone Transparency</a:t>
            </a:r>
            <a:endParaRPr lang="en-US" dirty="0"/>
          </a:p>
        </p:txBody>
      </p:sp>
      <p:sp>
        <p:nvSpPr>
          <p:cNvPr id="19" name="Content Placeholder 2"/>
          <p:cNvSpPr>
            <a:spLocks noGrp="1"/>
          </p:cNvSpPr>
          <p:nvPr>
            <p:ph idx="1"/>
          </p:nvPr>
        </p:nvSpPr>
        <p:spPr>
          <a:xfrm>
            <a:off x="838200" y="3461920"/>
            <a:ext cx="10515600" cy="163947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NYSEIA</a:t>
            </a:r>
          </a:p>
          <a:p>
            <a:pPr marL="0" indent="0" algn="ctr">
              <a:buNone/>
            </a:pPr>
            <a:r>
              <a:rPr lang="en-US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IPWG meeting</a:t>
            </a:r>
          </a:p>
          <a:p>
            <a:pPr marL="0" indent="0" algn="ctr">
              <a:buNone/>
            </a:pPr>
            <a:r>
              <a:rPr lang="en-US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April 2019</a:t>
            </a:r>
          </a:p>
        </p:txBody>
      </p:sp>
    </p:spTree>
    <p:extLst>
      <p:ext uri="{BB962C8B-B14F-4D97-AF65-F5344CB8AC3E}">
        <p14:creationId xmlns:p14="http://schemas.microsoft.com/office/powerpoint/2010/main" val="3475675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-53162"/>
            <a:ext cx="12192000" cy="1095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8500" y="6280758"/>
            <a:ext cx="1147971" cy="573984"/>
          </a:xfrm>
          <a:prstGeom prst="rect">
            <a:avLst/>
          </a:prstGeom>
        </p:spPr>
      </p:pic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606055" y="108453"/>
            <a:ext cx="11400416" cy="934287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MILESTONE TRANSPARENCY: BACKGROUND</a:t>
            </a:r>
            <a:endParaRPr lang="en-US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Content Placeholder 2"/>
          <p:cNvSpPr>
            <a:spLocks noGrp="1"/>
          </p:cNvSpPr>
          <p:nvPr>
            <p:ph idx="1"/>
          </p:nvPr>
        </p:nvSpPr>
        <p:spPr>
          <a:xfrm>
            <a:off x="331027" y="1204355"/>
            <a:ext cx="11529945" cy="5366835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rgbClr val="404040"/>
                </a:solidFill>
                <a:latin typeface="Arial"/>
                <a:cs typeface="Arial"/>
              </a:rPr>
              <a:t>Problem: Current SIR milestones (as reported in SIR inventory) and enforcement requirements are insufficient</a:t>
            </a:r>
          </a:p>
          <a:p>
            <a:endParaRPr lang="en-US" sz="1200" dirty="0">
              <a:solidFill>
                <a:srgbClr val="404040"/>
              </a:solidFill>
              <a:latin typeface="Arial"/>
              <a:cs typeface="Arial"/>
            </a:endParaRPr>
          </a:p>
          <a:p>
            <a:r>
              <a:rPr lang="en-US" sz="2400" dirty="0">
                <a:solidFill>
                  <a:srgbClr val="404040"/>
                </a:solidFill>
                <a:latin typeface="Arial"/>
                <a:cs typeface="Arial"/>
              </a:rPr>
              <a:t>Lack of knowledge on the part of subsequent interconnecting customers disadvantages them beyond what would be a fair competitive advantage for the first mover</a:t>
            </a:r>
          </a:p>
          <a:p>
            <a:endParaRPr lang="en-US" sz="1200" dirty="0">
              <a:solidFill>
                <a:srgbClr val="404040"/>
              </a:solidFill>
              <a:latin typeface="Arial"/>
              <a:cs typeface="Arial"/>
            </a:endParaRPr>
          </a:p>
          <a:p>
            <a:r>
              <a:rPr lang="en-US" sz="2400" dirty="0">
                <a:solidFill>
                  <a:srgbClr val="404040"/>
                </a:solidFill>
                <a:latin typeface="Arial"/>
                <a:cs typeface="Arial"/>
              </a:rPr>
              <a:t>Lack of certainty regarding the timing of utility and developer steps along the path to project completion add to this problem, which increases soft costs and discourages future development</a:t>
            </a:r>
          </a:p>
          <a:p>
            <a:endParaRPr lang="en-US" sz="1200" dirty="0">
              <a:solidFill>
                <a:srgbClr val="404040"/>
              </a:solidFill>
              <a:latin typeface="Arial"/>
              <a:cs typeface="Arial"/>
            </a:endParaRPr>
          </a:p>
          <a:p>
            <a:r>
              <a:rPr lang="en-US" sz="2400" dirty="0">
                <a:solidFill>
                  <a:srgbClr val="404040"/>
                </a:solidFill>
                <a:latin typeface="Arial"/>
                <a:cs typeface="Arial"/>
              </a:rPr>
              <a:t>Goal: Provide more transparency into the status of projects in the queue regarding whether project has moved into final design/upgrade design process</a:t>
            </a:r>
          </a:p>
          <a:p>
            <a:endParaRPr lang="en-US" sz="2400" dirty="0">
              <a:solidFill>
                <a:srgbClr val="404040"/>
              </a:solidFill>
              <a:latin typeface="Arial"/>
              <a:cs typeface="Arial"/>
            </a:endParaRPr>
          </a:p>
          <a:p>
            <a:endParaRPr lang="en-US" sz="2400" dirty="0">
              <a:solidFill>
                <a:srgbClr val="404040"/>
              </a:solidFill>
              <a:latin typeface="Arial"/>
              <a:cs typeface="Arial"/>
            </a:endParaRPr>
          </a:p>
          <a:p>
            <a:endParaRPr lang="en-US" sz="2400" dirty="0">
              <a:solidFill>
                <a:srgbClr val="404040"/>
              </a:solidFill>
              <a:latin typeface="Arial"/>
              <a:cs typeface="Arial"/>
            </a:endParaRPr>
          </a:p>
          <a:p>
            <a:endParaRPr lang="en-US" sz="2400" dirty="0">
              <a:solidFill>
                <a:srgbClr val="404040"/>
              </a:solidFill>
              <a:latin typeface="Arial"/>
              <a:cs typeface="Arial"/>
            </a:endParaRPr>
          </a:p>
          <a:p>
            <a:endParaRPr lang="en-US" sz="2400" dirty="0">
              <a:solidFill>
                <a:srgbClr val="40404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11168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-53162"/>
            <a:ext cx="12192000" cy="1095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8500" y="6280758"/>
            <a:ext cx="1147971" cy="573984"/>
          </a:xfrm>
          <a:prstGeom prst="rect">
            <a:avLst/>
          </a:prstGeom>
        </p:spPr>
      </p:pic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606055" y="108453"/>
            <a:ext cx="11400416" cy="934287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CURRENT SIR QUEUE DATASET - SNAPSHOT </a:t>
            </a:r>
            <a:endParaRPr lang="en-US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CDC5AEC-BA9D-4481-9527-D8BCBD9C462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4528" r="6739" b="8396"/>
          <a:stretch/>
        </p:blipFill>
        <p:spPr>
          <a:xfrm>
            <a:off x="291548" y="1970019"/>
            <a:ext cx="11370365" cy="4597731"/>
          </a:xfrm>
          <a:prstGeom prst="rect">
            <a:avLst/>
          </a:prstGeom>
        </p:spPr>
      </p:pic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B9774C10-E6A9-46F2-83A0-F2449092DE2C}"/>
              </a:ext>
            </a:extLst>
          </p:cNvPr>
          <p:cNvCxnSpPr>
            <a:cxnSpLocks/>
          </p:cNvCxnSpPr>
          <p:nvPr/>
        </p:nvCxnSpPr>
        <p:spPr>
          <a:xfrm>
            <a:off x="6718852" y="1469877"/>
            <a:ext cx="2862470" cy="74200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E299023C-0380-4DB7-9CF4-29FEFA1343FD}"/>
              </a:ext>
            </a:extLst>
          </p:cNvPr>
          <p:cNvSpPr txBox="1"/>
          <p:nvPr/>
        </p:nvSpPr>
        <p:spPr>
          <a:xfrm>
            <a:off x="5261113" y="1188647"/>
            <a:ext cx="25444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App review start date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FF1757B1-5FBF-4AC3-BC3A-8681C686C218}"/>
              </a:ext>
            </a:extLst>
          </p:cNvPr>
          <p:cNvCxnSpPr>
            <a:cxnSpLocks/>
          </p:cNvCxnSpPr>
          <p:nvPr/>
        </p:nvCxnSpPr>
        <p:spPr>
          <a:xfrm>
            <a:off x="9223513" y="1570549"/>
            <a:ext cx="1186069" cy="74200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22A65470-081C-438C-ADF4-89A62F22F713}"/>
              </a:ext>
            </a:extLst>
          </p:cNvPr>
          <p:cNvSpPr txBox="1"/>
          <p:nvPr/>
        </p:nvSpPr>
        <p:spPr>
          <a:xfrm>
            <a:off x="8229600" y="1245970"/>
            <a:ext cx="3048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Final Letter of Acceptance Date</a:t>
            </a:r>
          </a:p>
        </p:txBody>
      </p:sp>
    </p:spTree>
    <p:extLst>
      <p:ext uri="{BB962C8B-B14F-4D97-AF65-F5344CB8AC3E}">
        <p14:creationId xmlns:p14="http://schemas.microsoft.com/office/powerpoint/2010/main" val="26430850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-53162"/>
            <a:ext cx="12192000" cy="1095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8500" y="6280758"/>
            <a:ext cx="1147971" cy="573984"/>
          </a:xfrm>
          <a:prstGeom prst="rect">
            <a:avLst/>
          </a:prstGeom>
        </p:spPr>
      </p:pic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606055" y="108453"/>
            <a:ext cx="11400416" cy="934287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PROPOSED QUEUE MILESTONE DATA FIELDS*</a:t>
            </a:r>
            <a:endParaRPr lang="en-US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Content Placeholder 2"/>
          <p:cNvSpPr>
            <a:spLocks noGrp="1"/>
          </p:cNvSpPr>
          <p:nvPr>
            <p:ph idx="1"/>
          </p:nvPr>
        </p:nvSpPr>
        <p:spPr>
          <a:xfrm>
            <a:off x="357532" y="1222094"/>
            <a:ext cx="11476936" cy="4092575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>
                <a:solidFill>
                  <a:srgbClr val="404040"/>
                </a:solidFill>
                <a:latin typeface="Arial"/>
                <a:cs typeface="Arial"/>
              </a:rPr>
              <a:t>100% Payment Date</a:t>
            </a:r>
            <a:endParaRPr lang="en-US" sz="2400" u="sng" dirty="0">
              <a:solidFill>
                <a:srgbClr val="404040"/>
              </a:solidFill>
              <a:latin typeface="Arial"/>
              <a:cs typeface="Arial"/>
            </a:endParaRPr>
          </a:p>
          <a:p>
            <a:pPr marL="457200" indent="-457200">
              <a:buFont typeface="+mj-lt"/>
              <a:buAutoNum type="arabicPeriod"/>
            </a:pPr>
            <a:endParaRPr lang="en-US" sz="2400" dirty="0">
              <a:solidFill>
                <a:srgbClr val="404040"/>
              </a:solidFill>
              <a:latin typeface="Arial"/>
              <a:cs typeface="Arial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solidFill>
                  <a:srgbClr val="404040"/>
                </a:solidFill>
                <a:latin typeface="Arial"/>
                <a:cs typeface="Arial"/>
              </a:rPr>
              <a:t>25% Payment Date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>
              <a:solidFill>
                <a:srgbClr val="40404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1600" i="1" dirty="0">
                <a:solidFill>
                  <a:srgbClr val="404040"/>
                </a:solidFill>
                <a:latin typeface="Arial"/>
                <a:cs typeface="Arial"/>
              </a:rPr>
              <a:t>* NYSEIA has surveyed developers regarding potential confidentiality issues relating to these additional data fields and has not received notice of concern from any firms.</a:t>
            </a:r>
            <a:endParaRPr lang="en-US" sz="2400" dirty="0">
              <a:solidFill>
                <a:srgbClr val="404040"/>
              </a:solidFill>
              <a:latin typeface="Arial"/>
              <a:cs typeface="Arial"/>
            </a:endParaRPr>
          </a:p>
          <a:p>
            <a:pPr marL="457200" indent="-457200">
              <a:buFont typeface="+mj-lt"/>
              <a:buAutoNum type="arabicPeriod"/>
            </a:pPr>
            <a:endParaRPr lang="en-US" sz="2400" dirty="0">
              <a:solidFill>
                <a:srgbClr val="404040"/>
              </a:solidFill>
              <a:latin typeface="Arial"/>
              <a:cs typeface="Arial"/>
            </a:endParaRPr>
          </a:p>
          <a:p>
            <a:pPr marL="457200" indent="-457200">
              <a:buFont typeface="+mj-lt"/>
              <a:buAutoNum type="arabicPeriod"/>
            </a:pPr>
            <a:endParaRPr lang="en-US" sz="2400" dirty="0">
              <a:solidFill>
                <a:srgbClr val="40404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288757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</TotalTime>
  <Words>175</Words>
  <Application>Microsoft Office PowerPoint</Application>
  <PresentationFormat>Widescreen</PresentationFormat>
  <Paragraphs>25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SIR Update Needs: Milestone Transparency</vt:lpstr>
      <vt:lpstr>MILESTONE TRANSPARENCY: BACKGROUND</vt:lpstr>
      <vt:lpstr>CURRENT SIR QUEUE DATASET - SNAPSHOT </vt:lpstr>
      <vt:lpstr>PROPOSED QUEUE MILESTONE DATA FIELDS*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Valessa Souter-Kline</dc:creator>
  <cp:lastModifiedBy>Shyam Mehta</cp:lastModifiedBy>
  <cp:revision>51</cp:revision>
  <dcterms:created xsi:type="dcterms:W3CDTF">2016-04-26T17:21:59Z</dcterms:created>
  <dcterms:modified xsi:type="dcterms:W3CDTF">2019-04-22T20:15:53Z</dcterms:modified>
</cp:coreProperties>
</file>