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</p:sldMasterIdLst>
  <p:notesMasterIdLst>
    <p:notesMasterId r:id="rId20"/>
  </p:notesMasterIdLst>
  <p:sldIdLst>
    <p:sldId id="320" r:id="rId6"/>
    <p:sldId id="323" r:id="rId7"/>
    <p:sldId id="324" r:id="rId8"/>
    <p:sldId id="367" r:id="rId9"/>
    <p:sldId id="326" r:id="rId10"/>
    <p:sldId id="328" r:id="rId11"/>
    <p:sldId id="376" r:id="rId12"/>
    <p:sldId id="377" r:id="rId13"/>
    <p:sldId id="355" r:id="rId14"/>
    <p:sldId id="354" r:id="rId15"/>
    <p:sldId id="327" r:id="rId16"/>
    <p:sldId id="362" r:id="rId17"/>
    <p:sldId id="342" r:id="rId18"/>
    <p:sldId id="345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vin G Kelly" initials="KGK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4660"/>
  </p:normalViewPr>
  <p:slideViewPr>
    <p:cSldViewPr>
      <p:cViewPr>
        <p:scale>
          <a:sx n="100" d="100"/>
          <a:sy n="100" d="100"/>
        </p:scale>
        <p:origin x="-917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877874-B247-4A88-A359-3C9DF1C39A52}" type="datetimeFigureOut">
              <a:rPr lang="en-US" smtClean="0"/>
              <a:t>02/19/2018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0E00BA-C6DC-4C2B-B189-E4DE1D785E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41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E00BA-C6DC-4C2B-B189-E4DE1D785E7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56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4" name="Rectangle 8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57150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1D1757"/>
              </a:solidFill>
            </a:endParaRPr>
          </a:p>
        </p:txBody>
      </p:sp>
      <p:sp>
        <p:nvSpPr>
          <p:cNvPr id="10138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820863"/>
            <a:ext cx="7940675" cy="51911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pic>
        <p:nvPicPr>
          <p:cNvPr id="101388" name="Picture 12" descr="PPT_bar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057900"/>
            <a:ext cx="89154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420" name="Rectangle 4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90550" y="5029200"/>
            <a:ext cx="7943850" cy="3968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101423" name="Picture 47" descr="NG_HWHFY_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91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76BC6D-1257-4609-9815-A67A5096FC1F}" type="datetime1">
              <a:rPr lang="en-US"/>
              <a:pPr/>
              <a:t>02/19/2018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418B0-CFC0-4A55-8CEC-D3763118460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410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6388" y="800100"/>
            <a:ext cx="2027237" cy="4991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800100"/>
            <a:ext cx="5932488" cy="4991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2E9592-4881-43B1-9BA7-2AEB2F553EE0}" type="datetime1">
              <a:rPr lang="en-US"/>
              <a:pPr/>
              <a:t>02/19/2018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7FB97-8F75-4D44-BACD-055CC6EA916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934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00100"/>
            <a:ext cx="5981700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396875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5" y="1905000"/>
            <a:ext cx="396875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57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FCFC59-5AFB-47A4-9970-1C4252AF52F9}" type="datetime1">
              <a:rPr lang="en-US"/>
              <a:pPr/>
              <a:t>02/19/2018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96050"/>
            <a:ext cx="2133600" cy="361950"/>
          </a:xfrm>
        </p:spPr>
        <p:txBody>
          <a:bodyPr/>
          <a:lstStyle>
            <a:lvl1pPr>
              <a:defRPr/>
            </a:lvl1pPr>
          </a:lstStyle>
          <a:p>
            <a:fld id="{2AC6B8DB-D1FD-44A0-AD71-FA6DEE142C7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46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4" name="Rectangle 8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57150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1D1757"/>
              </a:solidFill>
            </a:endParaRPr>
          </a:p>
        </p:txBody>
      </p:sp>
      <p:sp>
        <p:nvSpPr>
          <p:cNvPr id="10138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820863"/>
            <a:ext cx="7940675" cy="51911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pic>
        <p:nvPicPr>
          <p:cNvPr id="101388" name="Picture 12" descr="PPT_bar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057900"/>
            <a:ext cx="89154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420" name="Rectangle 4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90550" y="5029200"/>
            <a:ext cx="7943850" cy="3968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101423" name="Picture 47" descr="NG_HWHFY_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437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6FFB97-E91C-47D8-AD62-7B4EBD6247A6}" type="datetime1">
              <a:rPr lang="en-US"/>
              <a:pPr/>
              <a:t>02/19/2018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1AB70-42FC-4169-B87A-C571FE3ED30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59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A444D4-8874-4012-818A-4994BD62238B}" type="datetime1">
              <a:rPr lang="en-US"/>
              <a:pPr/>
              <a:t>02/19/2018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F82F5-ED9D-4973-A3E1-E03BB0044DE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4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76C9FA-B38F-4BD3-B4E8-7B5F686B35F4}" type="datetime1">
              <a:rPr lang="en-US"/>
              <a:pPr/>
              <a:t>02/19/2018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AA7E9-81F4-4961-AAC6-A080380BE0D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662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54073B-1298-4E7D-A996-9DB5E8724C7A}" type="datetime1">
              <a:rPr lang="en-US"/>
              <a:pPr/>
              <a:t>02/19/2018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40A94-1AD2-4A28-8FFC-7023722E976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60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C17E8B-28F8-4082-80A9-561267525BB7}" type="datetime1">
              <a:rPr lang="en-US"/>
              <a:pPr/>
              <a:t>02/19/2018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FD4F9-7EDB-4060-BA86-248B4953EEC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476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1CD15-7004-41C8-A3C9-8A79EDAD4C9C}" type="datetime1">
              <a:rPr lang="en-US"/>
              <a:pPr/>
              <a:t>02/19/2018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B50DE-BC81-477B-846D-19DCAF23890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8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6FFB97-E91C-47D8-AD62-7B4EBD6247A6}" type="datetime1">
              <a:rPr lang="en-US"/>
              <a:pPr/>
              <a:t>02/19/2018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1AB70-42FC-4169-B87A-C571FE3ED30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867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282651-C5BF-4070-928B-69E7B1B154AF}" type="datetime1">
              <a:rPr lang="en-US"/>
              <a:pPr/>
              <a:t>02/19/2018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908D3-C51B-429D-8581-7B40A227F19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30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84FC98-915F-4F78-827E-0054DE3210AF}" type="datetime1">
              <a:rPr lang="en-US"/>
              <a:pPr/>
              <a:t>02/19/2018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337F1-4C4F-4754-A7B6-7EA4B48ED67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25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76BC6D-1257-4609-9815-A67A5096FC1F}" type="datetime1">
              <a:rPr lang="en-US"/>
              <a:pPr/>
              <a:t>02/19/2018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418B0-CFC0-4A55-8CEC-D3763118460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331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6388" y="800100"/>
            <a:ext cx="2027237" cy="4991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800100"/>
            <a:ext cx="5932488" cy="4991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2E9592-4881-43B1-9BA7-2AEB2F553EE0}" type="datetime1">
              <a:rPr lang="en-US"/>
              <a:pPr/>
              <a:t>02/19/2018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7FB97-8F75-4D44-BACD-055CC6EA916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85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00100"/>
            <a:ext cx="5981700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396875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5" y="1905000"/>
            <a:ext cx="396875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57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FCFC59-5AFB-47A4-9970-1C4252AF52F9}" type="datetime1">
              <a:rPr lang="en-US"/>
              <a:pPr/>
              <a:t>02/19/2018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96050"/>
            <a:ext cx="2133600" cy="361950"/>
          </a:xfrm>
        </p:spPr>
        <p:txBody>
          <a:bodyPr/>
          <a:lstStyle>
            <a:lvl1pPr>
              <a:defRPr/>
            </a:lvl1pPr>
          </a:lstStyle>
          <a:p>
            <a:fld id="{2AC6B8DB-D1FD-44A0-AD71-FA6DEE142C7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640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4" name="Rectangle 8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57150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1D1757"/>
              </a:solidFill>
            </a:endParaRPr>
          </a:p>
        </p:txBody>
      </p:sp>
      <p:sp>
        <p:nvSpPr>
          <p:cNvPr id="10138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820863"/>
            <a:ext cx="7940675" cy="51911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pic>
        <p:nvPicPr>
          <p:cNvPr id="101388" name="Picture 12" descr="PPT_bar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057900"/>
            <a:ext cx="89154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420" name="Rectangle 4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90550" y="5029200"/>
            <a:ext cx="7943850" cy="3968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101423" name="Picture 47" descr="NG_HWHFY_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998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6FFB97-E91C-47D8-AD62-7B4EBD6247A6}" type="datetime1">
              <a:rPr lang="en-US">
                <a:solidFill>
                  <a:srgbClr val="000000"/>
                </a:solidFill>
              </a:rPr>
              <a:pPr/>
              <a:t>02/19/2018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1AB70-42FC-4169-B87A-C571FE3ED3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048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A444D4-8874-4012-818A-4994BD62238B}" type="datetime1">
              <a:rPr lang="en-US">
                <a:solidFill>
                  <a:srgbClr val="000000"/>
                </a:solidFill>
              </a:rPr>
              <a:pPr/>
              <a:t>02/19/2018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F82F5-ED9D-4973-A3E1-E03BB0044D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027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76C9FA-B38F-4BD3-B4E8-7B5F686B35F4}" type="datetime1">
              <a:rPr lang="en-US">
                <a:solidFill>
                  <a:srgbClr val="000000"/>
                </a:solidFill>
              </a:rPr>
              <a:pPr/>
              <a:t>02/19/2018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AA7E9-81F4-4961-AAC6-A080380BE0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71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54073B-1298-4E7D-A996-9DB5E8724C7A}" type="datetime1">
              <a:rPr lang="en-US">
                <a:solidFill>
                  <a:srgbClr val="000000"/>
                </a:solidFill>
              </a:rPr>
              <a:pPr/>
              <a:t>02/19/2018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40A94-1AD2-4A28-8FFC-7023722E97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95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A444D4-8874-4012-818A-4994BD62238B}" type="datetime1">
              <a:rPr lang="en-US"/>
              <a:pPr/>
              <a:t>02/19/2018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F82F5-ED9D-4973-A3E1-E03BB0044DE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25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C17E8B-28F8-4082-80A9-561267525BB7}" type="datetime1">
              <a:rPr lang="en-US">
                <a:solidFill>
                  <a:srgbClr val="000000"/>
                </a:solidFill>
              </a:rPr>
              <a:pPr/>
              <a:t>02/19/2018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FD4F9-7EDB-4060-BA86-248B4953EE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482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1CD15-7004-41C8-A3C9-8A79EDAD4C9C}" type="datetime1">
              <a:rPr lang="en-US">
                <a:solidFill>
                  <a:srgbClr val="000000"/>
                </a:solidFill>
              </a:rPr>
              <a:pPr/>
              <a:t>02/19/2018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B50DE-BC81-477B-846D-19DCAF2389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02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282651-C5BF-4070-928B-69E7B1B154AF}" type="datetime1">
              <a:rPr lang="en-US">
                <a:solidFill>
                  <a:srgbClr val="000000"/>
                </a:solidFill>
              </a:rPr>
              <a:pPr/>
              <a:t>02/19/2018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908D3-C51B-429D-8581-7B40A227F1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418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84FC98-915F-4F78-827E-0054DE3210AF}" type="datetime1">
              <a:rPr lang="en-US">
                <a:solidFill>
                  <a:srgbClr val="000000"/>
                </a:solidFill>
              </a:rPr>
              <a:pPr/>
              <a:t>02/19/2018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337F1-4C4F-4754-A7B6-7EA4B48ED6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062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76BC6D-1257-4609-9815-A67A5096FC1F}" type="datetime1">
              <a:rPr lang="en-US">
                <a:solidFill>
                  <a:srgbClr val="000000"/>
                </a:solidFill>
              </a:rPr>
              <a:pPr/>
              <a:t>02/19/2018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418B0-CFC0-4A55-8CEC-D376311846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305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6388" y="800100"/>
            <a:ext cx="2027237" cy="4991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800100"/>
            <a:ext cx="5932488" cy="4991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2E9592-4881-43B1-9BA7-2AEB2F553EE0}" type="datetime1">
              <a:rPr lang="en-US">
                <a:solidFill>
                  <a:srgbClr val="000000"/>
                </a:solidFill>
              </a:rPr>
              <a:pPr/>
              <a:t>02/19/2018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7FB97-8F75-4D44-BACD-055CC6EA91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371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00100"/>
            <a:ext cx="5981700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396875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5" y="1905000"/>
            <a:ext cx="396875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57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FCFC59-5AFB-47A4-9970-1C4252AF52F9}" type="datetime1">
              <a:rPr lang="en-US">
                <a:solidFill>
                  <a:srgbClr val="000000"/>
                </a:solidFill>
              </a:rPr>
              <a:pPr/>
              <a:t>02/19/2018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96050"/>
            <a:ext cx="2133600" cy="361950"/>
          </a:xfrm>
        </p:spPr>
        <p:txBody>
          <a:bodyPr/>
          <a:lstStyle>
            <a:lvl1pPr>
              <a:defRPr/>
            </a:lvl1pPr>
          </a:lstStyle>
          <a:p>
            <a:fld id="{2AC6B8DB-D1FD-44A0-AD71-FA6DEE142C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803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4" name="Rectangle 8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57150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1D1757"/>
              </a:solidFill>
            </a:endParaRPr>
          </a:p>
        </p:txBody>
      </p:sp>
      <p:sp>
        <p:nvSpPr>
          <p:cNvPr id="10138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820863"/>
            <a:ext cx="7940675" cy="51911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pic>
        <p:nvPicPr>
          <p:cNvPr id="101388" name="Picture 12" descr="PPT_bar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057900"/>
            <a:ext cx="89154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420" name="Rectangle 4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90550" y="5029200"/>
            <a:ext cx="7943850" cy="3968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101423" name="Picture 47" descr="NG_HWHFY_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5129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6FFB97-E91C-47D8-AD62-7B4EBD6247A6}" type="datetime1">
              <a:rPr lang="en-US"/>
              <a:pPr/>
              <a:t>02/19/2018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1AB70-42FC-4169-B87A-C571FE3ED30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7115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A444D4-8874-4012-818A-4994BD62238B}" type="datetime1">
              <a:rPr lang="en-US"/>
              <a:pPr/>
              <a:t>02/19/2018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F82F5-ED9D-4973-A3E1-E03BB0044DE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06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76C9FA-B38F-4BD3-B4E8-7B5F686B35F4}" type="datetime1">
              <a:rPr lang="en-US"/>
              <a:pPr/>
              <a:t>02/19/2018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AA7E9-81F4-4961-AAC6-A080380BE0D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3665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76C9FA-B38F-4BD3-B4E8-7B5F686B35F4}" type="datetime1">
              <a:rPr lang="en-US"/>
              <a:pPr/>
              <a:t>02/19/2018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AA7E9-81F4-4961-AAC6-A080380BE0D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344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54073B-1298-4E7D-A996-9DB5E8724C7A}" type="datetime1">
              <a:rPr lang="en-US"/>
              <a:pPr/>
              <a:t>02/19/2018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40A94-1AD2-4A28-8FFC-7023722E976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5936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C17E8B-28F8-4082-80A9-561267525BB7}" type="datetime1">
              <a:rPr lang="en-US"/>
              <a:pPr/>
              <a:t>02/19/2018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FD4F9-7EDB-4060-BA86-248B4953EEC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3239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1CD15-7004-41C8-A3C9-8A79EDAD4C9C}" type="datetime1">
              <a:rPr lang="en-US"/>
              <a:pPr/>
              <a:t>02/19/2018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B50DE-BC81-477B-846D-19DCAF23890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655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282651-C5BF-4070-928B-69E7B1B154AF}" type="datetime1">
              <a:rPr lang="en-US"/>
              <a:pPr/>
              <a:t>02/19/2018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908D3-C51B-429D-8581-7B40A227F19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708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84FC98-915F-4F78-827E-0054DE3210AF}" type="datetime1">
              <a:rPr lang="en-US"/>
              <a:pPr/>
              <a:t>02/19/2018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337F1-4C4F-4754-A7B6-7EA4B48ED67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64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76BC6D-1257-4609-9815-A67A5096FC1F}" type="datetime1">
              <a:rPr lang="en-US"/>
              <a:pPr/>
              <a:t>02/19/2018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418B0-CFC0-4A55-8CEC-D3763118460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3541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6388" y="800100"/>
            <a:ext cx="2027237" cy="4991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800100"/>
            <a:ext cx="5932488" cy="4991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2E9592-4881-43B1-9BA7-2AEB2F553EE0}" type="datetime1">
              <a:rPr lang="en-US"/>
              <a:pPr/>
              <a:t>02/19/2018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7FB97-8F75-4D44-BACD-055CC6EA916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24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00100"/>
            <a:ext cx="5981700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396875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5" y="1905000"/>
            <a:ext cx="396875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57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FCFC59-5AFB-47A4-9970-1C4252AF52F9}" type="datetime1">
              <a:rPr lang="en-US"/>
              <a:pPr/>
              <a:t>02/19/2018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96050"/>
            <a:ext cx="2133600" cy="361950"/>
          </a:xfrm>
        </p:spPr>
        <p:txBody>
          <a:bodyPr/>
          <a:lstStyle>
            <a:lvl1pPr>
              <a:defRPr/>
            </a:lvl1pPr>
          </a:lstStyle>
          <a:p>
            <a:fld id="{2AC6B8DB-D1FD-44A0-AD71-FA6DEE142C7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8103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57150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1D1757"/>
              </a:solidFill>
            </a:endParaRPr>
          </a:p>
        </p:txBody>
      </p:sp>
      <p:pic>
        <p:nvPicPr>
          <p:cNvPr id="5" name="Picture 12" descr="PPT_bar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057900"/>
            <a:ext cx="8915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7" descr="NG_HWHFY_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820863"/>
            <a:ext cx="7940675" cy="519112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1420" name="Rectangle 4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90550" y="5029200"/>
            <a:ext cx="7943850" cy="396875"/>
          </a:xfrm>
        </p:spPr>
        <p:txBody>
          <a:bodyPr>
            <a:spAutoFit/>
          </a:bodyPr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892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54073B-1298-4E7D-A996-9DB5E8724C7A}" type="datetime1">
              <a:rPr lang="en-US"/>
              <a:pPr/>
              <a:t>02/19/2018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40A94-1AD2-4A28-8FFC-7023722E976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4421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02AFB-4A0C-447A-BC66-58459E5EFB02}" type="datetime1">
              <a:rPr lang="en-US"/>
              <a:pPr>
                <a:defRPr/>
              </a:pPr>
              <a:t>02/19/2018</a:t>
            </a:fld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6DC5B-D061-462F-9729-70766F3742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0974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EDA3C-2429-4635-A1E3-577C433E8FBB}" type="datetime1">
              <a:rPr lang="en-US"/>
              <a:pPr>
                <a:defRPr/>
              </a:pPr>
              <a:t>02/19/2018</a:t>
            </a:fld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5F831-CF05-46EA-8C9C-67F1D37746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988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7A5B6-0314-4A33-86EF-71185EA296DE}" type="datetime1">
              <a:rPr lang="en-US"/>
              <a:pPr>
                <a:defRPr/>
              </a:pPr>
              <a:t>02/19/2018</a:t>
            </a:fld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C9DE7-095A-4BF5-9C03-EA88E8A366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9066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7A4B3-45AD-4C87-91E5-2919CE75BA4E}" type="datetime1">
              <a:rPr lang="en-US"/>
              <a:pPr>
                <a:defRPr/>
              </a:pPr>
              <a:t>02/19/2018</a:t>
            </a:fld>
            <a:endParaRPr 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A2621-8102-47C6-8218-A469AF8113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4874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E53E1-F666-4654-A24B-634B88492D0F}" type="datetime1">
              <a:rPr lang="en-US"/>
              <a:pPr>
                <a:defRPr/>
              </a:pPr>
              <a:t>02/19/2018</a:t>
            </a:fld>
            <a:endParaRPr 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7D1F6-EE08-468B-B95E-54FB2E66D8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1393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9C4FC-F19B-4E9B-9E77-46FFC56F185D}" type="datetime1">
              <a:rPr lang="en-US"/>
              <a:pPr>
                <a:defRPr/>
              </a:pPr>
              <a:t>02/19/2018</a:t>
            </a:fld>
            <a:endParaRPr 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DA0BF-9A45-48D3-94E5-ADD6D5B756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1056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4A9F9-A649-4AF7-A78E-CA91F2916D15}" type="datetime1">
              <a:rPr lang="en-US"/>
              <a:pPr>
                <a:defRPr/>
              </a:pPr>
              <a:t>02/19/2018</a:t>
            </a:fld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FCF41-16D3-44AA-9337-FB0F29B9BA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8629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DA87F-C414-4027-AF77-2E5EC0CAB1F1}" type="datetime1">
              <a:rPr lang="en-US"/>
              <a:pPr>
                <a:defRPr/>
              </a:pPr>
              <a:t>02/19/2018</a:t>
            </a:fld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0C433-C22E-4547-BF72-0E5CF34321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8315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7670A-8AE2-4E96-B24D-1C1A0A2D4595}" type="datetime1">
              <a:rPr lang="en-US"/>
              <a:pPr>
                <a:defRPr/>
              </a:pPr>
              <a:t>02/19/2018</a:t>
            </a:fld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C6301-2DB6-4FAF-91D9-82B44C0139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852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6388" y="800100"/>
            <a:ext cx="2027237" cy="4991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800100"/>
            <a:ext cx="5932488" cy="4991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E7F38-CD34-4EA7-A933-F0891283A24C}" type="datetime1">
              <a:rPr lang="en-US"/>
              <a:pPr>
                <a:defRPr/>
              </a:pPr>
              <a:t>02/19/2018</a:t>
            </a:fld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C66CA-03A1-4D1B-A023-202410B943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8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C17E8B-28F8-4082-80A9-561267525BB7}" type="datetime1">
              <a:rPr lang="en-US"/>
              <a:pPr/>
              <a:t>02/19/2018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FD4F9-7EDB-4060-BA86-248B4953EEC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013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00100"/>
            <a:ext cx="5981700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396875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5" y="1905000"/>
            <a:ext cx="396875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22BEE-F294-4B34-93DC-EB9E5ECD630E}" type="datetime1">
              <a:rPr lang="en-US"/>
              <a:pPr>
                <a:defRPr/>
              </a:pPr>
              <a:t>02/19/2018</a:t>
            </a:fld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C26C8-8D68-4A73-8185-093A57FB91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52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1CD15-7004-41C8-A3C9-8A79EDAD4C9C}" type="datetime1">
              <a:rPr lang="en-US"/>
              <a:pPr/>
              <a:t>02/19/2018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B50DE-BC81-477B-846D-19DCAF23890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13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282651-C5BF-4070-928B-69E7B1B154AF}" type="datetime1">
              <a:rPr lang="en-US"/>
              <a:pPr/>
              <a:t>02/19/2018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908D3-C51B-429D-8581-7B40A227F19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6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84FC98-915F-4F78-827E-0054DE3210AF}" type="datetime1">
              <a:rPr lang="en-US"/>
              <a:pPr/>
              <a:t>02/19/2018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337F1-4C4F-4754-A7B6-7EA4B48ED67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02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vmlDrawing" Target="../drawings/vmlDrawing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vmlDrawing" Target="../drawings/vmlDrawing3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oleObject" Target="../embeddings/oleObject4.bin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vmlDrawing" Target="../drawings/vmlDrawing4.v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oleObject" Target="../embeddings/oleObject5.bin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vmlDrawing" Target="../drawings/vmlDrawing5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5E7D7E-AAB3-45FE-A03E-344B9C787000}" type="datetime1">
              <a:rPr lang="en-US" b="1">
                <a:solidFill>
                  <a:srgbClr val="0079C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02/19/2018</a:t>
            </a:fld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10037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10037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96050"/>
            <a:ext cx="2133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AC6B99-FE21-4377-A2D4-9D8A1EC31267}" type="slidenum">
              <a:rPr lang="en-US" b="1">
                <a:solidFill>
                  <a:srgbClr val="0079C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100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905000"/>
            <a:ext cx="80899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aphicFrame>
        <p:nvGraphicFramePr>
          <p:cNvPr id="100373" name="Base" hidden="1"/>
          <p:cNvGraphicFramePr>
            <a:graphicFrameLocks/>
          </p:cNvGraphicFramePr>
          <p:nvPr userDrawn="1"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" r:id="rId15" imgW="0" imgH="0" progId="PowerPoint.Show.8">
                  <p:embed/>
                </p:oleObj>
              </mc:Choice>
              <mc:Fallback>
                <p:oleObj r:id="rId15" imgW="0" imgH="0" progId="PowerPoint.Show.8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74" name="Rectangle 22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13716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079C1"/>
              </a:solidFill>
            </a:endParaRPr>
          </a:p>
        </p:txBody>
      </p:sp>
      <p:sp>
        <p:nvSpPr>
          <p:cNvPr id="10037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800100"/>
            <a:ext cx="5981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100376" name="Picture 24" descr="PPT_bars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918200"/>
            <a:ext cx="89154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78" name="Picture 26" descr="NG_HWHFY_white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47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5E7D7E-AAB3-45FE-A03E-344B9C787000}" type="datetime1">
              <a:rPr lang="en-US" b="1">
                <a:solidFill>
                  <a:srgbClr val="0079C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02/19/2018</a:t>
            </a:fld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10037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10037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96050"/>
            <a:ext cx="2133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AC6B99-FE21-4377-A2D4-9D8A1EC31267}" type="slidenum">
              <a:rPr lang="en-US" b="1">
                <a:solidFill>
                  <a:srgbClr val="0079C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100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905000"/>
            <a:ext cx="80899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aphicFrame>
        <p:nvGraphicFramePr>
          <p:cNvPr id="100373" name="Base" hidden="1"/>
          <p:cNvGraphicFramePr>
            <a:graphicFrameLocks/>
          </p:cNvGraphicFramePr>
          <p:nvPr userDrawn="1"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" r:id="rId15" imgW="0" imgH="0" progId="PowerPoint.Show.8">
                  <p:embed/>
                </p:oleObj>
              </mc:Choice>
              <mc:Fallback>
                <p:oleObj r:id="rId15" imgW="0" imgH="0" progId="PowerPoint.Show.8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74" name="Rectangle 22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13716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079C1"/>
              </a:solidFill>
            </a:endParaRPr>
          </a:p>
        </p:txBody>
      </p:sp>
      <p:sp>
        <p:nvSpPr>
          <p:cNvPr id="10037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800100"/>
            <a:ext cx="5981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100376" name="Picture 24" descr="PPT_bars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918200"/>
            <a:ext cx="89154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78" name="Picture 26" descr="NG_HWHFY_white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46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5E7D7E-AAB3-45FE-A03E-344B9C787000}" type="datetime1">
              <a:rPr lang="en-US" b="1">
                <a:solidFill>
                  <a:srgbClr val="0079C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02/19/2018</a:t>
            </a:fld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10037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10037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96050"/>
            <a:ext cx="2133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AC6B99-FE21-4377-A2D4-9D8A1EC31267}" type="slidenum">
              <a:rPr lang="en-US" b="1">
                <a:solidFill>
                  <a:srgbClr val="0079C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100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905000"/>
            <a:ext cx="80899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aphicFrame>
        <p:nvGraphicFramePr>
          <p:cNvPr id="100373" name="Base" hidden="1"/>
          <p:cNvGraphicFramePr>
            <a:graphicFrameLocks/>
          </p:cNvGraphicFramePr>
          <p:nvPr userDrawn="1"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" r:id="rId15" imgW="0" imgH="0" progId="PowerPoint.Show.8">
                  <p:embed/>
                </p:oleObj>
              </mc:Choice>
              <mc:Fallback>
                <p:oleObj r:id="rId15" imgW="0" imgH="0" progId="PowerPoint.Show.8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74" name="Rectangle 22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13716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079C1"/>
              </a:solidFill>
            </a:endParaRPr>
          </a:p>
        </p:txBody>
      </p:sp>
      <p:sp>
        <p:nvSpPr>
          <p:cNvPr id="10037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800100"/>
            <a:ext cx="5981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100376" name="Picture 24" descr="PPT_bars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918200"/>
            <a:ext cx="89154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78" name="Picture 26" descr="NG_HWHFY_white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4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5E7D7E-AAB3-45FE-A03E-344B9C787000}" type="datetime1">
              <a:rPr lang="en-US" b="1">
                <a:solidFill>
                  <a:srgbClr val="0079C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02/19/2018</a:t>
            </a:fld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10037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10037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96050"/>
            <a:ext cx="2133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AC6B99-FE21-4377-A2D4-9D8A1EC31267}" type="slidenum">
              <a:rPr lang="en-US" b="1">
                <a:solidFill>
                  <a:srgbClr val="0079C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100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905000"/>
            <a:ext cx="80899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aphicFrame>
        <p:nvGraphicFramePr>
          <p:cNvPr id="100373" name="Base" hidden="1"/>
          <p:cNvGraphicFramePr>
            <a:graphicFrameLocks/>
          </p:cNvGraphicFramePr>
          <p:nvPr userDrawn="1"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" r:id="rId15" imgW="0" imgH="0" progId="PowerPoint.Show.8">
                  <p:embed/>
                </p:oleObj>
              </mc:Choice>
              <mc:Fallback>
                <p:oleObj r:id="rId15" imgW="0" imgH="0" progId="PowerPoint.Show.8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74" name="Rectangle 22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13716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079C1"/>
              </a:solidFill>
            </a:endParaRPr>
          </a:p>
        </p:txBody>
      </p:sp>
      <p:sp>
        <p:nvSpPr>
          <p:cNvPr id="10037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800100"/>
            <a:ext cx="5981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100376" name="Picture 24" descr="PPT_bars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918200"/>
            <a:ext cx="89154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78" name="Picture 26" descr="NG_HWHFY_white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58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96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0669B8-5C7B-4482-8E0D-F1E207890B66}" type="datetime1">
              <a:rPr lang="en-US" b="1">
                <a:solidFill>
                  <a:srgbClr val="0079C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02/19/2018</a:t>
            </a:fld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10037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96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10037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96050"/>
            <a:ext cx="21336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96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01F158-C8CA-40D6-A2A3-9FEDA0CBA155}" type="slidenum">
              <a:rPr lang="en-US" b="1">
                <a:solidFill>
                  <a:srgbClr val="0079C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905000"/>
            <a:ext cx="80899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aphicFrame>
        <p:nvGraphicFramePr>
          <p:cNvPr id="2054" name="Base" hidden="1"/>
          <p:cNvGraphicFramePr>
            <a:graphicFrameLocks/>
          </p:cNvGraphicFramePr>
          <p:nvPr userDrawn="1"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9" r:id="rId15" imgW="0" imgH="0" progId="PowerPoint.Show.8">
                  <p:embed/>
                </p:oleObj>
              </mc:Choice>
              <mc:Fallback>
                <p:oleObj r:id="rId15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22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13716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079C1"/>
              </a:solidFill>
            </a:endParaRPr>
          </a:p>
        </p:txBody>
      </p:sp>
      <p:sp>
        <p:nvSpPr>
          <p:cNvPr id="205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800100"/>
            <a:ext cx="5981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2057" name="Picture 24" descr="PPT_bars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918200"/>
            <a:ext cx="8915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6" descr="NG_HWHFY_white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73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9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9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9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9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96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3.dps.ny.gov/W/PSCWeb.nsf/All/DCF68EFCA391AD6085257687006F396B?OpenDocument" TargetMode="External"/><Relationship Id="rId2" Type="http://schemas.openxmlformats.org/officeDocument/2006/relationships/hyperlink" Target="http://www.nationalgridus.com/niagaramohawk/home/energyeff/3_distributed.asp" TargetMode="External"/><Relationship Id="rId1" Type="http://schemas.openxmlformats.org/officeDocument/2006/relationships/slideLayout" Target="../slideLayouts/slideLayout50.xml"/><Relationship Id="rId5" Type="http://schemas.openxmlformats.org/officeDocument/2006/relationships/hyperlink" Target="http://www.nationalgridus.com/niagaramohawk/construction/3_elec_specs.asp" TargetMode="External"/><Relationship Id="rId4" Type="http://schemas.openxmlformats.org/officeDocument/2006/relationships/hyperlink" Target="https://www2.dps.ny.gov/ETS/jobs/display/download/5986966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9" name="Rectangle 29"/>
          <p:cNvSpPr>
            <a:spLocks noChangeArrowheads="1"/>
          </p:cNvSpPr>
          <p:nvPr/>
        </p:nvSpPr>
        <p:spPr bwMode="auto">
          <a:xfrm>
            <a:off x="609600" y="5029200"/>
            <a:ext cx="792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9C1"/>
              </a:buClr>
              <a:buFont typeface="Wingdings" pitchFamily="2" charset="2"/>
              <a:defRPr sz="2000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1pPr>
            <a:lvl2pPr marL="381000" algn="ctr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defRPr sz="22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2pPr>
            <a:lvl3pPr marL="762000" algn="ctr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defRPr sz="20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3pPr>
            <a:lvl4pPr marL="1143000" algn="ctr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defRPr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4pPr>
            <a:lvl5pPr marL="1524000" algn="ctr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5pPr>
            <a:lvl6pPr marL="1981200" algn="ctr" fontAlgn="base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6pPr>
            <a:lvl7pPr marL="2438400" algn="ctr" fontAlgn="base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7pPr>
            <a:lvl8pPr marL="2895600" algn="ctr" fontAlgn="base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8pPr>
            <a:lvl9pPr marL="3352800" algn="ctr" fontAlgn="base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defRPr/>
            </a:pPr>
            <a:endParaRPr lang="en-US" altLang="en-US" b="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23" name="Rectangle 31"/>
          <p:cNvSpPr>
            <a:spLocks noGrp="1" noChangeArrowheads="1"/>
          </p:cNvSpPr>
          <p:nvPr>
            <p:ph type="ctrTitle"/>
          </p:nvPr>
        </p:nvSpPr>
        <p:spPr>
          <a:xfrm>
            <a:off x="647700" y="3926130"/>
            <a:ext cx="7940675" cy="830997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		Distributed Generation</a:t>
            </a:r>
            <a:br>
              <a:rPr lang="en-US" altLang="en-US" sz="2400" dirty="0" smtClean="0"/>
            </a:br>
            <a:r>
              <a:rPr lang="en-US" altLang="en-US" sz="2400" dirty="0" smtClean="0"/>
              <a:t>     3VO Interconnection Demonstration Project</a:t>
            </a:r>
          </a:p>
        </p:txBody>
      </p:sp>
      <p:pic>
        <p:nvPicPr>
          <p:cNvPr id="5124" name="Picture 32" descr="NG_LIBRARY_US_D5-406_T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95500"/>
            <a:ext cx="2171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3" descr="NG_LIBRARY_US_D4-226_T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076450"/>
            <a:ext cx="2171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4" descr="SI0443 XA1H8825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r="13043" b="2174"/>
          <a:stretch>
            <a:fillRect/>
          </a:stretch>
        </p:blipFill>
        <p:spPr bwMode="auto">
          <a:xfrm>
            <a:off x="5334000" y="2095500"/>
            <a:ext cx="2171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1"/>
          <p:cNvSpPr txBox="1">
            <a:spLocks noChangeArrowheads="1"/>
          </p:cNvSpPr>
          <p:nvPr/>
        </p:nvSpPr>
        <p:spPr bwMode="auto">
          <a:xfrm>
            <a:off x="533400" y="1369546"/>
            <a:ext cx="7940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defRPr/>
            </a:pPr>
            <a:r>
              <a:rPr lang="en-US" altLang="en-US" i="1" kern="0" dirty="0" smtClean="0"/>
              <a:t>Reforming the Energy Vision (REV)</a:t>
            </a:r>
          </a:p>
        </p:txBody>
      </p:sp>
      <p:pic>
        <p:nvPicPr>
          <p:cNvPr id="8" name="Picture 26" descr="C:\DOCUME~1\moranr\LOCALS~1\Temp\HS6ClipImage_52c590a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" y="2061210"/>
            <a:ext cx="2247900" cy="174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C:\DOCUME~1\moranr\LOCALS~1\Temp\HS6ClipImage_52c5905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2061210"/>
            <a:ext cx="2171700" cy="174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Image result for 2 mw solar fa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2 mw solar fa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8" name="Picture 6" descr="Image result for 2 mw solar far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61210"/>
            <a:ext cx="2895601" cy="174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2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11327"/>
            <a:ext cx="5981700" cy="707886"/>
          </a:xfrm>
        </p:spPr>
        <p:txBody>
          <a:bodyPr/>
          <a:lstStyle/>
          <a:p>
            <a:r>
              <a:rPr lang="en-US" sz="2000" dirty="0"/>
              <a:t>Cost Recovery </a:t>
            </a:r>
            <a:r>
              <a:rPr lang="en-US" sz="2000" dirty="0" smtClean="0"/>
              <a:t>Mechanism ;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1200" dirty="0" smtClean="0"/>
              <a:t>ILLUSTRATIVE SAMPLE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6DC5B-D061-462F-9729-70766F3742C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94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507247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63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5"/>
          <p:cNvSpPr>
            <a:spLocks noGrp="1" noChangeArrowheads="1"/>
          </p:cNvSpPr>
          <p:nvPr>
            <p:ph type="title"/>
          </p:nvPr>
        </p:nvSpPr>
        <p:spPr>
          <a:xfrm>
            <a:off x="571500" y="672882"/>
            <a:ext cx="5981700" cy="646331"/>
          </a:xfrm>
        </p:spPr>
        <p:txBody>
          <a:bodyPr/>
          <a:lstStyle/>
          <a:p>
            <a:pPr eaLnBrk="1" hangingPunct="1"/>
            <a:r>
              <a:rPr lang="en-US" sz="2000" dirty="0"/>
              <a:t>Cost Recovery Mechanism </a:t>
            </a:r>
            <a:r>
              <a:rPr lang="en-US" sz="2000" dirty="0" smtClean="0"/>
              <a:t>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1600" dirty="0"/>
              <a:t> </a:t>
            </a:r>
            <a:r>
              <a:rPr lang="en-US" sz="1200" dirty="0" smtClean="0"/>
              <a:t>PILOT SCENARIO ILLUSTRATIVE </a:t>
            </a:r>
            <a:r>
              <a:rPr lang="en-US" sz="1200" dirty="0"/>
              <a:t>SAMPLE</a:t>
            </a:r>
            <a:endParaRPr lang="en-US" altLang="en-US" sz="1200" dirty="0" smtClean="0"/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1pPr>
            <a:lvl2pPr>
              <a:defRPr sz="22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3pPr>
            <a:lvl4pPr>
              <a:defRPr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5pPr>
            <a:lvl6pPr eaLnBrk="0" hangingPunct="0"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6pPr>
            <a:lvl7pPr eaLnBrk="0" hangingPunct="0"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7pPr>
            <a:lvl8pPr eaLnBrk="0" hangingPunct="0"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8pPr>
            <a:lvl9pPr eaLnBrk="0" hangingPunct="0"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42241981-32FF-48DD-BA8F-61E3C98BD1B4}" type="slidenum">
              <a:rPr lang="en-US" altLang="en-US" sz="1200" smtClean="0">
                <a:solidFill>
                  <a:srgbClr val="0079C1"/>
                </a:solidFill>
              </a:rPr>
              <a:pPr/>
              <a:t>11</a:t>
            </a:fld>
            <a:endParaRPr lang="en-US" altLang="en-US" sz="1200" dirty="0" smtClean="0">
              <a:solidFill>
                <a:srgbClr val="0079C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54100" y="1828800"/>
            <a:ext cx="8089900" cy="4191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000" dirty="0" smtClean="0"/>
              <a:t> 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553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08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04800" y="734438"/>
            <a:ext cx="6248400" cy="584775"/>
          </a:xfrm>
        </p:spPr>
        <p:txBody>
          <a:bodyPr/>
          <a:lstStyle/>
          <a:p>
            <a:r>
              <a:rPr lang="en-US" altLang="en-US" sz="2000" dirty="0"/>
              <a:t>How would </a:t>
            </a:r>
            <a:r>
              <a:rPr lang="en-US" sz="2000" dirty="0"/>
              <a:t>Key </a:t>
            </a:r>
            <a:r>
              <a:rPr lang="en-US" sz="2000" dirty="0" smtClean="0"/>
              <a:t>Stakeholders </a:t>
            </a:r>
            <a:r>
              <a:rPr lang="en-US" altLang="en-US" sz="2000" dirty="0" smtClean="0"/>
              <a:t>get </a:t>
            </a:r>
            <a:r>
              <a:rPr lang="en-US" altLang="en-US" sz="2000" dirty="0"/>
              <a:t>started</a:t>
            </a:r>
            <a:r>
              <a:rPr lang="en-US" altLang="en-US" sz="2000" dirty="0" smtClean="0"/>
              <a:t>?</a:t>
            </a:r>
            <a:br>
              <a:rPr lang="en-US" altLang="en-US" sz="2000" dirty="0" smtClean="0"/>
            </a:br>
            <a:r>
              <a:rPr lang="en-US" altLang="en-US" sz="1200" dirty="0" smtClean="0"/>
              <a:t>Application submittal and review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343400"/>
          </a:xfrm>
        </p:spPr>
        <p:txBody>
          <a:bodyPr/>
          <a:lstStyle/>
          <a:p>
            <a:endParaRPr lang="en-US" altLang="en-US" sz="1200" i="1" dirty="0" smtClean="0"/>
          </a:p>
          <a:p>
            <a:pPr lvl="1">
              <a:defRPr/>
            </a:pPr>
            <a:r>
              <a:rPr lang="en-US" altLang="en-US" sz="1600" dirty="0" smtClean="0"/>
              <a:t>The Application requires detailed documents that are utilized in the completion of a Preliminary </a:t>
            </a:r>
            <a:r>
              <a:rPr lang="en-US" altLang="en-US" sz="1600" dirty="0"/>
              <a:t>Screening </a:t>
            </a:r>
            <a:r>
              <a:rPr lang="en-US" altLang="en-US" sz="1600" dirty="0" smtClean="0"/>
              <a:t>Analysis that determines </a:t>
            </a:r>
            <a:r>
              <a:rPr lang="en-US" altLang="en-US" sz="1600" dirty="0"/>
              <a:t>if </a:t>
            </a:r>
            <a:r>
              <a:rPr lang="en-US" altLang="en-US" sz="1600" dirty="0" smtClean="0"/>
              <a:t>a project </a:t>
            </a:r>
            <a:r>
              <a:rPr lang="en-US" altLang="en-US" sz="1600" dirty="0"/>
              <a:t>can proceed to construction or </a:t>
            </a:r>
            <a:r>
              <a:rPr lang="en-US" altLang="en-US" sz="1600" dirty="0" smtClean="0"/>
              <a:t>requires </a:t>
            </a:r>
            <a:r>
              <a:rPr lang="en-US" altLang="en-US" sz="1600" dirty="0"/>
              <a:t>further study. </a:t>
            </a:r>
            <a:endParaRPr lang="en-US" altLang="en-US" sz="1600" dirty="0" smtClean="0"/>
          </a:p>
          <a:p>
            <a:pPr lvl="1">
              <a:defRPr/>
            </a:pPr>
            <a:r>
              <a:rPr lang="en-US" sz="1600" dirty="0"/>
              <a:t>Application Fee is $750.</a:t>
            </a:r>
            <a:r>
              <a:rPr lang="en-US" altLang="en-US" sz="1400" i="1" dirty="0"/>
              <a:t> </a:t>
            </a:r>
            <a:endParaRPr lang="en-US" altLang="en-US" sz="1400" i="1" dirty="0" smtClean="0"/>
          </a:p>
          <a:p>
            <a:pPr lvl="1">
              <a:defRPr/>
            </a:pPr>
            <a:r>
              <a:rPr lang="en-US" altLang="en-US" sz="1600" dirty="0" smtClean="0"/>
              <a:t>Utility has 10 Business Days to review Application.</a:t>
            </a:r>
          </a:p>
          <a:p>
            <a:pPr lvl="1">
              <a:defRPr/>
            </a:pPr>
            <a:r>
              <a:rPr lang="en-US" altLang="en-US" sz="1600" dirty="0" smtClean="0"/>
              <a:t>If application is deemed deficient, applicant is notified in writing and has 30 Business Days to correct identified deficiencies.</a:t>
            </a:r>
            <a:endParaRPr lang="en-US" altLang="en-US" sz="1600" dirty="0"/>
          </a:p>
          <a:p>
            <a:pPr lvl="1">
              <a:defRPr/>
            </a:pPr>
            <a:r>
              <a:rPr lang="en-US" altLang="en-US" sz="1600" dirty="0" smtClean="0"/>
              <a:t>For </a:t>
            </a:r>
            <a:r>
              <a:rPr lang="en-US" altLang="en-US" sz="1600" dirty="0"/>
              <a:t>applications that are submitted correctly and packaged so that all the required information is provided </a:t>
            </a:r>
            <a:r>
              <a:rPr lang="en-US" altLang="en-US" sz="1600" dirty="0" smtClean="0"/>
              <a:t>at </a:t>
            </a:r>
            <a:r>
              <a:rPr lang="en-US" altLang="en-US" sz="1600" dirty="0"/>
              <a:t>the same time, movement from the Application Received to Preliminary Screening Analysis </a:t>
            </a:r>
            <a:r>
              <a:rPr lang="en-US" altLang="en-US" sz="1600" dirty="0" smtClean="0"/>
              <a:t>takes place within the </a:t>
            </a:r>
            <a:r>
              <a:rPr lang="en-US" altLang="en-US" sz="1600" dirty="0"/>
              <a:t>10 Business </a:t>
            </a:r>
            <a:r>
              <a:rPr lang="en-US" altLang="en-US" sz="1600" dirty="0" smtClean="0"/>
              <a:t>Days. </a:t>
            </a:r>
          </a:p>
          <a:p>
            <a:pPr lvl="1">
              <a:defRPr/>
            </a:pPr>
            <a:r>
              <a:rPr lang="en-US" sz="1600" dirty="0"/>
              <a:t>Distributed Generation applicants under this program will remain responsible for their respective site-specific and any other distribution line upgrade costs that are outside of the common system upgrade charge under the Demonstration Project.</a:t>
            </a:r>
          </a:p>
          <a:p>
            <a:pPr lvl="1">
              <a:defRPr/>
            </a:pPr>
            <a:endParaRPr lang="en-US" altLang="en-US" sz="1600" dirty="0"/>
          </a:p>
          <a:p>
            <a:endParaRPr lang="en-US" altLang="en-US" sz="1600" dirty="0"/>
          </a:p>
          <a:p>
            <a:endParaRPr lang="en-US" altLang="en-US" sz="1200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1pPr>
            <a:lvl2pPr>
              <a:defRPr sz="22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3pPr>
            <a:lvl4pPr>
              <a:defRPr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5pPr>
            <a:lvl6pPr eaLnBrk="0" hangingPunct="0"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6pPr>
            <a:lvl7pPr eaLnBrk="0" hangingPunct="0"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7pPr>
            <a:lvl8pPr eaLnBrk="0" hangingPunct="0"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8pPr>
            <a:lvl9pPr eaLnBrk="0" hangingPunct="0"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8AA8CF9C-C2C8-4DFE-BEBA-1D83477E904A}" type="slidenum">
              <a:rPr lang="en-US" altLang="en-US" sz="1200" smtClean="0">
                <a:solidFill>
                  <a:srgbClr val="0079C1"/>
                </a:solidFill>
              </a:rPr>
              <a:pPr/>
              <a:t>12</a:t>
            </a:fld>
            <a:endParaRPr lang="en-US" altLang="en-US" sz="1200" dirty="0" smtClean="0">
              <a:solidFill>
                <a:srgbClr val="0079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50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71500" y="919103"/>
            <a:ext cx="5981700" cy="400110"/>
          </a:xfrm>
        </p:spPr>
        <p:txBody>
          <a:bodyPr/>
          <a:lstStyle/>
          <a:p>
            <a:r>
              <a:rPr lang="en-US" altLang="en-US" sz="2000" dirty="0" smtClean="0"/>
              <a:t>Reference Links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b="1" u="sng" dirty="0">
                <a:solidFill>
                  <a:srgbClr val="0070C0"/>
                </a:solidFill>
                <a:hlinkClick r:id="rId2"/>
              </a:rPr>
              <a:t>NY-National Grid Distributed Generation </a:t>
            </a:r>
            <a:r>
              <a:rPr lang="en-US" sz="1400" b="1" u="sng" dirty="0" smtClean="0">
                <a:solidFill>
                  <a:srgbClr val="0070C0"/>
                </a:solidFill>
                <a:hlinkClick r:id="rId2"/>
              </a:rPr>
              <a:t>Customer Portal Website</a:t>
            </a:r>
            <a:r>
              <a:rPr lang="en-US" sz="1400" b="1" dirty="0" smtClean="0">
                <a:solidFill>
                  <a:srgbClr val="0070C0"/>
                </a:solidFill>
              </a:rPr>
              <a:t> </a:t>
            </a:r>
            <a:endParaRPr lang="en-US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0070C0"/>
                </a:solidFill>
              </a:rPr>
              <a:t> </a:t>
            </a:r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b="1" u="sng" dirty="0">
                <a:solidFill>
                  <a:srgbClr val="0070C0"/>
                </a:solidFill>
                <a:hlinkClick r:id="rId3"/>
              </a:rPr>
              <a:t>NY PSC Standardized Interconnection Requirements (NYSIR</a:t>
            </a:r>
            <a:r>
              <a:rPr lang="en-US" sz="1400" b="1" u="sng" dirty="0" smtClean="0">
                <a:solidFill>
                  <a:srgbClr val="0070C0"/>
                </a:solidFill>
                <a:hlinkClick r:id="rId3"/>
              </a:rPr>
              <a:t>)</a:t>
            </a:r>
            <a:endParaRPr lang="en-US" sz="1400" b="1" u="sng" dirty="0" smtClean="0">
              <a:solidFill>
                <a:srgbClr val="0070C0"/>
              </a:solidFill>
            </a:endParaRPr>
          </a:p>
          <a:p>
            <a:endParaRPr lang="en-US" sz="1400" b="1" dirty="0" smtClean="0">
              <a:solidFill>
                <a:srgbClr val="0070C0"/>
              </a:solidFill>
              <a:hlinkClick r:id="rId4"/>
            </a:endParaRPr>
          </a:p>
          <a:p>
            <a:r>
              <a:rPr lang="en-US" sz="1400" b="1" dirty="0" smtClean="0">
                <a:solidFill>
                  <a:srgbClr val="0070C0"/>
                </a:solidFill>
                <a:hlinkClick r:id="rId4"/>
              </a:rPr>
              <a:t>P.S.C</a:t>
            </a:r>
            <a:r>
              <a:rPr lang="en-US" sz="1400" b="1" dirty="0">
                <a:solidFill>
                  <a:srgbClr val="0070C0"/>
                </a:solidFill>
                <a:hlinkClick r:id="rId4"/>
              </a:rPr>
              <a:t>. No. 220 Electricity Tariff</a:t>
            </a:r>
            <a:endParaRPr lang="en-US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0070C0"/>
                </a:solidFill>
              </a:rPr>
              <a:t> </a:t>
            </a:r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b="1" u="sng" dirty="0">
                <a:solidFill>
                  <a:srgbClr val="0070C0"/>
                </a:solidFill>
                <a:hlinkClick r:id="rId5"/>
              </a:rPr>
              <a:t>Electric System Bulletin 750-Specifications for Electrical Installation</a:t>
            </a:r>
            <a:endParaRPr lang="en-US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0070C0"/>
                </a:solidFill>
              </a:rPr>
              <a:t> </a:t>
            </a:r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b="1" u="sng" dirty="0">
                <a:solidFill>
                  <a:srgbClr val="0070C0"/>
                </a:solidFill>
                <a:hlinkClick r:id="rId5"/>
              </a:rPr>
              <a:t>Electric System Bulletins, including 756-Requirements for Parallel Generation</a:t>
            </a:r>
            <a:endParaRPr lang="en-US" sz="1400" dirty="0">
              <a:solidFill>
                <a:srgbClr val="0070C0"/>
              </a:solidFill>
            </a:endParaRPr>
          </a:p>
          <a:p>
            <a:endParaRPr lang="en-US" altLang="en-US" sz="1400" i="1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1pPr>
            <a:lvl2pPr>
              <a:defRPr sz="22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3pPr>
            <a:lvl4pPr>
              <a:defRPr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5pPr>
            <a:lvl6pPr eaLnBrk="0" hangingPunct="0"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6pPr>
            <a:lvl7pPr eaLnBrk="0" hangingPunct="0"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7pPr>
            <a:lvl8pPr eaLnBrk="0" hangingPunct="0"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8pPr>
            <a:lvl9pPr eaLnBrk="0" hangingPunct="0"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179B90C4-A86B-4541-A115-9EDB11C84D00}" type="slidenum">
              <a:rPr lang="en-US" altLang="en-US" sz="1200" smtClean="0">
                <a:solidFill>
                  <a:srgbClr val="0079C1"/>
                </a:solidFill>
              </a:rPr>
              <a:pPr/>
              <a:t>13</a:t>
            </a:fld>
            <a:endParaRPr lang="en-US" altLang="en-US" sz="1200" dirty="0" smtClean="0">
              <a:solidFill>
                <a:srgbClr val="0079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59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50DE-BC81-477B-846D-19DCAF238902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308505"/>
              </p:ext>
            </p:extLst>
          </p:nvPr>
        </p:nvGraphicFramePr>
        <p:xfrm>
          <a:off x="228600" y="1969532"/>
          <a:ext cx="8679180" cy="397764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2866664"/>
                <a:gridCol w="2946292"/>
                <a:gridCol w="2866224"/>
              </a:tblGrid>
              <a:tr h="113262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Timothy S. Dzimian, CEM, BOC</a:t>
                      </a:r>
                    </a:p>
                    <a:p>
                      <a:pPr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Energy Integration Consultant </a:t>
                      </a:r>
                      <a:br>
                        <a:rPr lang="en-US" sz="9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Customer Energy Integration – NY </a:t>
                      </a:r>
                    </a:p>
                    <a:p>
                      <a:pPr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National Grid</a:t>
                      </a:r>
                      <a:br>
                        <a:rPr lang="en-US" sz="9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144 Kensington Ave.</a:t>
                      </a:r>
                      <a:br>
                        <a:rPr lang="en-US" sz="9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Buffalo, NY 14214-2726</a:t>
                      </a:r>
                      <a:br>
                        <a:rPr lang="en-US" sz="9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Office Phone: (716) 831-7747</a:t>
                      </a:r>
                    </a:p>
                    <a:p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Michael F. Pilawa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Manager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Customer Energy Integration – NY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National Grid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221 Old Campion Road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New Hartford, New York 13413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Office Phone: (315) 798-5367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Cell Phone:     (315) 723-5627</a:t>
                      </a:r>
                    </a:p>
                    <a:p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Thomas V. Higgins CEM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Energy Integration Consultant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Customer Energy Integration – NY 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National Grid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221 Old Campion Road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New Hartford, New York 13413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Office Phone:  (315) 798-5158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Cell Phone:      (315)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723-2199</a:t>
                      </a:r>
                    </a:p>
                    <a:p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3262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Ronald Lelonek</a:t>
                      </a:r>
                      <a:br>
                        <a:rPr lang="en-US" sz="9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Energy Integration Consultant </a:t>
                      </a:r>
                      <a:br>
                        <a:rPr lang="en-US" sz="9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Customer Energy Integration – NY </a:t>
                      </a:r>
                    </a:p>
                    <a:p>
                      <a:pPr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National Grid 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144 Kensington Ave.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Buffalo , NY 14214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Office Phone:  (716) 831-7751</a:t>
                      </a:r>
                    </a:p>
                    <a:p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Francis Kane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Energy Integration Consultant </a:t>
                      </a:r>
                      <a:br>
                        <a:rPr lang="en-US" sz="9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Customer Energy Integration – NY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National Grid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300 Erie Boulevard., 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Syracuse NY 13202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Office Phone: (315) 460-1006 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Cell Phone:     (315) 418-7306</a:t>
                      </a:r>
                    </a:p>
                    <a:p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Steven Maybloom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Energy Integration Consultant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Customer Energy Integration – NY 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National Grid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1125 Broadway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Albany, N.Y. 12204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Office Phone: (518) 433-3311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94333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Rocco A. Carbone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Lead Analyst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Customer Energy Integration – NY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National Grid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144 Kensington Ave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Buffalo, N.Y. 14214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Office Phone: (716) 831-7662 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Cell Phone:     (716) 472-6333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John Napolitano 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Energy Integration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Consultant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Customer Energy Integration – NY 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National Grid</a:t>
                      </a:r>
                    </a:p>
                    <a:p>
                      <a:r>
                        <a:rPr lang="de-DE" sz="900" b="1" dirty="0" smtClean="0">
                          <a:solidFill>
                            <a:schemeClr val="tx1"/>
                          </a:solidFill>
                        </a:rPr>
                        <a:t>300 Erie Blvd West B-1</a:t>
                      </a:r>
                      <a:endParaRPr lang="en-US" sz="9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Syracuse, NY 13202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Office Phone: (315) 460-1629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Cell Phone:     (315) 289-7089</a:t>
                      </a:r>
                    </a:p>
                    <a:p>
                      <a:endParaRPr lang="en-US" sz="9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Eugene R. Hickok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Energy Integration Consultant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Customer Energy Integration – NY 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National Grid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1 Apollo Drive, Glens Falls, NY 12801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Office Phone: (518) 761-5905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Cell Phone:     (518)491-1348</a:t>
                      </a:r>
                    </a:p>
                    <a:p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902732"/>
            <a:ext cx="58330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Thank You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600200"/>
            <a:ext cx="5993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National Grid </a:t>
            </a:r>
            <a:r>
              <a:rPr lang="en-US" dirty="0"/>
              <a:t>Customer Energy Integration </a:t>
            </a:r>
          </a:p>
        </p:txBody>
      </p:sp>
    </p:spTree>
    <p:extLst>
      <p:ext uri="{BB962C8B-B14F-4D97-AF65-F5344CB8AC3E}">
        <p14:creationId xmlns:p14="http://schemas.microsoft.com/office/powerpoint/2010/main" val="87424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1pPr>
            <a:lvl2pPr>
              <a:defRPr sz="22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3pPr>
            <a:lvl4pPr>
              <a:defRPr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5pPr>
            <a:lvl6pPr eaLnBrk="0" hangingPunct="0"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6pPr>
            <a:lvl7pPr eaLnBrk="0" hangingPunct="0"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7pPr>
            <a:lvl8pPr eaLnBrk="0" hangingPunct="0"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8pPr>
            <a:lvl9pPr eaLnBrk="0" hangingPunct="0"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860E98C9-14AC-4B2A-B7CC-B6569B937F38}" type="slidenum">
              <a:rPr lang="en-US" altLang="en-US" sz="1200" smtClean="0">
                <a:solidFill>
                  <a:srgbClr val="0079C1"/>
                </a:solidFill>
              </a:rPr>
              <a:pPr/>
              <a:t>2</a:t>
            </a:fld>
            <a:endParaRPr lang="en-US" altLang="en-US" sz="1200" dirty="0" smtClean="0">
              <a:solidFill>
                <a:srgbClr val="0079C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3725" y="1828800"/>
            <a:ext cx="8089900" cy="3962400"/>
          </a:xfrm>
        </p:spPr>
        <p:txBody>
          <a:bodyPr/>
          <a:lstStyle/>
          <a:p>
            <a:r>
              <a:rPr lang="en-US" sz="1600" dirty="0"/>
              <a:t>National Grid </a:t>
            </a:r>
            <a:r>
              <a:rPr lang="en-US" sz="1600" dirty="0" smtClean="0"/>
              <a:t>is excited to present to you a </a:t>
            </a:r>
            <a:r>
              <a:rPr lang="en-US" sz="1600" dirty="0"/>
              <a:t>great opportunity to site your next DG facility in a “Demonstration Project” area intended to interconnect projects in a more timely and cost effective manner than in other areas across our system. This opportunity is the result of </a:t>
            </a:r>
            <a:r>
              <a:rPr lang="en-US" sz="1600" dirty="0" smtClean="0"/>
              <a:t>an approved NYS Department of Public Service Staff REV “DG Demonstration </a:t>
            </a:r>
            <a:r>
              <a:rPr lang="en-US" sz="1600" dirty="0"/>
              <a:t>Project” whereby National Grid is testing alternative solutions for increasing the pace and scale of interconnecting distributed generation systems above 50 kW.  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/>
              <a:t>The “Demonstration Areas” include those areas serviced by our </a:t>
            </a:r>
            <a:r>
              <a:rPr lang="en-US" sz="1600" dirty="0" err="1"/>
              <a:t>Peterboro</a:t>
            </a:r>
            <a:r>
              <a:rPr lang="en-US" sz="1600" dirty="0"/>
              <a:t> (Canastota, NY) and East </a:t>
            </a:r>
            <a:r>
              <a:rPr lang="en-US" sz="1600" dirty="0" err="1"/>
              <a:t>Golah</a:t>
            </a:r>
            <a:r>
              <a:rPr lang="en-US" sz="1600" dirty="0"/>
              <a:t> substations (Rush, NY). These substations are presently being upgraded with 3V0 ground fault protection. These upgrades will help make the system “DG </a:t>
            </a:r>
            <a:r>
              <a:rPr lang="en-US" sz="1600" dirty="0" smtClean="0"/>
              <a:t>ready”. The </a:t>
            </a:r>
            <a:r>
              <a:rPr lang="en-US" sz="1600" dirty="0"/>
              <a:t>transformer bank capacity that has been set aside for DG is 20 MVA at each location and plenty of capacity presently remains. </a:t>
            </a:r>
            <a:endParaRPr lang="en-US" sz="1600" dirty="0" smtClean="0"/>
          </a:p>
          <a:p>
            <a:r>
              <a:rPr lang="en-US" sz="1600" dirty="0"/>
              <a:t>To recoup the investment costs, National Grid will charge a pro-rated fee to all applicants with DG systems above 50 kW who connect to the upgraded substation transformer banks in the Demonstration Areas. 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919103"/>
            <a:ext cx="6172200" cy="40011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3VO </a:t>
            </a:r>
            <a:r>
              <a:rPr lang="en-US" altLang="en-US" sz="2000" dirty="0" smtClean="0"/>
              <a:t>Demonstration Project Scope</a:t>
            </a:r>
          </a:p>
        </p:txBody>
      </p:sp>
    </p:spTree>
    <p:extLst>
      <p:ext uri="{BB962C8B-B14F-4D97-AF65-F5344CB8AC3E}">
        <p14:creationId xmlns:p14="http://schemas.microsoft.com/office/powerpoint/2010/main" val="205868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1pPr>
            <a:lvl2pPr>
              <a:defRPr sz="22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3pPr>
            <a:lvl4pPr>
              <a:defRPr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5pPr>
            <a:lvl6pPr eaLnBrk="0" hangingPunct="0"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6pPr>
            <a:lvl7pPr eaLnBrk="0" hangingPunct="0"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7pPr>
            <a:lvl8pPr eaLnBrk="0" hangingPunct="0"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8pPr>
            <a:lvl9pPr eaLnBrk="0" hangingPunct="0"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FD6ECD84-902C-40B5-8D4D-3632516FF349}" type="slidenum">
              <a:rPr lang="en-US" altLang="en-US" sz="1200" smtClean="0">
                <a:solidFill>
                  <a:srgbClr val="0079C1"/>
                </a:solidFill>
              </a:rPr>
              <a:pPr/>
              <a:t>3</a:t>
            </a:fld>
            <a:endParaRPr lang="en-US" altLang="en-US" sz="1200" dirty="0" smtClean="0">
              <a:solidFill>
                <a:srgbClr val="0079C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3725" y="1905000"/>
            <a:ext cx="8089900" cy="3962400"/>
          </a:xfrm>
        </p:spPr>
        <p:txBody>
          <a:bodyPr/>
          <a:lstStyle/>
          <a:p>
            <a:pPr lvl="0"/>
            <a:endParaRPr lang="en-US" sz="1600" b="1" i="1" dirty="0" smtClean="0"/>
          </a:p>
          <a:p>
            <a:pPr lvl="0"/>
            <a:r>
              <a:rPr lang="en-US" sz="1600" b="1" i="1" u="sng" dirty="0" smtClean="0"/>
              <a:t>REDUCED CONSTRUCTION LEAD TIME</a:t>
            </a:r>
          </a:p>
          <a:p>
            <a:pPr marL="0" lvl="0" indent="0">
              <a:buNone/>
            </a:pPr>
            <a:r>
              <a:rPr lang="en-US" sz="1600" i="1" dirty="0" smtClean="0"/>
              <a:t>Both </a:t>
            </a:r>
            <a:r>
              <a:rPr lang="en-US" sz="1600" i="1" dirty="0"/>
              <a:t>stations will be “DG ready” December 2017 vs the typical 3V0 installation time of over 12 months</a:t>
            </a:r>
            <a:r>
              <a:rPr lang="en-US" sz="1600" i="1" dirty="0" smtClean="0"/>
              <a:t>.</a:t>
            </a:r>
          </a:p>
          <a:p>
            <a:pPr lvl="0"/>
            <a:endParaRPr lang="en-US" sz="1600" dirty="0"/>
          </a:p>
          <a:p>
            <a:pPr lvl="0"/>
            <a:r>
              <a:rPr lang="en-US" sz="1600" b="1" i="1" u="sng" dirty="0" smtClean="0"/>
              <a:t>COST SAVINGS </a:t>
            </a:r>
          </a:p>
          <a:p>
            <a:pPr marL="0" lvl="0" indent="0">
              <a:buNone/>
            </a:pPr>
            <a:r>
              <a:rPr lang="en-US" sz="1600" i="1" dirty="0" smtClean="0"/>
              <a:t>Estimated </a:t>
            </a:r>
            <a:r>
              <a:rPr lang="en-US" sz="1600" i="1" dirty="0"/>
              <a:t>3V0 cost of $32/kW at East </a:t>
            </a:r>
            <a:r>
              <a:rPr lang="en-US" sz="1600" i="1" dirty="0" err="1"/>
              <a:t>Golah</a:t>
            </a:r>
            <a:r>
              <a:rPr lang="en-US" sz="1600" i="1" dirty="0"/>
              <a:t> substation and $56/kW at </a:t>
            </a:r>
            <a:r>
              <a:rPr lang="en-US" sz="1600" i="1" dirty="0" err="1"/>
              <a:t>Peterboro</a:t>
            </a:r>
            <a:r>
              <a:rPr lang="en-US" sz="1600" i="1" dirty="0"/>
              <a:t> substation represent a significant cost savings versus the current cost recovery mechanism per the NYS </a:t>
            </a:r>
            <a:r>
              <a:rPr lang="en-US" sz="1600" i="1" dirty="0" smtClean="0"/>
              <a:t>SIR.</a:t>
            </a:r>
            <a:endParaRPr lang="en-US" sz="1600" dirty="0"/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title"/>
          </p:nvPr>
        </p:nvSpPr>
        <p:spPr>
          <a:xfrm>
            <a:off x="571500" y="919103"/>
            <a:ext cx="6819900" cy="40011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3VO Demonstration Project </a:t>
            </a:r>
            <a:r>
              <a:rPr lang="en-US" altLang="en-US" sz="2000" dirty="0" smtClean="0"/>
              <a:t>Advantages</a:t>
            </a:r>
          </a:p>
        </p:txBody>
      </p:sp>
    </p:spTree>
    <p:extLst>
      <p:ext uri="{BB962C8B-B14F-4D97-AF65-F5344CB8AC3E}">
        <p14:creationId xmlns:p14="http://schemas.microsoft.com/office/powerpoint/2010/main" val="23787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919103"/>
            <a:ext cx="5981700" cy="400110"/>
          </a:xfrm>
        </p:spPr>
        <p:txBody>
          <a:bodyPr/>
          <a:lstStyle/>
          <a:p>
            <a:r>
              <a:rPr lang="en-US" sz="2000" dirty="0" smtClean="0"/>
              <a:t>Substation Maps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z="1600" dirty="0" smtClean="0"/>
          </a:p>
          <a:p>
            <a:r>
              <a:rPr lang="en-US" altLang="en-US" sz="1600" dirty="0" smtClean="0"/>
              <a:t>The following slides contain maps for each substation. The first map will illustrate the individual distribution feeders served by the designated substation.</a:t>
            </a:r>
          </a:p>
          <a:p>
            <a:r>
              <a:rPr lang="en-US" altLang="en-US" sz="1600" dirty="0"/>
              <a:t>The additional maps for each substation will highlight in blue the feeder areas that should accommodate a 2MW project with minimal distribution system upgrades. </a:t>
            </a:r>
          </a:p>
          <a:p>
            <a:r>
              <a:rPr lang="en-US" altLang="en-US" sz="1600" dirty="0" smtClean="0"/>
              <a:t>The </a:t>
            </a:r>
            <a:r>
              <a:rPr lang="en-US" altLang="en-US" sz="1600" dirty="0" err="1" smtClean="0"/>
              <a:t>Peterboro</a:t>
            </a:r>
            <a:r>
              <a:rPr lang="en-US" altLang="en-US" sz="1600" dirty="0" smtClean="0"/>
              <a:t> Substation serves approximately 8,000 customers using eight distribution feeders.</a:t>
            </a:r>
          </a:p>
          <a:p>
            <a:r>
              <a:rPr lang="en-US" altLang="en-US" sz="1600" dirty="0"/>
              <a:t>The </a:t>
            </a:r>
            <a:r>
              <a:rPr lang="en-US" altLang="en-US" sz="1600" dirty="0" smtClean="0"/>
              <a:t>East </a:t>
            </a:r>
            <a:r>
              <a:rPr lang="en-US" altLang="en-US" sz="1600" dirty="0" err="1" smtClean="0"/>
              <a:t>Golah</a:t>
            </a:r>
            <a:r>
              <a:rPr lang="en-US" altLang="en-US" sz="1600" dirty="0" smtClean="0"/>
              <a:t> Substation </a:t>
            </a:r>
            <a:r>
              <a:rPr lang="en-US" altLang="en-US" sz="1600" dirty="0"/>
              <a:t>serves approximately </a:t>
            </a:r>
            <a:r>
              <a:rPr lang="en-US" altLang="en-US" sz="1600" dirty="0" smtClean="0"/>
              <a:t>7,500 </a:t>
            </a:r>
            <a:r>
              <a:rPr lang="en-US" altLang="en-US" sz="1600" dirty="0"/>
              <a:t>customers using </a:t>
            </a:r>
            <a:r>
              <a:rPr lang="en-US" altLang="en-US" sz="1600" dirty="0" smtClean="0"/>
              <a:t>six </a:t>
            </a:r>
            <a:r>
              <a:rPr lang="en-US" altLang="en-US" sz="1600" dirty="0"/>
              <a:t>distribution feeders</a:t>
            </a:r>
            <a:r>
              <a:rPr lang="en-US" altLang="en-US" sz="1600" dirty="0" smtClean="0"/>
              <a:t>.</a:t>
            </a:r>
            <a:endParaRPr lang="en-US" alt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AB70-42FC-4169-B87A-C571FE3ED30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63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 err="1"/>
              <a:t>Peterboro</a:t>
            </a:r>
            <a:r>
              <a:rPr lang="en-US" altLang="en-US" sz="2000" dirty="0"/>
              <a:t> Substation 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1200" dirty="0"/>
              <a:t>Canastota, NY 13032</a:t>
            </a:r>
            <a:endParaRPr lang="en-US" altLang="en-US" sz="2400" dirty="0" smtClean="0"/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1pPr>
            <a:lvl2pPr>
              <a:defRPr sz="22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3pPr>
            <a:lvl4pPr>
              <a:defRPr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5pPr>
            <a:lvl6pPr eaLnBrk="0" hangingPunct="0"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6pPr>
            <a:lvl7pPr eaLnBrk="0" hangingPunct="0"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7pPr>
            <a:lvl8pPr eaLnBrk="0" hangingPunct="0"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8pPr>
            <a:lvl9pPr eaLnBrk="0" hangingPunct="0"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A9201FC7-3AAF-4C48-B8ED-7AAC34B69048}" type="slidenum">
              <a:rPr lang="en-US" altLang="en-US" sz="1200" smtClean="0">
                <a:solidFill>
                  <a:srgbClr val="0079C1"/>
                </a:solidFill>
              </a:rPr>
              <a:pPr/>
              <a:t>5</a:t>
            </a:fld>
            <a:endParaRPr lang="en-US" altLang="en-US" sz="1200" dirty="0" smtClean="0">
              <a:solidFill>
                <a:srgbClr val="0079C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696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41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 err="1"/>
              <a:t>Peterboro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Substation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1200" dirty="0" smtClean="0"/>
              <a:t>Canastota, NY 13032</a:t>
            </a: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1pPr>
            <a:lvl2pPr>
              <a:defRPr sz="22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3pPr>
            <a:lvl4pPr>
              <a:defRPr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5pPr>
            <a:lvl6pPr eaLnBrk="0" hangingPunct="0"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6pPr>
            <a:lvl7pPr eaLnBrk="0" hangingPunct="0"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7pPr>
            <a:lvl8pPr eaLnBrk="0" hangingPunct="0"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8pPr>
            <a:lvl9pPr eaLnBrk="0" hangingPunct="0"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7B61E440-B0E3-4CCE-9FC9-2A6D87876702}" type="slidenum">
              <a:rPr lang="en-US" altLang="en-US" sz="1200" smtClean="0">
                <a:solidFill>
                  <a:srgbClr val="0079C1"/>
                </a:solidFill>
              </a:rPr>
              <a:pPr/>
              <a:t>6</a:t>
            </a:fld>
            <a:endParaRPr lang="en-US" altLang="en-US" sz="1200" dirty="0" smtClean="0">
              <a:solidFill>
                <a:srgbClr val="0079C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807719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6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 smtClean="0"/>
              <a:t>East </a:t>
            </a:r>
            <a:r>
              <a:rPr lang="en-US" altLang="en-US" sz="2000" dirty="0" err="1" smtClean="0"/>
              <a:t>Golah</a:t>
            </a:r>
            <a:r>
              <a:rPr lang="en-US" altLang="en-US" sz="2000" dirty="0" smtClean="0"/>
              <a:t> Substation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1200" dirty="0" smtClean="0"/>
              <a:t>Rush, NY 14543</a:t>
            </a: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1pPr>
            <a:lvl2pPr>
              <a:defRPr sz="22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3pPr>
            <a:lvl4pPr>
              <a:defRPr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5pPr>
            <a:lvl6pPr eaLnBrk="0" hangingPunct="0"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6pPr>
            <a:lvl7pPr eaLnBrk="0" hangingPunct="0"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7pPr>
            <a:lvl8pPr eaLnBrk="0" hangingPunct="0"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8pPr>
            <a:lvl9pPr eaLnBrk="0" hangingPunct="0"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7B61E440-B0E3-4CCE-9FC9-2A6D87876702}" type="slidenum">
              <a:rPr lang="en-US" altLang="en-US" sz="1200" smtClean="0">
                <a:solidFill>
                  <a:srgbClr val="0079C1"/>
                </a:solidFill>
              </a:rPr>
              <a:pPr/>
              <a:t>7</a:t>
            </a:fld>
            <a:endParaRPr lang="en-US" altLang="en-US" sz="1200" dirty="0" smtClean="0">
              <a:solidFill>
                <a:srgbClr val="0079C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67818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 smtClean="0"/>
              <a:t>East </a:t>
            </a:r>
            <a:r>
              <a:rPr lang="en-US" altLang="en-US" sz="2000" dirty="0" err="1" smtClean="0"/>
              <a:t>Golah</a:t>
            </a:r>
            <a:r>
              <a:rPr lang="en-US" altLang="en-US" sz="2000" dirty="0" smtClean="0"/>
              <a:t> Substation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1200" dirty="0" smtClean="0"/>
              <a:t>Rush, NY 14543</a:t>
            </a: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1pPr>
            <a:lvl2pPr>
              <a:defRPr sz="22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3pPr>
            <a:lvl4pPr>
              <a:defRPr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5pPr>
            <a:lvl6pPr eaLnBrk="0" hangingPunct="0"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6pPr>
            <a:lvl7pPr eaLnBrk="0" hangingPunct="0"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7pPr>
            <a:lvl8pPr eaLnBrk="0" hangingPunct="0"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8pPr>
            <a:lvl9pPr eaLnBrk="0" hangingPunct="0">
              <a:defRPr sz="16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7B61E440-B0E3-4CCE-9FC9-2A6D87876702}" type="slidenum">
              <a:rPr lang="en-US" altLang="en-US" sz="1200" smtClean="0">
                <a:solidFill>
                  <a:srgbClr val="0079C1"/>
                </a:solidFill>
              </a:rPr>
              <a:pPr/>
              <a:t>8</a:t>
            </a:fld>
            <a:endParaRPr lang="en-US" altLang="en-US" sz="1200" dirty="0" smtClean="0">
              <a:solidFill>
                <a:srgbClr val="0079C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6858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0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95993"/>
            <a:ext cx="6858000" cy="523220"/>
          </a:xfrm>
        </p:spPr>
        <p:txBody>
          <a:bodyPr/>
          <a:lstStyle/>
          <a:p>
            <a:r>
              <a:rPr lang="en-US" sz="2000" dirty="0" smtClean="0"/>
              <a:t>Cost Recovery Mechanism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To recover the common-system upgrade costs, National Grid will charge a one-time pro-rated fee to each applicant with DG systems above 50kW that interconnects in the Demonstration Areas.</a:t>
            </a:r>
          </a:p>
          <a:p>
            <a:r>
              <a:rPr lang="en-US" sz="1600" dirty="0"/>
              <a:t>The </a:t>
            </a:r>
            <a:r>
              <a:rPr lang="en-US" sz="1600" dirty="0" smtClean="0"/>
              <a:t>fee will be based on the estimated common-system upgrade costs (subject to true up once actual costs are known) in each of the respective Demonstration Areas divided by a factor that represents the substation transformer bank’s capacity. </a:t>
            </a:r>
          </a:p>
          <a:p>
            <a:r>
              <a:rPr lang="en-US" sz="1600" dirty="0"/>
              <a:t>Distributed Generation applicants under this program will remain responsible for their respective site-specific and any other distribution line upgrade costs that are outside of the common system upgrade charge under the Demonstration Project.</a:t>
            </a:r>
          </a:p>
          <a:p>
            <a:endParaRPr lang="en-US" sz="16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6DC5B-D061-462F-9729-70766F3742C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99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G Blank">
  <a:themeElements>
    <a:clrScheme name="NG 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G 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NG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G Blank">
  <a:themeElements>
    <a:clrScheme name="NG 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G 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NG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G Blank">
  <a:themeElements>
    <a:clrScheme name="NG 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G 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NG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NG Blank">
  <a:themeElements>
    <a:clrScheme name="NG 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G 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NG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NG 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G 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NG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5144</TotalTime>
  <Words>871</Words>
  <Application>Microsoft Office PowerPoint</Application>
  <PresentationFormat>On-screen Show (4:3)</PresentationFormat>
  <Paragraphs>126</Paragraphs>
  <Slides>14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NG Blank</vt:lpstr>
      <vt:lpstr>1_NG Blank</vt:lpstr>
      <vt:lpstr>2_NG Blank</vt:lpstr>
      <vt:lpstr>3_NG Blank</vt:lpstr>
      <vt:lpstr>4_NG Blank</vt:lpstr>
      <vt:lpstr>Microsoft PowerPoint 97-2003 Presentation</vt:lpstr>
      <vt:lpstr>  Distributed Generation      3VO Interconnection Demonstration Project</vt:lpstr>
      <vt:lpstr>3VO Demonstration Project Scope</vt:lpstr>
      <vt:lpstr>3VO Demonstration Project Advantages</vt:lpstr>
      <vt:lpstr>Substation Maps</vt:lpstr>
      <vt:lpstr>Peterboro Substation  Canastota, NY 13032</vt:lpstr>
      <vt:lpstr>Peterboro Substation  Canastota, NY 13032</vt:lpstr>
      <vt:lpstr>East Golah Substation  Rush, NY 14543</vt:lpstr>
      <vt:lpstr>East Golah Substation  Rush, NY 14543</vt:lpstr>
      <vt:lpstr>Cost Recovery Mechanism </vt:lpstr>
      <vt:lpstr>Cost Recovery Mechanism ;  ILLUSTRATIVE SAMPLE</vt:lpstr>
      <vt:lpstr>Cost Recovery Mechanism :  PILOT SCENARIO ILLUSTRATIVE SAMPLE</vt:lpstr>
      <vt:lpstr>How would Key Stakeholders get started? Application submittal and review </vt:lpstr>
      <vt:lpstr>Reference Links</vt:lpstr>
      <vt:lpstr>PowerPoint Presentation</vt:lpstr>
    </vt:vector>
  </TitlesOfParts>
  <Company>National Grid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SUNY Canton Solar Installer Workshop</dc:title>
  <dc:creator>National Grid</dc:creator>
  <cp:lastModifiedBy>Gia Mahmoud</cp:lastModifiedBy>
  <cp:revision>108</cp:revision>
  <cp:lastPrinted>2017-12-04T16:53:45Z</cp:lastPrinted>
  <dcterms:created xsi:type="dcterms:W3CDTF">2016-02-10T18:30:38Z</dcterms:created>
  <dcterms:modified xsi:type="dcterms:W3CDTF">2018-02-19T19:45:28Z</dcterms:modified>
</cp:coreProperties>
</file>