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  <p:sldMasterId id="2147483700" r:id="rId5"/>
  </p:sldMasterIdLst>
  <p:notesMasterIdLst>
    <p:notesMasterId r:id="rId16"/>
  </p:notesMasterIdLst>
  <p:sldIdLst>
    <p:sldId id="486" r:id="rId6"/>
    <p:sldId id="523" r:id="rId7"/>
    <p:sldId id="526" r:id="rId8"/>
    <p:sldId id="505" r:id="rId9"/>
    <p:sldId id="520" r:id="rId10"/>
    <p:sldId id="527" r:id="rId11"/>
    <p:sldId id="525" r:id="rId12"/>
    <p:sldId id="524" r:id="rId13"/>
    <p:sldId id="511" r:id="rId14"/>
    <p:sldId id="52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Martini, Paul" initials="DMP" lastIdx="1" clrIdx="0">
    <p:extLst/>
  </p:cmAuthor>
  <p:cmAuthor id="2" name="Heather Adams" initials="HA" lastIdx="12" clrIdx="1"/>
  <p:cmAuthor id="3" name="Mack, Bob" initials="MB" lastIdx="9" clrIdx="2">
    <p:extLst/>
  </p:cmAuthor>
  <p:cmAuthor id="4" name="Succar, Samir" initials="SS" lastIdx="4" clrIdx="3">
    <p:extLst/>
  </p:cmAuthor>
  <p:cmAuthor id="5" name="National Grid" initials="JSF" lastIdx="4" clrIdx="4"/>
  <p:cmAuthor id="6" name="Paul Grems Duncan" initials="PGD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6E7"/>
    <a:srgbClr val="D9E1F2"/>
    <a:srgbClr val="0000FF"/>
    <a:srgbClr val="EAEFF7"/>
    <a:srgbClr val="DEEAF6"/>
    <a:srgbClr val="BDD6EE"/>
    <a:srgbClr val="5B9BD5"/>
    <a:srgbClr val="2D4D7B"/>
    <a:srgbClr val="277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1" autoAdjust="0"/>
    <p:restoredTop sz="87666" autoAdjust="0"/>
  </p:normalViewPr>
  <p:slideViewPr>
    <p:cSldViewPr snapToGrid="0">
      <p:cViewPr varScale="1">
        <p:scale>
          <a:sx n="78" d="100"/>
          <a:sy n="78" d="100"/>
        </p:scale>
        <p:origin x="1632" y="67"/>
      </p:cViewPr>
      <p:guideLst>
        <p:guide orient="horz" pos="2160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notesViewPr>
    <p:cSldViewPr snapToGrid="0">
      <p:cViewPr varScale="1">
        <p:scale>
          <a:sx n="59" d="100"/>
          <a:sy n="59" d="100"/>
        </p:scale>
        <p:origin x="210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D75A1-1B9A-436B-A2A6-86D8417345D2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840BD-D819-4CA7-9B99-C959A3D92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68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41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80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2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61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61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840BD-D819-4CA7-9B99-C959A3D92D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.gi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.gif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eg"/><Relationship Id="rId7" Type="http://schemas.openxmlformats.org/officeDocument/2006/relationships/image" Target="../media/image9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2.gif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84095" y="232756"/>
            <a:ext cx="8218842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484095" y="777026"/>
            <a:ext cx="8218842" cy="9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518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84095" y="458788"/>
            <a:ext cx="8218842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484094" y="963613"/>
            <a:ext cx="8218842" cy="9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1012" y="260239"/>
            <a:ext cx="8221924" cy="198549"/>
          </a:xfrm>
        </p:spPr>
        <p:txBody>
          <a:bodyPr/>
          <a:lstStyle>
            <a:lvl1pPr>
              <a:buNone/>
              <a:defRPr sz="1400" cap="all"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 smtClean="0"/>
              <a:t>Insert Section Title or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84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061617" y="3640047"/>
            <a:ext cx="4588328" cy="55086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61617" y="4444213"/>
            <a:ext cx="4588328" cy="41541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061617" y="5112929"/>
            <a:ext cx="4588328" cy="401169"/>
          </a:xfrm>
        </p:spPr>
        <p:txBody>
          <a:bodyPr>
            <a:normAutofit/>
          </a:bodyPr>
          <a:lstStyle>
            <a:lvl1pPr algn="l">
              <a:buNone/>
              <a:defRPr sz="140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 smtClean="0"/>
              <a:t>Date (optional)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811" y="781942"/>
            <a:ext cx="5236918" cy="2786113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117201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i="0" dirty="0" smtClean="0">
                <a:solidFill>
                  <a:schemeClr val="bg1"/>
                </a:solidFill>
              </a:rPr>
              <a:t>THE</a:t>
            </a:r>
            <a:r>
              <a:rPr lang="en-US" sz="1600" b="1" i="0" baseline="0" dirty="0" smtClean="0">
                <a:solidFill>
                  <a:schemeClr val="bg1"/>
                </a:solidFill>
              </a:rPr>
              <a:t> JOINT UTILITIES OF NEW YORK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00" y="6497103"/>
            <a:ext cx="975944" cy="3273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60" y="6501142"/>
            <a:ext cx="392144" cy="3232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20" y="6494227"/>
            <a:ext cx="356286" cy="3419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80" y="6552169"/>
            <a:ext cx="1064814" cy="24845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199" y="6551539"/>
            <a:ext cx="1389643" cy="2490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85" y="6575893"/>
            <a:ext cx="986939" cy="20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1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nal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541" y="1932031"/>
            <a:ext cx="5236918" cy="2786113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0" y="6117201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   </a:t>
            </a:r>
            <a:r>
              <a:rPr lang="en-US" sz="1400" b="1" i="0" dirty="0" smtClean="0">
                <a:solidFill>
                  <a:schemeClr val="bg1"/>
                </a:solidFill>
              </a:rPr>
              <a:t>THE JOINT UTILITIES OF NEW YORK</a:t>
            </a:r>
            <a:endParaRPr lang="en-US" sz="1400" b="1" i="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8486670" y="6159520"/>
            <a:ext cx="4043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fld id="{78E8E05D-6330-400F-ADBB-AC9D283E6126}" type="slidenum">
              <a:rPr lang="en-US" sz="105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‹#›</a:t>
            </a:fld>
            <a:endParaRPr lang="en-US" sz="12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00" y="6497103"/>
            <a:ext cx="975944" cy="3273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20" y="6494227"/>
            <a:ext cx="356286" cy="3419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60" y="6501142"/>
            <a:ext cx="392144" cy="3232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80" y="6552169"/>
            <a:ext cx="1064814" cy="24845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199" y="6551539"/>
            <a:ext cx="1389643" cy="2490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85" y="6575893"/>
            <a:ext cx="986939" cy="20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61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777821" y="3633759"/>
            <a:ext cx="4588328" cy="5508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00206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777821" y="4185661"/>
            <a:ext cx="4588328" cy="4154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77821" y="4941282"/>
            <a:ext cx="4588328" cy="29241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None/>
              <a:defRPr sz="120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/>
              <a:t>Date (optional)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00" y="6497103"/>
            <a:ext cx="975944" cy="3273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60" y="6501142"/>
            <a:ext cx="392144" cy="3232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20" y="6494227"/>
            <a:ext cx="356286" cy="3419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80" y="6552169"/>
            <a:ext cx="1064814" cy="24845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85" y="6575893"/>
            <a:ext cx="986939" cy="200378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2777821" y="4184621"/>
            <a:ext cx="4588328" cy="0"/>
          </a:xfrm>
          <a:prstGeom prst="line">
            <a:avLst/>
          </a:prstGeom>
          <a:ln w="28575">
            <a:solidFill>
              <a:srgbClr val="1A1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903" y="6552169"/>
            <a:ext cx="1470640" cy="23081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99" y="1558655"/>
            <a:ext cx="5715000" cy="19050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-1" y="6186759"/>
            <a:ext cx="9144001" cy="276999"/>
          </a:xfrm>
          <a:prstGeom prst="rect">
            <a:avLst/>
          </a:prstGeom>
          <a:solidFill>
            <a:srgbClr val="1B1B59"/>
          </a:solidFill>
        </p:spPr>
        <p:txBody>
          <a:bodyPr wrap="square" rtlCol="0">
            <a:spAutoFit/>
          </a:bodyPr>
          <a:lstStyle/>
          <a:p>
            <a:pPr algn="ctr"/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97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1012" y="34207"/>
            <a:ext cx="8221924" cy="198549"/>
          </a:xfrm>
        </p:spPr>
        <p:txBody>
          <a:bodyPr/>
          <a:lstStyle>
            <a:lvl1pPr>
              <a:buNone/>
              <a:defRPr sz="1400" cap="all"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 smtClean="0"/>
              <a:t>Insert Section Title or Subtitle here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1012" y="1196916"/>
            <a:ext cx="3957638" cy="42878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Bullet Text Level 1 Here</a:t>
            </a:r>
          </a:p>
          <a:p>
            <a:pPr lvl="1"/>
            <a:r>
              <a:rPr lang="en-US" dirty="0" smtClean="0"/>
              <a:t>Insert Bullet Text Level 2 Here</a:t>
            </a:r>
          </a:p>
          <a:p>
            <a:pPr lvl="2"/>
            <a:r>
              <a:rPr lang="en-US" dirty="0" smtClean="0"/>
              <a:t>Insert Bullet Text Level 3 Here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4876" y="1206684"/>
            <a:ext cx="3988060" cy="42780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Bullet Text Level 1 Here</a:t>
            </a:r>
          </a:p>
          <a:p>
            <a:pPr lvl="1"/>
            <a:r>
              <a:rPr lang="en-US" dirty="0" smtClean="0"/>
              <a:t>Insert Bullet Text Level 2 Here</a:t>
            </a:r>
          </a:p>
          <a:p>
            <a:pPr lvl="2"/>
            <a:r>
              <a:rPr lang="en-US" dirty="0" smtClean="0"/>
              <a:t>Insert Bullet Text Level 3 Here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81012" y="5727824"/>
            <a:ext cx="8221924" cy="266451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marL="0" indent="0" algn="l">
              <a:buNone/>
              <a:tabLst/>
              <a:defRPr lang="en-US" sz="900" baseline="0" dirty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Insert Source and/or Notes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484095" y="777026"/>
            <a:ext cx="8218842" cy="9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84095" y="232756"/>
            <a:ext cx="8218842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99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685800" y="1257300"/>
            <a:ext cx="7391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Insert Bullet Text Level 1 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Insert Bullet Text Level 2 Here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Insert Bullet Text Level 3 Here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914400" lvl="2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98492" y="5904725"/>
            <a:ext cx="448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fld id="{78E8E05D-6330-400F-ADBB-AC9D283E6126}" type="slidenum">
              <a:rPr lang="en-US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‹#›</a:t>
            </a:fld>
            <a:endParaRPr lang="en-US" sz="12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484095" y="777026"/>
            <a:ext cx="8218842" cy="9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84095" y="232756"/>
            <a:ext cx="8218842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14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094" y="955497"/>
            <a:ext cx="3964081" cy="49394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55497"/>
            <a:ext cx="4016636" cy="49394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84095" y="232756"/>
            <a:ext cx="8218842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484095" y="777026"/>
            <a:ext cx="8218842" cy="9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508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6379"/>
            <a:ext cx="8076009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2027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67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49" y="1620271"/>
            <a:ext cx="407670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49" y="2505075"/>
            <a:ext cx="4076701" cy="3467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4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7" y="996593"/>
            <a:ext cx="4845310" cy="48723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094" y="996593"/>
            <a:ext cx="3094925" cy="48723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84095" y="777026"/>
            <a:ext cx="8218842" cy="976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84095" y="232756"/>
            <a:ext cx="8218842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Insert 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145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16593"/>
            <a:ext cx="8072437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402681"/>
            <a:ext cx="8072436" cy="14610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19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987426"/>
            <a:ext cx="4799409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808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or Thank Yo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75"/>
            <a:ext cx="9144000" cy="824706"/>
          </a:xfrm>
        </p:spPr>
        <p:txBody>
          <a:bodyPr anchor="t">
            <a:noAutofit/>
          </a:bodyPr>
          <a:lstStyle>
            <a:lvl1pPr marL="0" indent="0" algn="ctr">
              <a:defRPr sz="40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Insert Q&amp;A or Thank You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48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18" Type="http://schemas.openxmlformats.org/officeDocument/2006/relationships/image" Target="../media/image7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1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095" y="1369622"/>
            <a:ext cx="82188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117201"/>
            <a:ext cx="914400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   </a:t>
            </a:r>
            <a:r>
              <a:rPr lang="en-US" sz="1400" b="1" i="0" dirty="0" smtClean="0">
                <a:solidFill>
                  <a:schemeClr val="bg1"/>
                </a:solidFill>
              </a:rPr>
              <a:t>THE JOINT UTILITIES OF NEW YORK</a:t>
            </a:r>
            <a:endParaRPr lang="en-US" sz="1400" b="1" i="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15106" y="6155673"/>
            <a:ext cx="3756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fld id="{78E8E05D-6330-400F-ADBB-AC9D283E6126}" type="slidenum">
              <a:rPr lang="en-US" sz="105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pPr marL="0" algn="r" defTabSz="914400" rtl="0" eaLnBrk="1" latinLnBrk="0" hangingPunct="1"/>
              <a:t>‹#›</a:t>
            </a:fld>
            <a:endParaRPr lang="en-US" sz="12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84095" y="458788"/>
            <a:ext cx="8218841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Insert Slide Title Here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199" y="6551539"/>
            <a:ext cx="1389643" cy="24908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80" y="6552169"/>
            <a:ext cx="1064814" cy="24845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182" y="62547"/>
            <a:ext cx="1271351" cy="67637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985" y="6575893"/>
            <a:ext cx="986939" cy="20037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00" y="6497103"/>
            <a:ext cx="975944" cy="327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60" y="6501142"/>
            <a:ext cx="392144" cy="3232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20" y="6494227"/>
            <a:ext cx="356286" cy="34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8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2" r:id="rId2"/>
    <p:sldLayoutId id="2147483688" r:id="rId3"/>
    <p:sldLayoutId id="2147483694" r:id="rId4"/>
    <p:sldLayoutId id="2147483695" r:id="rId5"/>
    <p:sldLayoutId id="2147483696" r:id="rId6"/>
    <p:sldLayoutId id="2147483693" r:id="rId7"/>
    <p:sldLayoutId id="2147483697" r:id="rId8"/>
    <p:sldLayoutId id="2147483698" r:id="rId9"/>
    <p:sldLayoutId id="214748370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B0D2-2B82-4259-AEA8-73B021C3F12A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3AB25-C974-4B35-BB77-65975E812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4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07" r:id="rId2"/>
    <p:sldLayoutId id="2147483709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3.dps.ny.gov/W/PSCWeb.nsf/96f0fec0b45a3c6485257688006a701a/def2bf0a236b946f85257f71006ac98e/$FILE/DPS%20Monitoring%20and%20Control%20Requirements%20for%20Solar%20PV%20Projects%20in%20NY.pd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5773" y="3624794"/>
            <a:ext cx="5218697" cy="550862"/>
          </a:xfrm>
        </p:spPr>
        <p:txBody>
          <a:bodyPr/>
          <a:lstStyle/>
          <a:p>
            <a:pPr algn="ctr"/>
            <a:r>
              <a:rPr lang="en-US" dirty="0" smtClean="0"/>
              <a:t>Monitoring &amp; Control Working Group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50957" y="4286858"/>
            <a:ext cx="4588328" cy="292415"/>
          </a:xfrm>
        </p:spPr>
        <p:txBody>
          <a:bodyPr/>
          <a:lstStyle/>
          <a:p>
            <a:pPr algn="ctr"/>
            <a:r>
              <a:rPr lang="en-US" dirty="0" smtClean="0"/>
              <a:t>December 19,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9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Monitoring and Control </a:t>
            </a:r>
            <a:r>
              <a:rPr lang="en-US" sz="2400" dirty="0" smtClean="0"/>
              <a:t>Equipment Costs </a:t>
            </a:r>
            <a:r>
              <a:rPr lang="en-US" sz="2400" dirty="0"/>
              <a:t>– </a:t>
            </a:r>
            <a:r>
              <a:rPr lang="en-US" sz="2400" dirty="0" smtClean="0"/>
              <a:t>December  </a:t>
            </a:r>
            <a:r>
              <a:rPr lang="en-US" sz="2400" dirty="0"/>
              <a:t>2018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91819"/>
              </p:ext>
            </p:extLst>
          </p:nvPr>
        </p:nvGraphicFramePr>
        <p:xfrm>
          <a:off x="214605" y="1162162"/>
          <a:ext cx="8594115" cy="4456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784"/>
                <a:gridCol w="845974"/>
                <a:gridCol w="821094"/>
                <a:gridCol w="980803"/>
                <a:gridCol w="914400"/>
                <a:gridCol w="868680"/>
                <a:gridCol w="1173480"/>
                <a:gridCol w="967740"/>
                <a:gridCol w="899160"/>
              </a:tblGrid>
              <a:tr h="64143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NEMA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Encl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Sensors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Modem </a:t>
                      </a: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Comms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RTU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Contactor/ </a:t>
                      </a:r>
                      <a:r>
                        <a:rPr lang="en-US" sz="1600" dirty="0" err="1" smtClean="0"/>
                        <a:t>CBkr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 </a:t>
                      </a:r>
                      <a:r>
                        <a:rPr lang="en-US" sz="1600" dirty="0" err="1" smtClean="0"/>
                        <a:t>Eq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Avg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</a:tr>
              <a:tr h="5739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Recloser</a:t>
                      </a:r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(M&amp;C)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$71K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</a:t>
                      </a:r>
                      <a:endParaRPr lang="en-US" sz="1600" dirty="0"/>
                    </a:p>
                  </a:txBody>
                  <a:tcPr anchor="ctr"/>
                </a:tc>
              </a:tr>
              <a:tr h="5739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SEL RTU</a:t>
                      </a:r>
                      <a:r>
                        <a:rPr lang="en-US" sz="1400" baseline="0" dirty="0" smtClean="0"/>
                        <a:t> Pkg (M&amp;C)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$15K*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ICF</a:t>
                      </a:r>
                      <a:endParaRPr lang="en-US" sz="1600" dirty="0"/>
                    </a:p>
                  </a:txBody>
                  <a:tcPr anchor="ctr"/>
                </a:tc>
              </a:tr>
              <a:tr h="1046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Micatu</a:t>
                      </a:r>
                      <a:r>
                        <a:rPr lang="en-US" sz="1400" dirty="0" smtClean="0"/>
                        <a:t> Sensor w/ SEL-734B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$38K*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</a:t>
                      </a:r>
                      <a:endParaRPr lang="en-US" sz="1600" dirty="0"/>
                    </a:p>
                  </a:txBody>
                  <a:tcPr anchor="ctr"/>
                </a:tc>
              </a:tr>
              <a:tr h="8102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Qinetiq</a:t>
                      </a:r>
                    </a:p>
                    <a:p>
                      <a:pPr algn="ctr"/>
                      <a:r>
                        <a:rPr lang="en-US" sz="1400" dirty="0" smtClean="0"/>
                        <a:t>Linewatch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∫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$14K*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</a:t>
                      </a:r>
                      <a:endParaRPr lang="en-US" sz="1600" dirty="0"/>
                    </a:p>
                  </a:txBody>
                  <a:tcPr anchor="ctr"/>
                </a:tc>
              </a:tr>
              <a:tr h="8102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PMI Boomerang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∫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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0000"/>
                          </a:solidFill>
                        </a:rPr>
                        <a:t>χ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$2K*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585" y="1522237"/>
            <a:ext cx="283800" cy="289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861" y="1531616"/>
            <a:ext cx="283800" cy="289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3835" y="1522237"/>
            <a:ext cx="316141" cy="289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2788" y="1522237"/>
            <a:ext cx="283800" cy="289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9953" y="1522237"/>
            <a:ext cx="283800" cy="289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44804" y="1522237"/>
            <a:ext cx="283800" cy="2895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4605" y="5720080"/>
            <a:ext cx="848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*Application may require additional equipment e.g. metal-clad switchgear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989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&amp; Control Overview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012" y="999930"/>
            <a:ext cx="8221924" cy="4883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400" b="1" dirty="0"/>
              <a:t>Justification</a:t>
            </a:r>
            <a:endParaRPr lang="en-US" sz="1400" b="1" dirty="0">
              <a:solidFill>
                <a:srgbClr val="FF0000"/>
              </a:solidFill>
            </a:endParaRP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Monitoring and </a:t>
            </a:r>
            <a:r>
              <a:rPr lang="en-US" sz="1400" dirty="0" smtClean="0"/>
              <a:t>control  (M&amp;C) is </a:t>
            </a:r>
            <a:r>
              <a:rPr lang="en-US" sz="1400" dirty="0"/>
              <a:t>required for situational awareness to ensure the safe and reliable operation of the distribution system.</a:t>
            </a: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May be used for creating efficiencies in system usage</a:t>
            </a:r>
            <a:r>
              <a:rPr lang="en-US" sz="1400" dirty="0" smtClean="0"/>
              <a:t>. </a:t>
            </a: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Supports of advanced applications defined in DSIP roadmaps creating benefits for DER and consumers.</a:t>
            </a:r>
            <a:endParaRPr lang="en-US" sz="1400" dirty="0"/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400" b="1" dirty="0" smtClean="0"/>
              <a:t>Definitions</a:t>
            </a:r>
            <a:endParaRPr lang="en-US" sz="1400" b="1" dirty="0"/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b="1" dirty="0"/>
              <a:t>Monitoring - </a:t>
            </a:r>
            <a:r>
              <a:rPr lang="en-US" sz="1400" dirty="0" smtClean="0"/>
              <a:t>refers </a:t>
            </a:r>
            <a:r>
              <a:rPr lang="en-US" sz="1400" dirty="0"/>
              <a:t>to near real-time telemetry as well as the reporting of </a:t>
            </a:r>
            <a:r>
              <a:rPr lang="en-US" sz="1400" dirty="0" smtClean="0"/>
              <a:t>values such </a:t>
            </a:r>
            <a:r>
              <a:rPr lang="en-US" sz="1400" dirty="0"/>
              <a:t>as voltage, kW, </a:t>
            </a:r>
            <a:r>
              <a:rPr lang="en-US" sz="1400" dirty="0" err="1"/>
              <a:t>kVar</a:t>
            </a:r>
            <a:r>
              <a:rPr lang="en-US" sz="1400" dirty="0"/>
              <a:t>, and power factor on the distribution system in near-real </a:t>
            </a:r>
            <a:r>
              <a:rPr lang="en-US" sz="1400" dirty="0" smtClean="0"/>
              <a:t>time.</a:t>
            </a:r>
            <a:endParaRPr lang="en-US" sz="1400" b="1" dirty="0"/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b="1" dirty="0"/>
              <a:t>Basic Control - </a:t>
            </a:r>
            <a:r>
              <a:rPr lang="en-US" sz="1400" dirty="0"/>
              <a:t>refers to remotely changing the status of the device </a:t>
            </a:r>
            <a:r>
              <a:rPr lang="en-US" sz="1400" dirty="0" smtClean="0"/>
              <a:t>(e.g. open or close </a:t>
            </a:r>
            <a:r>
              <a:rPr lang="en-US" sz="1400" dirty="0"/>
              <a:t>a disconnect device</a:t>
            </a:r>
            <a:r>
              <a:rPr lang="en-US" sz="1400" dirty="0" smtClean="0"/>
              <a:t>).</a:t>
            </a:r>
            <a:endParaRPr lang="en-US" sz="1400" dirty="0"/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b="1" dirty="0"/>
              <a:t> Advanced Control - </a:t>
            </a:r>
            <a:r>
              <a:rPr lang="en-US" sz="1400" dirty="0"/>
              <a:t>can </a:t>
            </a:r>
            <a:r>
              <a:rPr lang="en-US" sz="1400" dirty="0" smtClean="0"/>
              <a:t>also </a:t>
            </a:r>
            <a:r>
              <a:rPr lang="en-US" sz="1400" dirty="0"/>
              <a:t>be defined as operational control, or the ability to change the output and/or dispatch other advanced capabilities of </a:t>
            </a:r>
            <a:r>
              <a:rPr lang="en-US" sz="1400" dirty="0" smtClean="0"/>
              <a:t>device.</a:t>
            </a:r>
            <a:endParaRPr lang="en-US" sz="1400" b="1" dirty="0"/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400" b="1" dirty="0"/>
              <a:t>Requirements</a:t>
            </a: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ITWG approved an requirements (Sept 2017)</a:t>
            </a: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The </a:t>
            </a:r>
            <a:r>
              <a:rPr lang="en-US" sz="1400" dirty="0"/>
              <a:t>Joint Utilities (JU) are currently investigating lower-cost M&amp;C solutions for </a:t>
            </a:r>
            <a:r>
              <a:rPr lang="en-US" sz="1400" dirty="0" smtClean="0"/>
              <a:t>DER</a:t>
            </a:r>
            <a:endParaRPr lang="en-US" sz="1400" dirty="0"/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400" dirty="0" smtClean="0"/>
              <a:t>Future </a:t>
            </a:r>
            <a:r>
              <a:rPr lang="en-US" sz="1400" dirty="0"/>
              <a:t>requirements pertaining to advanced control are out of the scope </a:t>
            </a:r>
            <a:r>
              <a:rPr lang="en-US" sz="1400" dirty="0" smtClean="0"/>
              <a:t>at this time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6705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M&amp;C Requirements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624012"/>
            <a:ext cx="7658100" cy="36099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42950" y="5289421"/>
            <a:ext cx="7658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hlinkClick r:id="rId3"/>
              </a:rPr>
              <a:t>DPS ITWG Page: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://www3.dps.ny.gov/W/PSCWeb.nsf/96f0fec0b45a3c6485257688006a701a/def2bf0a236b946f85257f71006ac98e/$</a:t>
            </a:r>
            <a:r>
              <a:rPr lang="en-US" sz="1200" dirty="0" smtClean="0">
                <a:hlinkClick r:id="rId3"/>
              </a:rPr>
              <a:t>FILE/DPS%20Monitoring%20and%20Control%20Requirements%20for%20Solar%20PV%20Projects%20in%20NY.pdf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393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M&amp;C Status Update – December 2018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012" y="1162162"/>
            <a:ext cx="82219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As of July 2017 a number of lower cost M&amp;C solutions were identified but not yet incorporated into demonstrations. 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As of December 2018 several of the identified M&amp;C solutions have been evaluated and deployed. 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 Joint Utilities (JU) have since developed an internal technical working group of Subject Matter Expert’s  (SME’s) focused on sharing the lessons learned for low-cost M&amp;C solution.  This group has met twice since October, 2018 and will reconvene for a third meeting in January, 2018.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There is no standardized solution and use cases will drive technology, design and cost: </a:t>
            </a: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Monitoring only – measurement for Operations,  planning, etc. (protection is separate from M&amp;C).</a:t>
            </a:r>
          </a:p>
          <a:p>
            <a:pPr marL="742950" lvl="1" indent="-28575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Monitoring and Control – includes monitoring only as well as a control function to isolate the DER.</a:t>
            </a:r>
            <a:endParaRPr lang="en-US" sz="1600" dirty="0"/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008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Monitoring and Control Total Cost Estimates – December  2018</a:t>
            </a:r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34039"/>
              </p:ext>
            </p:extLst>
          </p:nvPr>
        </p:nvGraphicFramePr>
        <p:xfrm>
          <a:off x="573055" y="1554045"/>
          <a:ext cx="7990841" cy="4165464"/>
        </p:xfrm>
        <a:graphic>
          <a:graphicData uri="http://schemas.openxmlformats.org/drawingml/2006/table">
            <a:tbl>
              <a:tblPr/>
              <a:tblGrid>
                <a:gridCol w="840007"/>
                <a:gridCol w="1912381"/>
                <a:gridCol w="928856"/>
                <a:gridCol w="1627872"/>
                <a:gridCol w="1522716"/>
                <a:gridCol w="1159009"/>
              </a:tblGrid>
              <a:tr h="1053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Solution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(Monitoring / Control)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Equipment / Procurement Cost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Engineering, Installation and Commissioning Cost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</a:tr>
              <a:tr h="4757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Recloser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M&amp;C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$70,833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</a:tr>
              <a:tr h="4757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 RTU Package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M&amp;C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$14,569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$27,051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$41,621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</a:tr>
              <a:tr h="6318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Micatu Sensor w/ SEL-734B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$37,600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$11,300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$48,900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</a:tr>
              <a:tr h="577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Qinetiq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Linewatch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</a:tr>
              <a:tr h="4757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 734B w/ Lindsay Sensor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C6E7"/>
                    </a:solidFill>
                  </a:tcPr>
                </a:tc>
              </a:tr>
              <a:tr h="4757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PMI Boomerang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1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3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Updates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012" y="1162162"/>
            <a:ext cx="8221924" cy="5068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Most utilities are requiring monitoring updates on a frequency between 1 minute and 5 minutes with some having the capability to report by exception capability.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In addition to the procurement and engineering cost reductions, the Joint Utilities are demonstrating various communication methods to help further reduce M&amp;C costs (e.g. cell, radio, cloud, ICCP, Dispersive Technologies, etc</a:t>
            </a:r>
            <a:r>
              <a:rPr lang="en-US" sz="1600" dirty="0" smtClean="0"/>
              <a:t>.).</a:t>
            </a:r>
            <a:endParaRPr lang="en-US" sz="1600" dirty="0" smtClean="0"/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Monitoring data previously not available for many interconnections has proved to be incredibly useful for operations, planning, forecasting and troubleshooting events.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 </a:t>
            </a:r>
            <a:r>
              <a:rPr lang="en-US" sz="1600" dirty="0" smtClean="0"/>
              <a:t>Joint Utilities </a:t>
            </a:r>
            <a:r>
              <a:rPr lang="en-US" sz="1600" dirty="0" smtClean="0"/>
              <a:t>has expressed the need to establish an inverter to meter solution to industry </a:t>
            </a:r>
            <a:r>
              <a:rPr lang="en-US" sz="1600" dirty="0" smtClean="0"/>
              <a:t>groups.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 M&amp;C group is evaluating the Common Smart Inverter Profile (CSIP), published by </a:t>
            </a:r>
            <a:r>
              <a:rPr lang="en-US" sz="1600" dirty="0" err="1" smtClean="0"/>
              <a:t>Sunspec</a:t>
            </a:r>
            <a:r>
              <a:rPr lang="en-US" sz="1600" dirty="0" smtClean="0"/>
              <a:t> and accepted by the California Public Utilities Commission (CPUC) as a mandatory requirement for inverters starting in February 2019, to address many of the low-cost M&amp;C and security requirements.</a:t>
            </a:r>
            <a:endParaRPr lang="en-US" sz="1600" dirty="0" smtClean="0"/>
          </a:p>
          <a:p>
            <a:pPr marL="285750" indent="-285750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 group continues to look for new and upcoming solutions enabled by recent advances in technology; e.g. smart meter </a:t>
            </a:r>
            <a:r>
              <a:rPr lang="en-US" sz="1600" dirty="0" smtClean="0"/>
              <a:t>communications.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39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Efforts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1012" y="1162162"/>
            <a:ext cx="822192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 JU recommends </a:t>
            </a:r>
            <a:r>
              <a:rPr lang="en-US" sz="1600" dirty="0"/>
              <a:t>updating the M&amp;C requirements for solar PV to apply to all DER</a:t>
            </a:r>
            <a:r>
              <a:rPr lang="en-US" sz="1600" dirty="0" smtClean="0"/>
              <a:t>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The JU is also recommending requirements be extended to Energy Storage Systems (ESR).  Since ESR’s have the ability to charge and discharge, thus doubling the impact to the interconnected system a lower threshold may be warranted.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As the internal JU low-cost M&amp;C SMEs continue to pilot new innovate and low-cost solutions, further review of the M&amp;C requirements for DER may become necessary.</a:t>
            </a:r>
          </a:p>
          <a:p>
            <a:pPr marL="285750" indent="-285750">
              <a:spcBef>
                <a:spcPts val="12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dirty="0" smtClean="0"/>
              <a:t>Scan rates between 5 sec and 5 minutes are being discussed and is dependent on use of data. (NYISO Security, </a:t>
            </a:r>
            <a:r>
              <a:rPr lang="en-US" sz="1600" dirty="0"/>
              <a:t>A</a:t>
            </a:r>
            <a:r>
              <a:rPr lang="en-US" sz="1600" dirty="0" smtClean="0"/>
              <a:t>DMS for feeder monitoring, etc.)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42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25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&amp; Control Reference Diagram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Interconnection Technical Working Group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82" y="1054963"/>
            <a:ext cx="7483151" cy="50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C2853388D14B45AE79032A7926D9F6" ma:contentTypeVersion="1" ma:contentTypeDescription="Create a new document." ma:contentTypeScope="" ma:versionID="61371cbc86f06eee99f827d4aaa3d1f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3329B9-DB70-48D9-A34B-B010229F4C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EC98E1-038F-4147-8BA1-430DBDE5AD9E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14D6414-84DA-41E2-A441-98D7C34554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20195</TotalTime>
  <Words>878</Words>
  <Application>Microsoft Office PowerPoint</Application>
  <PresentationFormat>On-screen Show (4:3)</PresentationFormat>
  <Paragraphs>154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1_Office Theme</vt:lpstr>
      <vt:lpstr>Custom Design</vt:lpstr>
      <vt:lpstr>Monitoring &amp; Control Working Group</vt:lpstr>
      <vt:lpstr>Monitoring &amp; Control Overview</vt:lpstr>
      <vt:lpstr>Current M&amp;C Requirements</vt:lpstr>
      <vt:lpstr>M&amp;C Status Update – December 2018</vt:lpstr>
      <vt:lpstr>Monitoring and Control Total Cost Estimates – December  2018</vt:lpstr>
      <vt:lpstr>Other Updates</vt:lpstr>
      <vt:lpstr>Future Efforts</vt:lpstr>
      <vt:lpstr>Appendix</vt:lpstr>
      <vt:lpstr>Monitoring &amp; Control Reference Diagram</vt:lpstr>
      <vt:lpstr>Monitoring and Control Equipment Costs – December  2018</vt:lpstr>
    </vt:vector>
  </TitlesOfParts>
  <Company>ICFI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Howley, Annie</dc:creator>
  <cp:lastModifiedBy>Bob Mack</cp:lastModifiedBy>
  <cp:revision>591</cp:revision>
  <dcterms:created xsi:type="dcterms:W3CDTF">2016-02-02T19:27:06Z</dcterms:created>
  <dcterms:modified xsi:type="dcterms:W3CDTF">2018-12-14T15:56:10Z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0x01010026C2853388D14B45AE79032A7926D9F6</vt:lpwstr>
  </property>
</Properties>
</file>