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48" r:id="rId6"/>
    <p:sldMasterId id="2147483674" r:id="rId7"/>
  </p:sldMasterIdLst>
  <p:notesMasterIdLst>
    <p:notesMasterId r:id="rId22"/>
  </p:notesMasterIdLst>
  <p:handoutMasterIdLst>
    <p:handoutMasterId r:id="rId23"/>
  </p:handoutMasterIdLst>
  <p:sldIdLst>
    <p:sldId id="256" r:id="rId8"/>
    <p:sldId id="264" r:id="rId9"/>
    <p:sldId id="276" r:id="rId10"/>
    <p:sldId id="279" r:id="rId11"/>
    <p:sldId id="311" r:id="rId12"/>
    <p:sldId id="281" r:id="rId13"/>
    <p:sldId id="314" r:id="rId14"/>
    <p:sldId id="283" r:id="rId15"/>
    <p:sldId id="312" r:id="rId16"/>
    <p:sldId id="304" r:id="rId17"/>
    <p:sldId id="305" r:id="rId18"/>
    <p:sldId id="306" r:id="rId19"/>
    <p:sldId id="310" r:id="rId20"/>
    <p:sldId id="313" r:id="rId21"/>
  </p:sldIdLst>
  <p:sldSz cx="9144000" cy="5143500" type="screen16x9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0069A6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630" autoAdjust="0"/>
  </p:normalViewPr>
  <p:slideViewPr>
    <p:cSldViewPr>
      <p:cViewPr varScale="1">
        <p:scale>
          <a:sx n="108" d="100"/>
          <a:sy n="108" d="100"/>
        </p:scale>
        <p:origin x="31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ps-Home\dps_home\n445is\Bulk%20Electric%20System%20Summer%20Preparedness\2019\Summer%20Prep%20charts_update_Actual%20Normal_5_1_19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ps-Home\dps_home\n445is\Bulk%20Electric%20System%20Summer%20Preparedness\2019\Summer%20Prep%20charts_update_Actual%20Normal_5_1_19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ps-Home\dps_home\n445is\Bulk%20Electric%20System%20Summer%20Preparedness\2019\Load%20Relief%20Programs%20by%20Utility_5_8_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solidFill>
                  <a:schemeClr val="accent1">
                    <a:lumMod val="50000"/>
                  </a:schemeClr>
                </a:solidFill>
              </a:rPr>
              <a:t> Actual, Normal, &amp; Forecast - Summer Peak (MW)</a:t>
            </a:r>
          </a:p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sz="1310" b="0" i="0" baseline="0">
                <a:solidFill>
                  <a:schemeClr val="accent1">
                    <a:lumMod val="50000"/>
                  </a:schemeClr>
                </a:solidFill>
              </a:rPr>
              <a:t>NYCA Base Case - With Energy Program Impacts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Sheet1!$C$37:$X$37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Sheet1!$C$38:$X$38</c:f>
              <c:numCache>
                <c:formatCode>_(* #,##0_);_(* \(#,##0\);_(* "-"??_);_(@_)</c:formatCode>
                <c:ptCount val="22"/>
                <c:pt idx="0">
                  <c:v>32433</c:v>
                </c:pt>
                <c:pt idx="1">
                  <c:v>30845</c:v>
                </c:pt>
                <c:pt idx="2">
                  <c:v>33453</c:v>
                </c:pt>
                <c:pt idx="3">
                  <c:v>33867</c:v>
                </c:pt>
                <c:pt idx="4">
                  <c:v>32439</c:v>
                </c:pt>
                <c:pt idx="5">
                  <c:v>33956</c:v>
                </c:pt>
                <c:pt idx="6">
                  <c:v>29782</c:v>
                </c:pt>
                <c:pt idx="7">
                  <c:v>31139</c:v>
                </c:pt>
                <c:pt idx="8">
                  <c:v>32075</c:v>
                </c:pt>
                <c:pt idx="9">
                  <c:v>29699</c:v>
                </c:pt>
                <c:pt idx="10">
                  <c:v>31861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5-41C9-B80A-4C84C1217C2A}"/>
            </c:ext>
          </c:extLst>
        </c:ser>
        <c:ser>
          <c:idx val="1"/>
          <c:order val="1"/>
          <c:tx>
            <c:strRef>
              <c:f>Sheet1!$A$39</c:f>
              <c:strCache>
                <c:ptCount val="1"/>
                <c:pt idx="0">
                  <c:v>Normal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Sheet1!$C$37:$X$37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Sheet1!$C$39:$X$39</c:f>
              <c:numCache>
                <c:formatCode>_(* #,##0_);_(* \(#,##0\);_(* "-"??_);_(@_)</c:formatCode>
                <c:ptCount val="22"/>
                <c:pt idx="0">
                  <c:v>33670</c:v>
                </c:pt>
                <c:pt idx="1">
                  <c:v>33065</c:v>
                </c:pt>
                <c:pt idx="2">
                  <c:v>33452</c:v>
                </c:pt>
                <c:pt idx="3">
                  <c:v>33019</c:v>
                </c:pt>
                <c:pt idx="4">
                  <c:v>33106</c:v>
                </c:pt>
                <c:pt idx="5">
                  <c:v>33497</c:v>
                </c:pt>
                <c:pt idx="6">
                  <c:v>33291</c:v>
                </c:pt>
                <c:pt idx="7">
                  <c:v>33226</c:v>
                </c:pt>
                <c:pt idx="8">
                  <c:v>33225</c:v>
                </c:pt>
                <c:pt idx="9">
                  <c:v>32914</c:v>
                </c:pt>
                <c:pt idx="10">
                  <c:v>32512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55-41C9-B80A-4C84C1217C2A}"/>
            </c:ext>
          </c:extLst>
        </c:ser>
        <c:ser>
          <c:idx val="2"/>
          <c:order val="2"/>
          <c:tx>
            <c:strRef>
              <c:f>Sheet1!$A$40</c:f>
              <c:strCache>
                <c:ptCount val="1"/>
                <c:pt idx="0">
                  <c:v>2016 Forecast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Sheet1!$C$37:$X$37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Sheet1!$C$40:$X$40</c:f>
              <c:numCache>
                <c:formatCode>General</c:formatCode>
                <c:ptCount val="22"/>
                <c:pt idx="8" formatCode="_(* #,##0_);_(* \(#,##0\);_(* &quot;-&quot;??_);_(@_)">
                  <c:v>33360</c:v>
                </c:pt>
                <c:pt idx="9" formatCode="_(* #,##0_);_(* \(#,##0\);_(* &quot;-&quot;??_);_(@_)">
                  <c:v>33363</c:v>
                </c:pt>
                <c:pt idx="10" formatCode="_(* #,##0_);_(* \(#,##0\);_(* &quot;-&quot;??_);_(@_)">
                  <c:v>33404</c:v>
                </c:pt>
                <c:pt idx="11" formatCode="_(* #,##0_);_(* \(#,##0\);_(* &quot;-&quot;??_);_(@_)">
                  <c:v>33477</c:v>
                </c:pt>
                <c:pt idx="12" formatCode="_(* #,##0_);_(* \(#,##0\);_(* &quot;-&quot;??_);_(@_)">
                  <c:v>33501</c:v>
                </c:pt>
                <c:pt idx="13" formatCode="_(* #,##0_);_(* \(#,##0\);_(* &quot;-&quot;??_);_(@_)">
                  <c:v>33555</c:v>
                </c:pt>
                <c:pt idx="14" formatCode="_(* #,##0_);_(* \(#,##0\);_(* &quot;-&quot;??_);_(@_)">
                  <c:v>33650</c:v>
                </c:pt>
                <c:pt idx="15" formatCode="_(* #,##0_);_(* \(#,##0\);_(* &quot;-&quot;??_);_(@_)">
                  <c:v>33748</c:v>
                </c:pt>
                <c:pt idx="16" formatCode="_(* #,##0_);_(* \(#,##0\);_(* &quot;-&quot;??_);_(@_)">
                  <c:v>33833</c:v>
                </c:pt>
                <c:pt idx="17" formatCode="_(* #,##0_);_(* \(#,##0\);_(* &quot;-&quot;??_);_(@_)">
                  <c:v>33926</c:v>
                </c:pt>
                <c:pt idx="18" formatCode="_(* #,##0_);_(* \(#,##0\);_(* &quot;-&quot;??_);_(@_)">
                  <c:v>34056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55-41C9-B80A-4C84C1217C2A}"/>
            </c:ext>
          </c:extLst>
        </c:ser>
        <c:ser>
          <c:idx val="3"/>
          <c:order val="3"/>
          <c:tx>
            <c:strRef>
              <c:f>Sheet1!$A$41</c:f>
              <c:strCache>
                <c:ptCount val="1"/>
                <c:pt idx="0">
                  <c:v>2017 Forecast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Sheet1!$C$37:$X$37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Sheet1!$C$41:$X$41</c:f>
              <c:numCache>
                <c:formatCode>General</c:formatCode>
                <c:ptCount val="22"/>
                <c:pt idx="9" formatCode="_(* #,##0_);_(* \(#,##0\);_(* &quot;-&quot;??_);_(@_)">
                  <c:v>33178</c:v>
                </c:pt>
                <c:pt idx="10" formatCode="_(* #,##0_);_(* \(#,##0\);_(* &quot;-&quot;??_);_(@_)">
                  <c:v>33078</c:v>
                </c:pt>
                <c:pt idx="11" formatCode="_(* #,##0_);_(* \(#,##0\);_(* &quot;-&quot;??_);_(@_)">
                  <c:v>33035</c:v>
                </c:pt>
                <c:pt idx="12" formatCode="_(* #,##0_);_(* \(#,##0\);_(* &quot;-&quot;??_);_(@_)">
                  <c:v>32993</c:v>
                </c:pt>
                <c:pt idx="13" formatCode="_(* #,##0_);_(* \(#,##0\);_(* &quot;-&quot;??_);_(@_)">
                  <c:v>33009</c:v>
                </c:pt>
                <c:pt idx="14" formatCode="_(* #,##0_);_(* \(#,##0\);_(* &quot;-&quot;??_);_(@_)">
                  <c:v>33034</c:v>
                </c:pt>
                <c:pt idx="15" formatCode="_(* #,##0_);_(* \(#,##0\);_(* &quot;-&quot;??_);_(@_)">
                  <c:v>33096</c:v>
                </c:pt>
                <c:pt idx="16" formatCode="_(* #,##0_);_(* \(#,##0\);_(* &quot;-&quot;??_);_(@_)">
                  <c:v>33152</c:v>
                </c:pt>
                <c:pt idx="17" formatCode="_(* #,##0_);_(* \(#,##0\);_(* &quot;-&quot;??_);_(@_)">
                  <c:v>33232</c:v>
                </c:pt>
                <c:pt idx="18" formatCode="_(* #,##0_);_(* \(#,##0\);_(* &quot;-&quot;??_);_(@_)">
                  <c:v>33324</c:v>
                </c:pt>
                <c:pt idx="19" formatCode="_(* #,##0_);_(* \(#,##0\);_(* &quot;-&quot;??_);_(@_)">
                  <c:v>33398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55-41C9-B80A-4C84C1217C2A}"/>
            </c:ext>
          </c:extLst>
        </c:ser>
        <c:ser>
          <c:idx val="4"/>
          <c:order val="4"/>
          <c:tx>
            <c:strRef>
              <c:f>Sheet1!$A$42</c:f>
              <c:strCache>
                <c:ptCount val="1"/>
                <c:pt idx="0">
                  <c:v>2018 Forecast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Sheet1!$C$37:$X$37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Sheet1!$C$42:$X$42</c:f>
              <c:numCache>
                <c:formatCode>General</c:formatCode>
                <c:ptCount val="22"/>
                <c:pt idx="10" formatCode="_(* #,##0_);_(* \(#,##0\);_(* &quot;-&quot;??_);_(@_)">
                  <c:v>32904</c:v>
                </c:pt>
                <c:pt idx="11" formatCode="_(* #,##0_);_(* \(#,##0\);_(* &quot;-&quot;??_);_(@_)">
                  <c:v>32857</c:v>
                </c:pt>
                <c:pt idx="12" formatCode="_(* #,##0_);_(* \(#,##0\);_(* &quot;-&quot;??_);_(@_)">
                  <c:v>32629</c:v>
                </c:pt>
                <c:pt idx="13" formatCode="_(* #,##0_);_(* \(#,##0\);_(* &quot;-&quot;??_);_(@_)">
                  <c:v>32451</c:v>
                </c:pt>
                <c:pt idx="14" formatCode="_(* #,##0_);_(* \(#,##0\);_(* &quot;-&quot;??_);_(@_)">
                  <c:v>32339</c:v>
                </c:pt>
                <c:pt idx="15" formatCode="_(* #,##0_);_(* \(#,##0\);_(* &quot;-&quot;??_);_(@_)">
                  <c:v>32284</c:v>
                </c:pt>
                <c:pt idx="16" formatCode="_(* #,##0_);_(* \(#,##0\);_(* &quot;-&quot;??_);_(@_)">
                  <c:v>32276</c:v>
                </c:pt>
                <c:pt idx="17" formatCode="_(* #,##0_);_(* \(#,##0\);_(* &quot;-&quot;??_);_(@_)">
                  <c:v>32299</c:v>
                </c:pt>
                <c:pt idx="18" formatCode="_(* #,##0_);_(* \(#,##0\);_(* &quot;-&quot;??_);_(@_)">
                  <c:v>32343</c:v>
                </c:pt>
                <c:pt idx="19" formatCode="_(* #,##0_);_(* \(#,##0\);_(* &quot;-&quot;??_);_(@_)">
                  <c:v>32403</c:v>
                </c:pt>
                <c:pt idx="20" formatCode="_(* #,##0_);_(* \(#,##0\);_(* &quot;-&quot;??_);_(@_)">
                  <c:v>32469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C55-41C9-B80A-4C84C1217C2A}"/>
            </c:ext>
          </c:extLst>
        </c:ser>
        <c:ser>
          <c:idx val="5"/>
          <c:order val="5"/>
          <c:tx>
            <c:strRef>
              <c:f>Sheet1!$A$43</c:f>
              <c:strCache>
                <c:ptCount val="1"/>
                <c:pt idx="0">
                  <c:v>2019 Forecast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Sheet1!$C$37:$X$37</c:f>
              <c:numCache>
                <c:formatCode>General</c:formatCode>
                <c:ptCount val="2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  <c:pt idx="20">
                  <c:v>2028</c:v>
                </c:pt>
                <c:pt idx="21">
                  <c:v>2029</c:v>
                </c:pt>
              </c:numCache>
            </c:numRef>
          </c:cat>
          <c:val>
            <c:numRef>
              <c:f>Sheet1!$C$43:$X$43</c:f>
              <c:numCache>
                <c:formatCode>General</c:formatCode>
                <c:ptCount val="22"/>
                <c:pt idx="11" formatCode="_(* #,##0_);_(* \(#,##0\);_(* &quot;-&quot;??_);_(@_)">
                  <c:v>32382</c:v>
                </c:pt>
                <c:pt idx="12" formatCode="_(* #,##0_);_(* \(#,##0\);_(* &quot;-&quot;??_);_(@_)">
                  <c:v>32202</c:v>
                </c:pt>
                <c:pt idx="13" formatCode="_(* #,##0_);_(* \(#,##0\);_(* &quot;-&quot;??_);_(@_)">
                  <c:v>32063</c:v>
                </c:pt>
                <c:pt idx="14" formatCode="_(* #,##0_);_(* \(#,##0\);_(* &quot;-&quot;??_);_(@_)">
                  <c:v>31971</c:v>
                </c:pt>
                <c:pt idx="15" formatCode="_(* #,##0_);_(* \(#,##0\);_(* &quot;-&quot;??_);_(@_)">
                  <c:v>31700</c:v>
                </c:pt>
                <c:pt idx="16" formatCode="_(* #,##0_);_(* \(#,##0\);_(* &quot;-&quot;??_);_(@_)">
                  <c:v>31522</c:v>
                </c:pt>
                <c:pt idx="17" formatCode="_(* #,##0_);_(* \(#,##0\);_(* &quot;-&quot;??_);_(@_)">
                  <c:v>31387</c:v>
                </c:pt>
                <c:pt idx="18" formatCode="_(* #,##0_);_(* \(#,##0\);_(* &quot;-&quot;??_);_(@_)">
                  <c:v>31246</c:v>
                </c:pt>
                <c:pt idx="19" formatCode="_(* #,##0_);_(* \(#,##0\);_(* &quot;-&quot;??_);_(@_)">
                  <c:v>31121</c:v>
                </c:pt>
                <c:pt idx="20" formatCode="_(* #,##0_);_(* \(#,##0\);_(* &quot;-&quot;??_);_(@_)">
                  <c:v>31068</c:v>
                </c:pt>
                <c:pt idx="21" formatCode="_(* #,##0_);_(* \(#,##0\);_(* &quot;-&quot;??_);_(@_)">
                  <c:v>31115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55-41C9-B80A-4C84C1217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164184"/>
        <c:axId val="329164576"/>
      </c:lineChart>
      <c:dateAx>
        <c:axId val="32916418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164576"/>
        <c:crosses val="autoZero"/>
        <c:auto val="0"/>
        <c:lblOffset val="100"/>
        <c:baseTimeUnit val="days"/>
      </c:dateAx>
      <c:valAx>
        <c:axId val="329164576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16418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>
                <a:solidFill>
                  <a:schemeClr val="accent1">
                    <a:lumMod val="50000"/>
                  </a:schemeClr>
                </a:solidFill>
              </a:rPr>
              <a:t>Energy Program Impacts - Summer Peak (MW)</a:t>
            </a:r>
          </a:p>
          <a:p>
            <a:pPr>
              <a:defRPr/>
            </a:pPr>
            <a:r>
              <a:rPr lang="en-US" sz="1600" b="0" i="0" baseline="0">
                <a:solidFill>
                  <a:schemeClr val="accent1">
                    <a:lumMod val="50000"/>
                  </a:schemeClr>
                </a:solidFill>
              </a:rPr>
              <a:t>NYCA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Energy Efficiency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228</c:v>
                </c:pt>
                <c:pt idx="1">
                  <c:v>495</c:v>
                </c:pt>
                <c:pt idx="2">
                  <c:v>751</c:v>
                </c:pt>
                <c:pt idx="3">
                  <c:v>1003</c:v>
                </c:pt>
                <c:pt idx="4">
                  <c:v>1293</c:v>
                </c:pt>
                <c:pt idx="5">
                  <c:v>1546</c:v>
                </c:pt>
                <c:pt idx="6">
                  <c:v>1871</c:v>
                </c:pt>
                <c:pt idx="7">
                  <c:v>2198</c:v>
                </c:pt>
                <c:pt idx="8">
                  <c:v>2474</c:v>
                </c:pt>
                <c:pt idx="9">
                  <c:v>2692</c:v>
                </c:pt>
                <c:pt idx="10">
                  <c:v>2895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A-4FEB-ABAA-E8DDBD0DFC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Distributed 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Sheet1!$B$1:$L$1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766</c:v>
                </c:pt>
                <c:pt idx="1">
                  <c:v>903</c:v>
                </c:pt>
                <c:pt idx="2">
                  <c:v>1060</c:v>
                </c:pt>
                <c:pt idx="3">
                  <c:v>1169</c:v>
                </c:pt>
                <c:pt idx="4">
                  <c:v>1266</c:v>
                </c:pt>
                <c:pt idx="5">
                  <c:v>1355</c:v>
                </c:pt>
                <c:pt idx="6">
                  <c:v>1425</c:v>
                </c:pt>
                <c:pt idx="7">
                  <c:v>1485</c:v>
                </c:pt>
                <c:pt idx="8">
                  <c:v>1539</c:v>
                </c:pt>
                <c:pt idx="9">
                  <c:v>1583</c:v>
                </c:pt>
                <c:pt idx="10">
                  <c:v>1622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A-4FEB-ABAA-E8DDBD0DF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6507896"/>
        <c:axId val="329163400"/>
      </c:barChart>
      <c:catAx>
        <c:axId val="326507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163400"/>
        <c:crosses val="autoZero"/>
        <c:auto val="1"/>
        <c:lblAlgn val="ctr"/>
        <c:lblOffset val="100"/>
        <c:noMultiLvlLbl val="0"/>
      </c:catAx>
      <c:valAx>
        <c:axId val="32916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650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4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DLRP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Sheet1!$B$3:$B$9</c:f>
              <c:strCache>
                <c:ptCount val="7"/>
                <c:pt idx="0">
                  <c:v>CHG&amp;E</c:v>
                </c:pt>
                <c:pt idx="1">
                  <c:v>ConEd</c:v>
                </c:pt>
                <c:pt idx="2">
                  <c:v>National Grid</c:v>
                </c:pt>
                <c:pt idx="3">
                  <c:v>NYSEG</c:v>
                </c:pt>
                <c:pt idx="4">
                  <c:v>O&amp;R</c:v>
                </c:pt>
                <c:pt idx="5">
                  <c:v>PSEG-LI</c:v>
                </c:pt>
                <c:pt idx="6">
                  <c:v>RG&amp;E</c:v>
                </c:pt>
              </c:strCache>
            </c:strRef>
          </c:cat>
          <c:val>
            <c:numRef>
              <c:f>Sheet1!$C$3:$C$9</c:f>
              <c:numCache>
                <c:formatCode>0</c:formatCode>
                <c:ptCount val="7"/>
                <c:pt idx="1">
                  <c:v>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2-4723-B610-6FB5B2C03FE7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CSRP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61322615754244E-17"/>
                  <c:y val="-6.99545295557887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F2-4723-B610-6FB5B2C03F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Sheet1!$B$3:$B$9</c:f>
              <c:strCache>
                <c:ptCount val="7"/>
                <c:pt idx="0">
                  <c:v>CHG&amp;E</c:v>
                </c:pt>
                <c:pt idx="1">
                  <c:v>ConEd</c:v>
                </c:pt>
                <c:pt idx="2">
                  <c:v>National Grid</c:v>
                </c:pt>
                <c:pt idx="3">
                  <c:v>NYSEG</c:v>
                </c:pt>
                <c:pt idx="4">
                  <c:v>O&amp;R</c:v>
                </c:pt>
                <c:pt idx="5">
                  <c:v>PSEG-LI</c:v>
                </c:pt>
                <c:pt idx="6">
                  <c:v>RG&amp;E</c:v>
                </c:pt>
              </c:strCache>
            </c:strRef>
          </c:cat>
          <c:val>
            <c:numRef>
              <c:f>Sheet1!$D$3:$D$9</c:f>
              <c:numCache>
                <c:formatCode>0</c:formatCode>
                <c:ptCount val="7"/>
                <c:pt idx="0">
                  <c:v>9</c:v>
                </c:pt>
                <c:pt idx="1">
                  <c:v>325</c:v>
                </c:pt>
                <c:pt idx="2">
                  <c:v>222.48</c:v>
                </c:pt>
                <c:pt idx="3">
                  <c:v>25.913</c:v>
                </c:pt>
                <c:pt idx="5">
                  <c:v>20</c:v>
                </c:pt>
                <c:pt idx="6">
                  <c:v>4.9770000000000003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2-4723-B610-6FB5B2C03FE7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DLC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Sheet1!$B$3:$B$9</c:f>
              <c:strCache>
                <c:ptCount val="7"/>
                <c:pt idx="0">
                  <c:v>CHG&amp;E</c:v>
                </c:pt>
                <c:pt idx="1">
                  <c:v>ConEd</c:v>
                </c:pt>
                <c:pt idx="2">
                  <c:v>National Grid</c:v>
                </c:pt>
                <c:pt idx="3">
                  <c:v>NYSEG</c:v>
                </c:pt>
                <c:pt idx="4">
                  <c:v>O&amp;R</c:v>
                </c:pt>
                <c:pt idx="5">
                  <c:v>PSEG-LI</c:v>
                </c:pt>
                <c:pt idx="6">
                  <c:v>RG&amp;E</c:v>
                </c:pt>
              </c:strCache>
            </c:strRef>
          </c:cat>
          <c:val>
            <c:numRef>
              <c:f>Sheet1!$E$3:$E$9</c:f>
              <c:numCache>
                <c:formatCode>0</c:formatCode>
                <c:ptCount val="7"/>
                <c:pt idx="0">
                  <c:v>14</c:v>
                </c:pt>
                <c:pt idx="1">
                  <c:v>25</c:v>
                </c:pt>
                <c:pt idx="3">
                  <c:v>6.6</c:v>
                </c:pt>
                <c:pt idx="4">
                  <c:v>2.8</c:v>
                </c:pt>
                <c:pt idx="5">
                  <c:v>49</c:v>
                </c:pt>
                <c:pt idx="6">
                  <c:v>8.7110000000000003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2-4723-B610-6FB5B2C03F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43835992"/>
        <c:axId val="543836648"/>
      </c:barChart>
      <c:catAx>
        <c:axId val="543835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 DLRP= 366 MW,  CSRP= 607 MW</a:t>
                </a:r>
                <a:r>
                  <a:rPr lang="en-US" b="1" baseline="0" dirty="0"/>
                  <a:t> &amp; </a:t>
                </a:r>
                <a:r>
                  <a:rPr lang="en-US" b="1" dirty="0"/>
                  <a:t>DLC=</a:t>
                </a:r>
                <a:r>
                  <a:rPr lang="en-US" b="1" baseline="0" dirty="0"/>
                  <a:t> 106 MW </a:t>
                </a:r>
                <a:br>
                  <a:rPr lang="en-US" b="1" baseline="0" dirty="0"/>
                </a:br>
                <a:r>
                  <a:rPr lang="en-US" b="1" dirty="0"/>
                  <a:t>Total</a:t>
                </a:r>
                <a:r>
                  <a:rPr lang="en-US" b="1" baseline="0" dirty="0"/>
                  <a:t> 1,079 MW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7342198692740205"/>
              <c:y val="0.86915005246589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36648"/>
        <c:crosses val="autoZero"/>
        <c:auto val="1"/>
        <c:lblAlgn val="ctr"/>
        <c:lblOffset val="100"/>
        <c:noMultiLvlLbl val="0"/>
      </c:catAx>
      <c:valAx>
        <c:axId val="54383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35992"/>
        <c:crosses val="autoZero"/>
        <c:crossBetween val="between"/>
      </c:valAx>
      <c:spPr>
        <a:noFill/>
        <a:ln>
          <a:solidFill>
            <a:schemeClr val="accent1">
              <a:alpha val="8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92274999328155649"/>
          <c:y val="0.41146317885500411"/>
          <c:w val="6.5873442440855301E-2"/>
          <c:h val="0.194562274678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NYISO Spot</a:t>
            </a:r>
            <a:r>
              <a:rPr lang="en-US" sz="200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 vs.</a:t>
            </a:r>
          </a:p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u="non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Full Service Residential </a:t>
            </a:r>
          </a:p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Supply Portfolio Volatility </a:t>
            </a:r>
          </a:p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(Statewide 12-month rolling average) </a:t>
            </a:r>
          </a:p>
        </c:rich>
      </c:tx>
      <c:layout>
        <c:manualLayout>
          <c:xMode val="edge"/>
          <c:yMode val="edge"/>
          <c:x val="0.2801593709684595"/>
          <c:y val="2.27834868099114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61905935043318"/>
          <c:y val="0.24667651403249641"/>
          <c:w val="0.77216306445448823"/>
          <c:h val="0.49919502646914898"/>
        </c:manualLayout>
      </c:layout>
      <c:lineChart>
        <c:grouping val="standard"/>
        <c:varyColors val="0"/>
        <c:ser>
          <c:idx val="0"/>
          <c:order val="0"/>
          <c:tx>
            <c:v>Portfolio</c:v>
          </c:tx>
          <c:cat>
            <c:numRef>
              <c:f>'All Utility Market Prices'!$A$167:$A$301</c:f>
              <c:numCache>
                <c:formatCode>[$-409]mmm\-yy;@</c:formatCode>
                <c:ptCount val="135"/>
                <c:pt idx="0">
                  <c:v>39539</c:v>
                </c:pt>
                <c:pt idx="1">
                  <c:v>39569</c:v>
                </c:pt>
                <c:pt idx="2">
                  <c:v>39600</c:v>
                </c:pt>
                <c:pt idx="3">
                  <c:v>39630</c:v>
                </c:pt>
                <c:pt idx="4">
                  <c:v>39661</c:v>
                </c:pt>
                <c:pt idx="5">
                  <c:v>39692</c:v>
                </c:pt>
                <c:pt idx="6">
                  <c:v>39722</c:v>
                </c:pt>
                <c:pt idx="7">
                  <c:v>39753</c:v>
                </c:pt>
                <c:pt idx="8">
                  <c:v>39783</c:v>
                </c:pt>
                <c:pt idx="9">
                  <c:v>39814</c:v>
                </c:pt>
                <c:pt idx="10">
                  <c:v>39845</c:v>
                </c:pt>
                <c:pt idx="11">
                  <c:v>39873</c:v>
                </c:pt>
                <c:pt idx="12">
                  <c:v>39904</c:v>
                </c:pt>
                <c:pt idx="13">
                  <c:v>39934</c:v>
                </c:pt>
                <c:pt idx="14">
                  <c:v>39965</c:v>
                </c:pt>
                <c:pt idx="15">
                  <c:v>39995</c:v>
                </c:pt>
                <c:pt idx="16">
                  <c:v>40026</c:v>
                </c:pt>
                <c:pt idx="17">
                  <c:v>40057</c:v>
                </c:pt>
                <c:pt idx="18">
                  <c:v>40087</c:v>
                </c:pt>
                <c:pt idx="19">
                  <c:v>40118</c:v>
                </c:pt>
                <c:pt idx="20">
                  <c:v>40148</c:v>
                </c:pt>
                <c:pt idx="21">
                  <c:v>40179</c:v>
                </c:pt>
                <c:pt idx="22">
                  <c:v>40210</c:v>
                </c:pt>
                <c:pt idx="23">
                  <c:v>40238</c:v>
                </c:pt>
                <c:pt idx="24">
                  <c:v>40269</c:v>
                </c:pt>
                <c:pt idx="25">
                  <c:v>40299</c:v>
                </c:pt>
                <c:pt idx="26">
                  <c:v>40330</c:v>
                </c:pt>
                <c:pt idx="27">
                  <c:v>40360</c:v>
                </c:pt>
                <c:pt idx="28">
                  <c:v>40391</c:v>
                </c:pt>
                <c:pt idx="29">
                  <c:v>40422</c:v>
                </c:pt>
                <c:pt idx="30">
                  <c:v>40452</c:v>
                </c:pt>
                <c:pt idx="31">
                  <c:v>40483</c:v>
                </c:pt>
                <c:pt idx="32">
                  <c:v>40513</c:v>
                </c:pt>
                <c:pt idx="33">
                  <c:v>40544</c:v>
                </c:pt>
                <c:pt idx="34">
                  <c:v>40575</c:v>
                </c:pt>
                <c:pt idx="35">
                  <c:v>40603</c:v>
                </c:pt>
                <c:pt idx="36">
                  <c:v>40634</c:v>
                </c:pt>
                <c:pt idx="37">
                  <c:v>40664</c:v>
                </c:pt>
                <c:pt idx="38">
                  <c:v>40695</c:v>
                </c:pt>
                <c:pt idx="39">
                  <c:v>40725</c:v>
                </c:pt>
                <c:pt idx="40">
                  <c:v>40756</c:v>
                </c:pt>
                <c:pt idx="41">
                  <c:v>40787</c:v>
                </c:pt>
                <c:pt idx="42">
                  <c:v>40817</c:v>
                </c:pt>
                <c:pt idx="43">
                  <c:v>40848</c:v>
                </c:pt>
                <c:pt idx="44">
                  <c:v>40878</c:v>
                </c:pt>
                <c:pt idx="45">
                  <c:v>40909</c:v>
                </c:pt>
                <c:pt idx="46">
                  <c:v>40940</c:v>
                </c:pt>
                <c:pt idx="47">
                  <c:v>40969</c:v>
                </c:pt>
                <c:pt idx="48">
                  <c:v>41000</c:v>
                </c:pt>
                <c:pt idx="49">
                  <c:v>41030</c:v>
                </c:pt>
                <c:pt idx="50">
                  <c:v>41061</c:v>
                </c:pt>
                <c:pt idx="51">
                  <c:v>41091</c:v>
                </c:pt>
                <c:pt idx="52">
                  <c:v>41122</c:v>
                </c:pt>
                <c:pt idx="53">
                  <c:v>41153</c:v>
                </c:pt>
                <c:pt idx="54">
                  <c:v>41183</c:v>
                </c:pt>
                <c:pt idx="55">
                  <c:v>41214</c:v>
                </c:pt>
                <c:pt idx="56">
                  <c:v>41244</c:v>
                </c:pt>
                <c:pt idx="57">
                  <c:v>41275</c:v>
                </c:pt>
                <c:pt idx="58">
                  <c:v>41306</c:v>
                </c:pt>
                <c:pt idx="59">
                  <c:v>41334</c:v>
                </c:pt>
                <c:pt idx="60">
                  <c:v>41365</c:v>
                </c:pt>
                <c:pt idx="61">
                  <c:v>41395</c:v>
                </c:pt>
                <c:pt idx="62">
                  <c:v>41426</c:v>
                </c:pt>
                <c:pt idx="63">
                  <c:v>41456</c:v>
                </c:pt>
                <c:pt idx="64">
                  <c:v>41487</c:v>
                </c:pt>
                <c:pt idx="65">
                  <c:v>41518</c:v>
                </c:pt>
                <c:pt idx="66">
                  <c:v>41548</c:v>
                </c:pt>
                <c:pt idx="67">
                  <c:v>41579</c:v>
                </c:pt>
                <c:pt idx="68">
                  <c:v>41609</c:v>
                </c:pt>
                <c:pt idx="69">
                  <c:v>41640</c:v>
                </c:pt>
                <c:pt idx="70">
                  <c:v>41671</c:v>
                </c:pt>
                <c:pt idx="71">
                  <c:v>41699</c:v>
                </c:pt>
                <c:pt idx="72">
                  <c:v>41730</c:v>
                </c:pt>
                <c:pt idx="73">
                  <c:v>41760</c:v>
                </c:pt>
                <c:pt idx="74">
                  <c:v>41791</c:v>
                </c:pt>
                <c:pt idx="75">
                  <c:v>41821</c:v>
                </c:pt>
                <c:pt idx="76">
                  <c:v>41852</c:v>
                </c:pt>
                <c:pt idx="77">
                  <c:v>41883</c:v>
                </c:pt>
                <c:pt idx="78">
                  <c:v>41913</c:v>
                </c:pt>
                <c:pt idx="79">
                  <c:v>41944</c:v>
                </c:pt>
                <c:pt idx="80">
                  <c:v>41974</c:v>
                </c:pt>
                <c:pt idx="81">
                  <c:v>42005</c:v>
                </c:pt>
                <c:pt idx="82">
                  <c:v>42036</c:v>
                </c:pt>
                <c:pt idx="83">
                  <c:v>42064</c:v>
                </c:pt>
                <c:pt idx="84">
                  <c:v>42095</c:v>
                </c:pt>
                <c:pt idx="85">
                  <c:v>42125</c:v>
                </c:pt>
                <c:pt idx="86">
                  <c:v>42156</c:v>
                </c:pt>
                <c:pt idx="87">
                  <c:v>42186</c:v>
                </c:pt>
                <c:pt idx="88">
                  <c:v>42217</c:v>
                </c:pt>
                <c:pt idx="89">
                  <c:v>42248</c:v>
                </c:pt>
                <c:pt idx="90">
                  <c:v>42278</c:v>
                </c:pt>
                <c:pt idx="91">
                  <c:v>42309</c:v>
                </c:pt>
                <c:pt idx="92">
                  <c:v>42339</c:v>
                </c:pt>
                <c:pt idx="93">
                  <c:v>42370</c:v>
                </c:pt>
                <c:pt idx="94">
                  <c:v>42401</c:v>
                </c:pt>
                <c:pt idx="95">
                  <c:v>42430</c:v>
                </c:pt>
                <c:pt idx="96">
                  <c:v>42461</c:v>
                </c:pt>
                <c:pt idx="97">
                  <c:v>42491</c:v>
                </c:pt>
                <c:pt idx="98">
                  <c:v>42522</c:v>
                </c:pt>
                <c:pt idx="99">
                  <c:v>42552</c:v>
                </c:pt>
                <c:pt idx="100">
                  <c:v>42583</c:v>
                </c:pt>
                <c:pt idx="101">
                  <c:v>42614</c:v>
                </c:pt>
                <c:pt idx="102">
                  <c:v>42644</c:v>
                </c:pt>
                <c:pt idx="103">
                  <c:v>42675</c:v>
                </c:pt>
                <c:pt idx="104">
                  <c:v>42705</c:v>
                </c:pt>
                <c:pt idx="105">
                  <c:v>42736</c:v>
                </c:pt>
                <c:pt idx="106">
                  <c:v>42767</c:v>
                </c:pt>
                <c:pt idx="107">
                  <c:v>42795</c:v>
                </c:pt>
                <c:pt idx="108">
                  <c:v>42826</c:v>
                </c:pt>
                <c:pt idx="109">
                  <c:v>42856</c:v>
                </c:pt>
                <c:pt idx="110">
                  <c:v>42887</c:v>
                </c:pt>
                <c:pt idx="111">
                  <c:v>42917</c:v>
                </c:pt>
                <c:pt idx="112">
                  <c:v>42948</c:v>
                </c:pt>
                <c:pt idx="113">
                  <c:v>42979</c:v>
                </c:pt>
                <c:pt idx="114">
                  <c:v>43009</c:v>
                </c:pt>
                <c:pt idx="115">
                  <c:v>43040</c:v>
                </c:pt>
                <c:pt idx="116">
                  <c:v>43070</c:v>
                </c:pt>
                <c:pt idx="117">
                  <c:v>43101</c:v>
                </c:pt>
                <c:pt idx="118">
                  <c:v>43132</c:v>
                </c:pt>
                <c:pt idx="119">
                  <c:v>43160</c:v>
                </c:pt>
                <c:pt idx="120">
                  <c:v>43191</c:v>
                </c:pt>
                <c:pt idx="121">
                  <c:v>43221</c:v>
                </c:pt>
                <c:pt idx="122">
                  <c:v>43252</c:v>
                </c:pt>
                <c:pt idx="123">
                  <c:v>43282</c:v>
                </c:pt>
                <c:pt idx="124">
                  <c:v>43313</c:v>
                </c:pt>
                <c:pt idx="125">
                  <c:v>43344</c:v>
                </c:pt>
                <c:pt idx="126">
                  <c:v>43374</c:v>
                </c:pt>
                <c:pt idx="127">
                  <c:v>43405</c:v>
                </c:pt>
                <c:pt idx="128">
                  <c:v>43435</c:v>
                </c:pt>
                <c:pt idx="129">
                  <c:v>43466</c:v>
                </c:pt>
                <c:pt idx="130">
                  <c:v>43497</c:v>
                </c:pt>
                <c:pt idx="131">
                  <c:v>43525</c:v>
                </c:pt>
              </c:numCache>
            </c:numRef>
          </c:cat>
          <c:val>
            <c:numRef>
              <c:f>'All Utility Portfolio Prices'!$O$166:$O$297</c:f>
              <c:numCache>
                <c:formatCode>0.0%</c:formatCode>
                <c:ptCount val="132"/>
                <c:pt idx="0">
                  <c:v>4.3303824322291032E-2</c:v>
                </c:pt>
                <c:pt idx="1">
                  <c:v>6.6227083623436531E-2</c:v>
                </c:pt>
                <c:pt idx="2">
                  <c:v>8.8305609337052907E-2</c:v>
                </c:pt>
                <c:pt idx="3">
                  <c:v>9.9526544168350425E-2</c:v>
                </c:pt>
                <c:pt idx="4">
                  <c:v>9.7339526406709467E-2</c:v>
                </c:pt>
                <c:pt idx="5">
                  <c:v>0.100506535720765</c:v>
                </c:pt>
                <c:pt idx="6">
                  <c:v>0.10889682890142627</c:v>
                </c:pt>
                <c:pt idx="7">
                  <c:v>0.11745009618727482</c:v>
                </c:pt>
                <c:pt idx="8">
                  <c:v>0.12427077350737335</c:v>
                </c:pt>
                <c:pt idx="9">
                  <c:v>0.13270757764023822</c:v>
                </c:pt>
                <c:pt idx="10">
                  <c:v>0.14514616195907121</c:v>
                </c:pt>
                <c:pt idx="11">
                  <c:v>0.15654374936561144</c:v>
                </c:pt>
                <c:pt idx="12">
                  <c:v>0.17089653044513706</c:v>
                </c:pt>
                <c:pt idx="13">
                  <c:v>0.16592214170971195</c:v>
                </c:pt>
                <c:pt idx="14">
                  <c:v>0.1378534246236803</c:v>
                </c:pt>
                <c:pt idx="15">
                  <c:v>7.6283347675385832E-2</c:v>
                </c:pt>
                <c:pt idx="16">
                  <c:v>5.6210173243443295E-2</c:v>
                </c:pt>
                <c:pt idx="17">
                  <c:v>5.1906305748633079E-2</c:v>
                </c:pt>
                <c:pt idx="18">
                  <c:v>4.9895062936773704E-2</c:v>
                </c:pt>
                <c:pt idx="19">
                  <c:v>5.1004815042881471E-2</c:v>
                </c:pt>
                <c:pt idx="20">
                  <c:v>4.3966487170343273E-2</c:v>
                </c:pt>
                <c:pt idx="21">
                  <c:v>4.6223407396580381E-2</c:v>
                </c:pt>
                <c:pt idx="22">
                  <c:v>5.8031810805860395E-2</c:v>
                </c:pt>
                <c:pt idx="23">
                  <c:v>5.7558562650608172E-2</c:v>
                </c:pt>
                <c:pt idx="24">
                  <c:v>4.7916608771172639E-2</c:v>
                </c:pt>
                <c:pt idx="25">
                  <c:v>4.6766053102199112E-2</c:v>
                </c:pt>
                <c:pt idx="26">
                  <c:v>5.1280353341324622E-2</c:v>
                </c:pt>
                <c:pt idx="27">
                  <c:v>5.4671291970024495E-2</c:v>
                </c:pt>
                <c:pt idx="28">
                  <c:v>5.0997342955470211E-2</c:v>
                </c:pt>
                <c:pt idx="29">
                  <c:v>4.4726796445332208E-2</c:v>
                </c:pt>
                <c:pt idx="30">
                  <c:v>4.5309738361414803E-2</c:v>
                </c:pt>
                <c:pt idx="31">
                  <c:v>4.5466211495697462E-2</c:v>
                </c:pt>
                <c:pt idx="32">
                  <c:v>4.4338769213587093E-2</c:v>
                </c:pt>
                <c:pt idx="33">
                  <c:v>4.4552933887787062E-2</c:v>
                </c:pt>
                <c:pt idx="34">
                  <c:v>5.1289626550926247E-2</c:v>
                </c:pt>
                <c:pt idx="35">
                  <c:v>6.010535416559766E-2</c:v>
                </c:pt>
                <c:pt idx="36">
                  <c:v>6.4202339760254204E-2</c:v>
                </c:pt>
                <c:pt idx="37">
                  <c:v>6.5018256623708845E-2</c:v>
                </c:pt>
                <c:pt idx="38">
                  <c:v>5.9197018413680358E-2</c:v>
                </c:pt>
                <c:pt idx="39">
                  <c:v>5.2189550526731035E-2</c:v>
                </c:pt>
                <c:pt idx="40">
                  <c:v>5.1204000894846495E-2</c:v>
                </c:pt>
                <c:pt idx="41">
                  <c:v>5.822909987017575E-2</c:v>
                </c:pt>
                <c:pt idx="42">
                  <c:v>5.8635926691553757E-2</c:v>
                </c:pt>
                <c:pt idx="43">
                  <c:v>7.1472919600115051E-2</c:v>
                </c:pt>
                <c:pt idx="44">
                  <c:v>7.2293910916099144E-2</c:v>
                </c:pt>
                <c:pt idx="45">
                  <c:v>6.2013810715726043E-2</c:v>
                </c:pt>
                <c:pt idx="46">
                  <c:v>6.6869877904811317E-2</c:v>
                </c:pt>
                <c:pt idx="47">
                  <c:v>7.2914189712284277E-2</c:v>
                </c:pt>
                <c:pt idx="48">
                  <c:v>7.9081657089607335E-2</c:v>
                </c:pt>
                <c:pt idx="49">
                  <c:v>7.8081526271575732E-2</c:v>
                </c:pt>
                <c:pt idx="50">
                  <c:v>6.9935203702427021E-2</c:v>
                </c:pt>
                <c:pt idx="51">
                  <c:v>5.6481850218673968E-2</c:v>
                </c:pt>
                <c:pt idx="52">
                  <c:v>4.8800042238377341E-2</c:v>
                </c:pt>
                <c:pt idx="53">
                  <c:v>5.05046791413684E-2</c:v>
                </c:pt>
                <c:pt idx="54">
                  <c:v>5.8647407853792209E-2</c:v>
                </c:pt>
                <c:pt idx="55">
                  <c:v>6.5149144833765271E-2</c:v>
                </c:pt>
                <c:pt idx="56">
                  <c:v>6.2849344936610221E-2</c:v>
                </c:pt>
                <c:pt idx="57">
                  <c:v>8.6097617007646787E-2</c:v>
                </c:pt>
                <c:pt idx="58">
                  <c:v>9.2895545668051194E-2</c:v>
                </c:pt>
                <c:pt idx="59">
                  <c:v>8.5549698202566957E-2</c:v>
                </c:pt>
                <c:pt idx="60">
                  <c:v>7.3500797510009805E-2</c:v>
                </c:pt>
                <c:pt idx="61">
                  <c:v>8.4931080953021612E-2</c:v>
                </c:pt>
                <c:pt idx="62">
                  <c:v>8.5139920421217874E-2</c:v>
                </c:pt>
                <c:pt idx="63">
                  <c:v>8.2352801723033303E-2</c:v>
                </c:pt>
                <c:pt idx="64">
                  <c:v>7.8426407037456902E-2</c:v>
                </c:pt>
                <c:pt idx="65">
                  <c:v>7.54309185606757E-2</c:v>
                </c:pt>
                <c:pt idx="66">
                  <c:v>7.5233866858939999E-2</c:v>
                </c:pt>
                <c:pt idx="67">
                  <c:v>7.6071228953780962E-2</c:v>
                </c:pt>
                <c:pt idx="68">
                  <c:v>6.9108483908330687E-2</c:v>
                </c:pt>
                <c:pt idx="69">
                  <c:v>0.19772161051044809</c:v>
                </c:pt>
                <c:pt idx="70">
                  <c:v>0.20548502993372064</c:v>
                </c:pt>
                <c:pt idx="71">
                  <c:v>0.20612757060823111</c:v>
                </c:pt>
                <c:pt idx="72">
                  <c:v>0.20169153875907636</c:v>
                </c:pt>
                <c:pt idx="73">
                  <c:v>0.20126914055444028</c:v>
                </c:pt>
                <c:pt idx="74">
                  <c:v>0.19870811215340392</c:v>
                </c:pt>
                <c:pt idx="75">
                  <c:v>0.19775095055301053</c:v>
                </c:pt>
                <c:pt idx="76">
                  <c:v>0.1886785262016516</c:v>
                </c:pt>
                <c:pt idx="77">
                  <c:v>0.18723305869192608</c:v>
                </c:pt>
                <c:pt idx="78">
                  <c:v>0.18609178125880774</c:v>
                </c:pt>
                <c:pt idx="79">
                  <c:v>0.19611111515164556</c:v>
                </c:pt>
                <c:pt idx="80">
                  <c:v>0.20459064081030978</c:v>
                </c:pt>
                <c:pt idx="81">
                  <c:v>0.14086862580045609</c:v>
                </c:pt>
                <c:pt idx="82">
                  <c:v>0.13889587961005523</c:v>
                </c:pt>
                <c:pt idx="83">
                  <c:v>0.11602158079792049</c:v>
                </c:pt>
                <c:pt idx="84">
                  <c:v>0.12836726067702561</c:v>
                </c:pt>
                <c:pt idx="85">
                  <c:v>0.12155530605169253</c:v>
                </c:pt>
                <c:pt idx="86">
                  <c:v>0.12034385231424953</c:v>
                </c:pt>
                <c:pt idx="87">
                  <c:v>0.12937103088441657</c:v>
                </c:pt>
                <c:pt idx="88">
                  <c:v>0.13542948195349319</c:v>
                </c:pt>
                <c:pt idx="89">
                  <c:v>0.1398768884020912</c:v>
                </c:pt>
                <c:pt idx="90">
                  <c:v>0.13756120421495108</c:v>
                </c:pt>
                <c:pt idx="91">
                  <c:v>0.14950364685549844</c:v>
                </c:pt>
                <c:pt idx="92">
                  <c:v>0.15455137912302519</c:v>
                </c:pt>
                <c:pt idx="93">
                  <c:v>0.15558885867596312</c:v>
                </c:pt>
                <c:pt idx="94">
                  <c:v>7.565217397413089E-2</c:v>
                </c:pt>
                <c:pt idx="95">
                  <c:v>7.9446795324104771E-2</c:v>
                </c:pt>
                <c:pt idx="96">
                  <c:v>8.5014844438255258E-2</c:v>
                </c:pt>
                <c:pt idx="97">
                  <c:v>8.0366215235964295E-2</c:v>
                </c:pt>
                <c:pt idx="98">
                  <c:v>7.6969611298432439E-2</c:v>
                </c:pt>
                <c:pt idx="99">
                  <c:v>7.9925759576889882E-2</c:v>
                </c:pt>
                <c:pt idx="100">
                  <c:v>8.1839777988011758E-2</c:v>
                </c:pt>
                <c:pt idx="101">
                  <c:v>8.2569248003405843E-2</c:v>
                </c:pt>
                <c:pt idx="102">
                  <c:v>7.1842559727119018E-2</c:v>
                </c:pt>
                <c:pt idx="103">
                  <c:v>6.5763597449504357E-2</c:v>
                </c:pt>
                <c:pt idx="104">
                  <c:v>6.5815253156125034E-2</c:v>
                </c:pt>
                <c:pt idx="105">
                  <c:v>6.6025405991024244E-2</c:v>
                </c:pt>
                <c:pt idx="106">
                  <c:v>5.8325910774409372E-2</c:v>
                </c:pt>
                <c:pt idx="107">
                  <c:v>5.5922216801387578E-2</c:v>
                </c:pt>
                <c:pt idx="108">
                  <c:v>5.4912268982372052E-2</c:v>
                </c:pt>
                <c:pt idx="109">
                  <c:v>5.1001190825419603E-2</c:v>
                </c:pt>
                <c:pt idx="110">
                  <c:v>5.1890665507538729E-2</c:v>
                </c:pt>
                <c:pt idx="111">
                  <c:v>5.5610618018765122E-2</c:v>
                </c:pt>
                <c:pt idx="112">
                  <c:v>5.7841986783118929E-2</c:v>
                </c:pt>
                <c:pt idx="113">
                  <c:v>5.9535498971845936E-2</c:v>
                </c:pt>
                <c:pt idx="114">
                  <c:v>4.4412586231068342E-2</c:v>
                </c:pt>
                <c:pt idx="115">
                  <c:v>5.9274763915313014E-2</c:v>
                </c:pt>
                <c:pt idx="116">
                  <c:v>6.1261337994851853E-2</c:v>
                </c:pt>
                <c:pt idx="117">
                  <c:v>7.0691525628995736E-2</c:v>
                </c:pt>
                <c:pt idx="118">
                  <c:v>7.3011963579520292E-2</c:v>
                </c:pt>
                <c:pt idx="119">
                  <c:v>8.8848830636643991E-2</c:v>
                </c:pt>
                <c:pt idx="120">
                  <c:v>8.559412655918279E-2</c:v>
                </c:pt>
                <c:pt idx="121">
                  <c:v>8.8204714604150691E-2</c:v>
                </c:pt>
                <c:pt idx="122">
                  <c:v>8.9273452844201795E-2</c:v>
                </c:pt>
                <c:pt idx="123">
                  <c:v>9.0134213553410072E-2</c:v>
                </c:pt>
                <c:pt idx="124">
                  <c:v>9.1864961240339729E-2</c:v>
                </c:pt>
                <c:pt idx="125">
                  <c:v>9.195226336553694E-2</c:v>
                </c:pt>
                <c:pt idx="126">
                  <c:v>9.132127294014869E-2</c:v>
                </c:pt>
                <c:pt idx="127">
                  <c:v>9.0698902834171646E-2</c:v>
                </c:pt>
                <c:pt idx="128">
                  <c:v>9.2855151512748285E-2</c:v>
                </c:pt>
                <c:pt idx="129">
                  <c:v>7.8408221407363116E-2</c:v>
                </c:pt>
                <c:pt idx="130">
                  <c:v>8.2012541205516792E-2</c:v>
                </c:pt>
                <c:pt idx="131">
                  <c:v>7.8662303426067379E-2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4D-4371-B2BC-D42015B22A1E}"/>
            </c:ext>
          </c:extLst>
        </c:ser>
        <c:ser>
          <c:idx val="1"/>
          <c:order val="1"/>
          <c:tx>
            <c:v>Market</c:v>
          </c:tx>
          <c:val>
            <c:numRef>
              <c:f>'All Utility Market Prices'!$O$167:$O$298</c:f>
              <c:numCache>
                <c:formatCode>0.0%</c:formatCode>
                <c:ptCount val="132"/>
                <c:pt idx="0">
                  <c:v>8.9812805208260085E-2</c:v>
                </c:pt>
                <c:pt idx="1">
                  <c:v>0.11659845973270373</c:v>
                </c:pt>
                <c:pt idx="2">
                  <c:v>0.19749202674195407</c:v>
                </c:pt>
                <c:pt idx="3">
                  <c:v>0.21669680221232315</c:v>
                </c:pt>
                <c:pt idx="4">
                  <c:v>0.21417616710490106</c:v>
                </c:pt>
                <c:pt idx="5">
                  <c:v>0.21173687451753517</c:v>
                </c:pt>
                <c:pt idx="6">
                  <c:v>0.23194588208954436</c:v>
                </c:pt>
                <c:pt idx="7">
                  <c:v>0.24368930749949916</c:v>
                </c:pt>
                <c:pt idx="8">
                  <c:v>0.26442188483391066</c:v>
                </c:pt>
                <c:pt idx="9">
                  <c:v>0.27293570591223787</c:v>
                </c:pt>
                <c:pt idx="10">
                  <c:v>0.30379507997535737</c:v>
                </c:pt>
                <c:pt idx="11">
                  <c:v>0.35257290075082887</c:v>
                </c:pt>
                <c:pt idx="12">
                  <c:v>0.40360177373070921</c:v>
                </c:pt>
                <c:pt idx="13">
                  <c:v>0.42940591264306144</c:v>
                </c:pt>
                <c:pt idx="14">
                  <c:v>0.37921584053695817</c:v>
                </c:pt>
                <c:pt idx="15">
                  <c:v>0.2540440846392234</c:v>
                </c:pt>
                <c:pt idx="16">
                  <c:v>0.22459979039643327</c:v>
                </c:pt>
                <c:pt idx="17">
                  <c:v>0.20877287411715278</c:v>
                </c:pt>
                <c:pt idx="18">
                  <c:v>0.20119178822457487</c:v>
                </c:pt>
                <c:pt idx="19">
                  <c:v>0.21675957493559458</c:v>
                </c:pt>
                <c:pt idx="20">
                  <c:v>0.20456076747145269</c:v>
                </c:pt>
                <c:pt idx="21">
                  <c:v>0.15914682206321251</c:v>
                </c:pt>
                <c:pt idx="22">
                  <c:v>0.17815046199104692</c:v>
                </c:pt>
                <c:pt idx="23">
                  <c:v>0.17216982854478335</c:v>
                </c:pt>
                <c:pt idx="24">
                  <c:v>0.15773132851729912</c:v>
                </c:pt>
                <c:pt idx="25">
                  <c:v>0.16685632846091189</c:v>
                </c:pt>
                <c:pt idx="26">
                  <c:v>0.18752712489469964</c:v>
                </c:pt>
                <c:pt idx="27">
                  <c:v>0.2157640177754776</c:v>
                </c:pt>
                <c:pt idx="28">
                  <c:v>0.21809835316781481</c:v>
                </c:pt>
                <c:pt idx="29">
                  <c:v>0.19455223410896094</c:v>
                </c:pt>
                <c:pt idx="30">
                  <c:v>0.19534500375639885</c:v>
                </c:pt>
                <c:pt idx="31">
                  <c:v>0.17513362634120874</c:v>
                </c:pt>
                <c:pt idx="32">
                  <c:v>0.17514762916516394</c:v>
                </c:pt>
                <c:pt idx="33">
                  <c:v>0.18375854529399274</c:v>
                </c:pt>
                <c:pt idx="34">
                  <c:v>0.18622889147460212</c:v>
                </c:pt>
                <c:pt idx="35">
                  <c:v>0.18302767157136501</c:v>
                </c:pt>
                <c:pt idx="36">
                  <c:v>0.181307602164751</c:v>
                </c:pt>
                <c:pt idx="37">
                  <c:v>0.18257583644937894</c:v>
                </c:pt>
                <c:pt idx="38">
                  <c:v>0.17822417514739924</c:v>
                </c:pt>
                <c:pt idx="39">
                  <c:v>0.15773055748229076</c:v>
                </c:pt>
                <c:pt idx="40">
                  <c:v>0.15151767986623307</c:v>
                </c:pt>
                <c:pt idx="41">
                  <c:v>0.16335648712430059</c:v>
                </c:pt>
                <c:pt idx="42">
                  <c:v>0.16623261066689576</c:v>
                </c:pt>
                <c:pt idx="43">
                  <c:v>0.19319959420917562</c:v>
                </c:pt>
                <c:pt idx="44">
                  <c:v>0.21098946392232176</c:v>
                </c:pt>
                <c:pt idx="45">
                  <c:v>0.18296448548527602</c:v>
                </c:pt>
                <c:pt idx="46">
                  <c:v>0.20409057694234259</c:v>
                </c:pt>
                <c:pt idx="47">
                  <c:v>0.23479699329754231</c:v>
                </c:pt>
                <c:pt idx="48">
                  <c:v>0.25917223832176789</c:v>
                </c:pt>
                <c:pt idx="49">
                  <c:v>0.25790280909308827</c:v>
                </c:pt>
                <c:pt idx="50">
                  <c:v>0.23747913118965949</c:v>
                </c:pt>
                <c:pt idx="51">
                  <c:v>0.21626851900349206</c:v>
                </c:pt>
                <c:pt idx="52">
                  <c:v>0.21129510923060485</c:v>
                </c:pt>
                <c:pt idx="53">
                  <c:v>0.21171689432149096</c:v>
                </c:pt>
                <c:pt idx="54">
                  <c:v>0.21422314007903576</c:v>
                </c:pt>
                <c:pt idx="55">
                  <c:v>0.20291260499823446</c:v>
                </c:pt>
                <c:pt idx="56">
                  <c:v>0.19372182427296056</c:v>
                </c:pt>
                <c:pt idx="57">
                  <c:v>0.27702965829035731</c:v>
                </c:pt>
                <c:pt idx="58">
                  <c:v>0.29691528825695207</c:v>
                </c:pt>
                <c:pt idx="59">
                  <c:v>0.26087208352931857</c:v>
                </c:pt>
                <c:pt idx="60">
                  <c:v>0.22343815456164653</c:v>
                </c:pt>
                <c:pt idx="61">
                  <c:v>0.22932014639274792</c:v>
                </c:pt>
                <c:pt idx="62">
                  <c:v>0.23012143010430422</c:v>
                </c:pt>
                <c:pt idx="63">
                  <c:v>0.23757180371024547</c:v>
                </c:pt>
                <c:pt idx="64">
                  <c:v>0.22665416121880611</c:v>
                </c:pt>
                <c:pt idx="65">
                  <c:v>0.21217524641243315</c:v>
                </c:pt>
                <c:pt idx="66">
                  <c:v>0.20190823789837806</c:v>
                </c:pt>
                <c:pt idx="67">
                  <c:v>0.19611218262761387</c:v>
                </c:pt>
                <c:pt idx="68">
                  <c:v>0.18029995347150776</c:v>
                </c:pt>
                <c:pt idx="69">
                  <c:v>0.61175577724489738</c:v>
                </c:pt>
                <c:pt idx="70">
                  <c:v>0.63217016990768016</c:v>
                </c:pt>
                <c:pt idx="71">
                  <c:v>0.58863885392493931</c:v>
                </c:pt>
                <c:pt idx="72">
                  <c:v>0.57941637148914138</c:v>
                </c:pt>
                <c:pt idx="73">
                  <c:v>0.57688902091747762</c:v>
                </c:pt>
                <c:pt idx="74">
                  <c:v>0.57171302807627167</c:v>
                </c:pt>
                <c:pt idx="75">
                  <c:v>0.57944548404423202</c:v>
                </c:pt>
                <c:pt idx="76">
                  <c:v>0.57820267856339458</c:v>
                </c:pt>
                <c:pt idx="77">
                  <c:v>0.57989686017670505</c:v>
                </c:pt>
                <c:pt idx="78">
                  <c:v>0.57907288597105799</c:v>
                </c:pt>
                <c:pt idx="79">
                  <c:v>0.58442325323119004</c:v>
                </c:pt>
                <c:pt idx="80">
                  <c:v>0.61353196931439025</c:v>
                </c:pt>
                <c:pt idx="81">
                  <c:v>0.42593730300885096</c:v>
                </c:pt>
                <c:pt idx="82">
                  <c:v>0.29397429294741162</c:v>
                </c:pt>
                <c:pt idx="83">
                  <c:v>0.25595052103666616</c:v>
                </c:pt>
                <c:pt idx="84">
                  <c:v>0.29282602283222164</c:v>
                </c:pt>
                <c:pt idx="85">
                  <c:v>0.29968219980492455</c:v>
                </c:pt>
                <c:pt idx="86">
                  <c:v>0.3120641200659921</c:v>
                </c:pt>
                <c:pt idx="87">
                  <c:v>0.32620645322598291</c:v>
                </c:pt>
                <c:pt idx="88">
                  <c:v>0.3392786837778356</c:v>
                </c:pt>
                <c:pt idx="89">
                  <c:v>0.34686260355229548</c:v>
                </c:pt>
                <c:pt idx="90">
                  <c:v>0.35224652827729042</c:v>
                </c:pt>
                <c:pt idx="91">
                  <c:v>0.38437508729723385</c:v>
                </c:pt>
                <c:pt idx="92">
                  <c:v>0.42135286422145185</c:v>
                </c:pt>
                <c:pt idx="93">
                  <c:v>0.43990497178605403</c:v>
                </c:pt>
                <c:pt idx="94">
                  <c:v>0.1964447658601465</c:v>
                </c:pt>
                <c:pt idx="95">
                  <c:v>0.21738401483037492</c:v>
                </c:pt>
                <c:pt idx="96">
                  <c:v>0.21984778565440649</c:v>
                </c:pt>
                <c:pt idx="97">
                  <c:v>0.2033850316037441</c:v>
                </c:pt>
                <c:pt idx="98">
                  <c:v>0.19996233898902571</c:v>
                </c:pt>
                <c:pt idx="99">
                  <c:v>0.20455461032364758</c:v>
                </c:pt>
                <c:pt idx="100">
                  <c:v>0.20779091162324104</c:v>
                </c:pt>
                <c:pt idx="101">
                  <c:v>0.19991371435352207</c:v>
                </c:pt>
                <c:pt idx="102">
                  <c:v>0.18551581515220261</c:v>
                </c:pt>
                <c:pt idx="103">
                  <c:v>0.19179186563106304</c:v>
                </c:pt>
                <c:pt idx="104">
                  <c:v>0.17294427477424948</c:v>
                </c:pt>
                <c:pt idx="105">
                  <c:v>0.1698582001606643</c:v>
                </c:pt>
                <c:pt idx="106">
                  <c:v>0.17632635764383223</c:v>
                </c:pt>
                <c:pt idx="107">
                  <c:v>0.14557925525555188</c:v>
                </c:pt>
                <c:pt idx="108">
                  <c:v>0.1446590256509992</c:v>
                </c:pt>
                <c:pt idx="109">
                  <c:v>0.14661922182573323</c:v>
                </c:pt>
                <c:pt idx="110">
                  <c:v>0.1456780057858571</c:v>
                </c:pt>
                <c:pt idx="111">
                  <c:v>0.13630136342095223</c:v>
                </c:pt>
                <c:pt idx="112">
                  <c:v>0.12710759243280936</c:v>
                </c:pt>
                <c:pt idx="113">
                  <c:v>0.1264297962713109</c:v>
                </c:pt>
                <c:pt idx="114">
                  <c:v>0.12662027166847309</c:v>
                </c:pt>
                <c:pt idx="115">
                  <c:v>0.10906816551573893</c:v>
                </c:pt>
                <c:pt idx="116">
                  <c:v>0.11715794624530722</c:v>
                </c:pt>
                <c:pt idx="117">
                  <c:v>0.30982592927075386</c:v>
                </c:pt>
                <c:pt idx="118">
                  <c:v>0.31023425306067576</c:v>
                </c:pt>
                <c:pt idx="119">
                  <c:v>0.3191820169673853</c:v>
                </c:pt>
                <c:pt idx="120">
                  <c:v>0.31331522759399733</c:v>
                </c:pt>
                <c:pt idx="121">
                  <c:v>0.31290176027936101</c:v>
                </c:pt>
                <c:pt idx="122">
                  <c:v>0.3118990418680892</c:v>
                </c:pt>
                <c:pt idx="123">
                  <c:v>0.30940424058300153</c:v>
                </c:pt>
                <c:pt idx="124">
                  <c:v>0.30346294687740261</c:v>
                </c:pt>
                <c:pt idx="125">
                  <c:v>0.29851814082728839</c:v>
                </c:pt>
                <c:pt idx="126">
                  <c:v>0.29281686468066798</c:v>
                </c:pt>
                <c:pt idx="127">
                  <c:v>0.28098113364418137</c:v>
                </c:pt>
                <c:pt idx="128">
                  <c:v>0.2922748039249039</c:v>
                </c:pt>
                <c:pt idx="129">
                  <c:v>0.15250195530411012</c:v>
                </c:pt>
                <c:pt idx="130">
                  <c:v>0.15435394797857643</c:v>
                </c:pt>
                <c:pt idx="131">
                  <c:v>0.14051429136008167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4D-4371-B2BC-D42015B22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880320"/>
        <c:axId val="216880712"/>
      </c:lineChart>
      <c:dateAx>
        <c:axId val="216880320"/>
        <c:scaling>
          <c:orientation val="minMax"/>
          <c:min val="39783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6880712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216880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Coefficient of Variation</a:t>
                </a:r>
              </a:p>
            </c:rich>
          </c:tx>
          <c:layout>
            <c:manualLayout>
              <c:xMode val="edge"/>
              <c:yMode val="edge"/>
              <c:x val="1.4056341474264867E-2"/>
              <c:y val="0.137358645847235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68803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3208715428925112"/>
          <c:y val="0.93549965152661008"/>
          <c:w val="0.33672152493730273"/>
          <c:h val="5.2959502943487995E-2"/>
        </c:manualLayout>
      </c:layout>
      <c:overlay val="0"/>
      <c:txPr>
        <a:bodyPr/>
        <a:lstStyle/>
        <a:p>
          <a:pPr>
            <a:defRPr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State Electric Supply Portfolio</a:t>
            </a:r>
          </a:p>
          <a:p>
            <a:pPr>
              <a:defRPr sz="2000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Service Residential</a:t>
            </a:r>
          </a:p>
          <a:p>
            <a:pPr>
              <a:defRPr sz="2000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(Summer</a:t>
            </a:r>
            <a:r>
              <a:rPr lang="en-US" sz="20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layout>
        <c:manualLayout>
          <c:xMode val="edge"/>
          <c:yMode val="edge"/>
          <c:x val="0.2072465004374453"/>
          <c:y val="1.5936254980079681E-2"/>
        </c:manualLayout>
      </c:layout>
      <c:overlay val="0"/>
    </c:title>
    <c:autoTitleDeleted val="0"/>
    <c:view3D>
      <c:rotX val="15"/>
      <c:rotY val="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6666666666667"/>
          <c:y val="0.22146270560801409"/>
          <c:w val="0.7319444444444444"/>
          <c:h val="0.5398671978751660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3.2589566929133805E-2"/>
                  <c:y val="-0.277978688918865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18-4EB3-A79A-B432BC9008C9}"/>
                </c:ext>
              </c:extLst>
            </c:dLbl>
            <c:dLbl>
              <c:idx val="1"/>
              <c:layout>
                <c:manualLayout>
                  <c:x val="3.5281386701662296E-2"/>
                  <c:y val="0.117572335330593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18-4EB3-A79A-B432BC9008C9}"/>
                </c:ext>
              </c:extLst>
            </c:dLbl>
            <c:dLbl>
              <c:idx val="2"/>
              <c:layout>
                <c:manualLayout>
                  <c:x val="1.579778830963666E-2"/>
                  <c:y val="-5.05263157894736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18-4EB3-A79A-B432BC9008C9}"/>
                </c:ext>
              </c:extLst>
            </c:dLbl>
            <c:dLbl>
              <c:idx val="3"/>
              <c:layout>
                <c:manualLayout>
                  <c:x val="-0.11173643919510061"/>
                  <c:y val="1.5572774518722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18-4EB3-A79A-B432BC9008C9}"/>
                </c:ext>
              </c:extLst>
            </c:dLbl>
            <c:dLbl>
              <c:idx val="4"/>
              <c:layout>
                <c:manualLayout>
                  <c:x val="3.1595576619274594E-3"/>
                  <c:y val="-6.17543859649122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18-4EB3-A79A-B432BC9008C9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'All companies annualSupply Pies'!$N$204:$N$207</c:f>
              <c:strCache>
                <c:ptCount val="4"/>
                <c:pt idx="0">
                  <c:v>Fixed Price</c:v>
                </c:pt>
                <c:pt idx="1">
                  <c:v>Market Price</c:v>
                </c:pt>
                <c:pt idx="2">
                  <c:v>Unhedged Generation</c:v>
                </c:pt>
                <c:pt idx="3">
                  <c:v>Index Price</c:v>
                </c:pt>
              </c:strCache>
            </c:strRef>
          </c:cat>
          <c:val>
            <c:numRef>
              <c:f>'All companies annualSupply Pies'!$Q$204:$Q$207</c:f>
              <c:numCache>
                <c:formatCode>0%</c:formatCode>
                <c:ptCount val="4"/>
                <c:pt idx="0">
                  <c:v>0.59339441285081518</c:v>
                </c:pt>
                <c:pt idx="1">
                  <c:v>0.27321838484996774</c:v>
                </c:pt>
                <c:pt idx="2">
                  <c:v>2.4794186469004945E-2</c:v>
                </c:pt>
                <c:pt idx="3">
                  <c:v>0.10859301583021211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18-4EB3-A79A-B432BC9008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793077427821528"/>
          <c:y val="0.79625560749129465"/>
          <c:w val="0.49993394575678041"/>
          <c:h val="0.15588438895337287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 sz="20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Energy Price Comparison</a:t>
            </a:r>
          </a:p>
          <a:p>
            <a:pP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000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Season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222099966761797"/>
          <c:y val="0.18737997256515776"/>
          <c:w val="0.72176735549977655"/>
          <c:h val="0.61011480279210772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'Fuel Price Comparison'!$D$5</c:f>
              <c:strCache>
                <c:ptCount val="1"/>
                <c:pt idx="0">
                  <c:v>NYMEX Futures June-September,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237595968953083E-3"/>
                  <c:y val="-1.097393689986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D7-4433-ABFC-B51BCBF67657}"/>
                </c:ext>
              </c:extLst>
            </c:dLbl>
            <c:dLbl>
              <c:idx val="1"/>
              <c:layout>
                <c:manualLayout>
                  <c:x val="7.7060086740496038E-3"/>
                  <c:y val="-1.097393689986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D7-4433-ABFC-B51BCBF67657}"/>
                </c:ext>
              </c:extLst>
            </c:dLbl>
            <c:dLbl>
              <c:idx val="2"/>
              <c:layout>
                <c:manualLayout>
                  <c:x val="9.4062907911912248E-3"/>
                  <c:y val="-1.097393689986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D7-4433-ABFC-B51BCBF67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'Fuel Price Comparison'!$A$49:$A$51</c:f>
              <c:strCache>
                <c:ptCount val="3"/>
                <c:pt idx="0">
                  <c:v>    NY West LBMP ($/MWH)</c:v>
                </c:pt>
                <c:pt idx="1">
                  <c:v>    NY Hudson Valley LBMP ($/MWH)</c:v>
                </c:pt>
                <c:pt idx="2">
                  <c:v>    New York City LBMP ($/MWH)</c:v>
                </c:pt>
              </c:strCache>
            </c:strRef>
          </c:cat>
          <c:val>
            <c:numRef>
              <c:f>'Fuel Price Comparison'!$D$7:$D$9</c:f>
              <c:numCache>
                <c:formatCode>"$"#,##0.00_);[Red]\("$"#,##0.00\)</c:formatCode>
                <c:ptCount val="3"/>
                <c:pt idx="0">
                  <c:v>32.777500000000003</c:v>
                </c:pt>
                <c:pt idx="1">
                  <c:v>31.785</c:v>
                </c:pt>
                <c:pt idx="2">
                  <c:v>34.272500000000001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D7-4433-ABFC-B51BCBF67657}"/>
            </c:ext>
          </c:extLst>
        </c:ser>
        <c:ser>
          <c:idx val="0"/>
          <c:order val="1"/>
          <c:tx>
            <c:strRef>
              <c:f>'Fuel Price Comparison'!$B$5</c:f>
              <c:strCache>
                <c:ptCount val="1"/>
                <c:pt idx="0">
                  <c:v>Average Day-Ahead Market June-September,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053564743346411E-2"/>
                  <c:y val="-8.3253300131286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D7-4433-ABFC-B51BCBF67657}"/>
                </c:ext>
              </c:extLst>
            </c:dLbl>
            <c:dLbl>
              <c:idx val="1"/>
              <c:layout>
                <c:manualLayout>
                  <c:x val="5.8412284025996606E-3"/>
                  <c:y val="-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D7-4433-ABFC-B51BCBF67657}"/>
                </c:ext>
              </c:extLst>
            </c:dLbl>
            <c:dLbl>
              <c:idx val="2"/>
              <c:layout>
                <c:manualLayout>
                  <c:x val="5.8412284025996606E-3"/>
                  <c:y val="-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D7-4433-ABFC-B51BCBF67657}"/>
                </c:ext>
              </c:extLst>
            </c:dLbl>
            <c:dLbl>
              <c:idx val="3"/>
              <c:layout>
                <c:manualLayout>
                  <c:x val="0"/>
                  <c:y val="-8.2304526748971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D7-4433-ABFC-B51BCBF67657}"/>
                </c:ext>
              </c:extLst>
            </c:dLbl>
            <c:dLbl>
              <c:idx val="4"/>
              <c:layout>
                <c:manualLayout>
                  <c:x val="-1.8648018648019325E-3"/>
                  <c:y val="-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D7-4433-ABFC-B51BCBF67657}"/>
                </c:ext>
              </c:extLst>
            </c:dLbl>
            <c:dLbl>
              <c:idx val="5"/>
              <c:layout>
                <c:manualLayout>
                  <c:x val="0"/>
                  <c:y val="-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D7-4433-ABFC-B51BCBF67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'Fuel Price Comparison'!$A$49:$A$51</c:f>
              <c:strCache>
                <c:ptCount val="3"/>
                <c:pt idx="0">
                  <c:v>    NY West LBMP ($/MWH)</c:v>
                </c:pt>
                <c:pt idx="1">
                  <c:v>    NY Hudson Valley LBMP ($/MWH)</c:v>
                </c:pt>
                <c:pt idx="2">
                  <c:v>    New York City LBMP ($/MWH)</c:v>
                </c:pt>
              </c:strCache>
            </c:strRef>
          </c:cat>
          <c:val>
            <c:numRef>
              <c:f>'Fuel Price Comparison'!$B$7:$B$9</c:f>
              <c:numCache>
                <c:formatCode>"$"#,##0.00_);[Red]\("$"#,##0.00\)</c:formatCode>
                <c:ptCount val="3"/>
                <c:pt idx="0">
                  <c:v>33.112500000000004</c:v>
                </c:pt>
                <c:pt idx="1">
                  <c:v>32.555</c:v>
                </c:pt>
                <c:pt idx="2">
                  <c:v>35.402499999999996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D7-4433-ABFC-B51BCBF67657}"/>
            </c:ext>
          </c:extLst>
        </c:ser>
        <c:ser>
          <c:idx val="2"/>
          <c:order val="2"/>
          <c:tx>
            <c:strRef>
              <c:f>'Fuel Price Comparison'!$B$47</c:f>
              <c:strCache>
                <c:ptCount val="1"/>
                <c:pt idx="0">
                  <c:v>NYMEX Futures June-September,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475935828877002E-3"/>
                  <c:y val="-1.0973936899862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D7-4433-ABFC-B51BCBF67657}"/>
                </c:ext>
              </c:extLst>
            </c:dLbl>
            <c:dLbl>
              <c:idx val="1"/>
              <c:layout>
                <c:manualLayout>
                  <c:x val="5.3475935828877002E-3"/>
                  <c:y val="-5.4869684499316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D7-4433-ABFC-B51BCBF67657}"/>
                </c:ext>
              </c:extLst>
            </c:dLbl>
            <c:dLbl>
              <c:idx val="2"/>
              <c:layout>
                <c:manualLayout>
                  <c:x val="5.3475935828877002E-3"/>
                  <c:y val="-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D7-4433-ABFC-B51BCBF67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'Fuel Price Comparison'!$A$49:$A$51</c:f>
              <c:strCache>
                <c:ptCount val="3"/>
                <c:pt idx="0">
                  <c:v>    NY West LBMP ($/MWH)</c:v>
                </c:pt>
                <c:pt idx="1">
                  <c:v>    NY Hudson Valley LBMP ($/MWH)</c:v>
                </c:pt>
                <c:pt idx="2">
                  <c:v>    New York City LBMP ($/MWH)</c:v>
                </c:pt>
              </c:strCache>
            </c:strRef>
          </c:cat>
          <c:val>
            <c:numRef>
              <c:f>'Fuel Price Comparison'!$B$49:$B$51</c:f>
              <c:numCache>
                <c:formatCode>"$"#,##0.00</c:formatCode>
                <c:ptCount val="3"/>
                <c:pt idx="0">
                  <c:v>28.112500000000001</c:v>
                </c:pt>
                <c:pt idx="1">
                  <c:v>28.67</c:v>
                </c:pt>
                <c:pt idx="2">
                  <c:v>31.517499999999998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8D7-4433-ABFC-B51BCBF676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3293008"/>
        <c:axId val="343295792"/>
        <c:axId val="0"/>
      </c:bar3DChart>
      <c:catAx>
        <c:axId val="34329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43295792"/>
        <c:crosses val="autoZero"/>
        <c:auto val="1"/>
        <c:lblAlgn val="ctr"/>
        <c:lblOffset val="100"/>
        <c:noMultiLvlLbl val="0"/>
      </c:catAx>
      <c:valAx>
        <c:axId val="343295792"/>
        <c:scaling>
          <c:orientation val="minMax"/>
        </c:scaling>
        <c:delete val="1"/>
        <c:axPos val="b"/>
        <c:numFmt formatCode="&quot;$&quot;#,##0.00_);[Red]\(&quot;$&quot;#,##0.00\)" sourceLinked="1"/>
        <c:majorTickMark val="out"/>
        <c:minorTickMark val="none"/>
        <c:tickLblPos val="none"/>
        <c:crossAx val="3432930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620133182042201"/>
          <c:y val="0.81367848733335812"/>
          <c:w val="0.58309562287246841"/>
          <c:h val="0.16986060393878114"/>
        </c:manualLayout>
      </c:layout>
      <c:overlay val="0"/>
      <c:spPr>
        <a:effectLst/>
      </c:spPr>
      <c:txPr>
        <a:bodyPr/>
        <a:lstStyle/>
        <a:p>
          <a:pPr>
            <a:defRPr sz="1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dirty="0">
                <a:solidFill>
                  <a:schemeClr val="tx2"/>
                </a:solidFill>
              </a:rPr>
              <a:t>Statewide Weighted Average </a:t>
            </a:r>
          </a:p>
          <a:p>
            <a:pPr>
              <a:defRPr sz="1600">
                <a:solidFill>
                  <a:schemeClr val="tx2"/>
                </a:solidFill>
              </a:defRPr>
            </a:pPr>
            <a:r>
              <a:rPr lang="en-US" sz="1600" dirty="0">
                <a:solidFill>
                  <a:schemeClr val="tx2"/>
                </a:solidFill>
              </a:rPr>
              <a:t>Full Service Residential Supply Price - Summer Months</a:t>
            </a:r>
          </a:p>
          <a:p>
            <a:pPr>
              <a:defRPr sz="1600">
                <a:solidFill>
                  <a:schemeClr val="tx2"/>
                </a:solidFill>
              </a:defRPr>
            </a:pPr>
            <a:r>
              <a:rPr lang="en-US" sz="1600" dirty="0">
                <a:solidFill>
                  <a:schemeClr val="tx2"/>
                </a:solidFill>
              </a:rPr>
              <a:t>(Cents per kWh)</a:t>
            </a:r>
          </a:p>
        </c:rich>
      </c:tx>
      <c:layout>
        <c:manualLayout>
          <c:xMode val="edge"/>
          <c:yMode val="edge"/>
          <c:x val="0.16818277923592884"/>
          <c:y val="2.0624468720727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4C-4044-B2AC-13892247F870}"/>
              </c:ext>
            </c:extLst>
          </c:dPt>
          <c:cat>
            <c:numRef>
              <c:f>'All Utility End Use Prices'!$T$283:$Z$283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'All Utility End Use Prices'!$T$284:$Z$284</c:f>
              <c:numCache>
                <c:formatCode>0.00</c:formatCode>
                <c:ptCount val="7"/>
                <c:pt idx="0">
                  <c:v>7.818559643768789</c:v>
                </c:pt>
                <c:pt idx="1">
                  <c:v>8.2651326010049484</c:v>
                </c:pt>
                <c:pt idx="2">
                  <c:v>8.5386165515319696</c:v>
                </c:pt>
                <c:pt idx="3">
                  <c:v>7.2344880917491228</c:v>
                </c:pt>
                <c:pt idx="4">
                  <c:v>6.8046710047014756</c:v>
                </c:pt>
                <c:pt idx="5">
                  <c:v>6.863931524298434</c:v>
                </c:pt>
                <c:pt idx="6">
                  <c:v>6.6727964475182269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4C-4044-B2AC-13892247F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146688"/>
        <c:axId val="214147080"/>
      </c:barChart>
      <c:catAx>
        <c:axId val="2141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147080"/>
        <c:crosses val="autoZero"/>
        <c:auto val="1"/>
        <c:lblAlgn val="ctr"/>
        <c:lblOffset val="100"/>
        <c:noMultiLvlLbl val="0"/>
      </c:catAx>
      <c:valAx>
        <c:axId val="21414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14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NYCA SUPPLY COSTS 2006-2018</a:t>
            </a:r>
          </a:p>
        </c:rich>
      </c:tx>
      <c:layout>
        <c:manualLayout>
          <c:xMode val="edge"/>
          <c:yMode val="edge"/>
          <c:x val="0.36217660927977224"/>
          <c:y val="2.0212214326867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41164688648398"/>
          <c:y val="7.7708122660634441E-2"/>
          <c:w val="0.79383504672860827"/>
          <c:h val="0.602751832525925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PowerPoint]Data Sheet'!$D$50</c:f>
              <c:strCache>
                <c:ptCount val="1"/>
                <c:pt idx="0">
                  <c:v>Energy and Ancillary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7B-48A7-BA8C-61C151B7E7B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7B-48A7-BA8C-61C151B7E7B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7B-48A7-BA8C-61C151B7E7B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7B-48A7-BA8C-61C151B7E7B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7B-48A7-BA8C-61C151B7E7B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7B-48A7-BA8C-61C151B7E7B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7B-48A7-BA8C-61C151B7E7BA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7B-48A7-BA8C-61C151B7E7BA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7B-48A7-BA8C-61C151B7E7BA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7B-48A7-BA8C-61C151B7E7B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7B-48A7-BA8C-61C151B7E7BA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7B-48A7-BA8C-61C151B7E7BA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7B-48A7-BA8C-61C151B7E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PowerPoint]Data Sheet'!$C$51:$C$63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'[Chart in Microsoft PowerPoint]Data Sheet'!$D$51:$D$63</c:f>
              <c:numCache>
                <c:formatCode>_(* #,##0.0_);_(* \(#,##0.0\);_(* "-"??_);_(@_)</c:formatCode>
                <c:ptCount val="13"/>
                <c:pt idx="0">
                  <c:v>12.40301865</c:v>
                </c:pt>
                <c:pt idx="1">
                  <c:v>13.435808890000002</c:v>
                </c:pt>
                <c:pt idx="2">
                  <c:v>15.7994802</c:v>
                </c:pt>
                <c:pt idx="3">
                  <c:v>7.7294103999999999</c:v>
                </c:pt>
                <c:pt idx="4">
                  <c:v>9.6369846999999993</c:v>
                </c:pt>
                <c:pt idx="5">
                  <c:v>9.2232450999999998</c:v>
                </c:pt>
                <c:pt idx="6">
                  <c:v>7.3734857600000003</c:v>
                </c:pt>
                <c:pt idx="7">
                  <c:v>9.6538665600000009</c:v>
                </c:pt>
                <c:pt idx="8">
                  <c:v>11.0920887</c:v>
                </c:pt>
                <c:pt idx="9">
                  <c:v>7.8523991999999998</c:v>
                </c:pt>
                <c:pt idx="10">
                  <c:v>5.5</c:v>
                </c:pt>
                <c:pt idx="11">
                  <c:v>5.7</c:v>
                </c:pt>
                <c:pt idx="1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7B-48A7-BA8C-61C151B7E7BA}"/>
            </c:ext>
          </c:extLst>
        </c:ser>
        <c:ser>
          <c:idx val="1"/>
          <c:order val="1"/>
          <c:tx>
            <c:strRef>
              <c:f>'[Chart in Microsoft PowerPoint]Data Sheet'!$E$50</c:f>
              <c:strCache>
                <c:ptCount val="1"/>
                <c:pt idx="0">
                  <c:v>Capacity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4198427102238356E-3"/>
                  <c:y val="-1.707212745324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7B-48A7-BA8C-61C151B7E7BA}"/>
                </c:ext>
              </c:extLst>
            </c:dLbl>
            <c:dLbl>
              <c:idx val="5"/>
              <c:layout>
                <c:manualLayout>
                  <c:x val="-2.41984271022392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7B-48A7-BA8C-61C151B7E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PowerPoint]Data Sheet'!$C$51:$C$63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'[Chart in Microsoft PowerPoint]Data Sheet'!$E$51:$E$63</c:f>
              <c:numCache>
                <c:formatCode>0.0</c:formatCode>
                <c:ptCount val="13"/>
                <c:pt idx="0">
                  <c:v>2.1003781130000001</c:v>
                </c:pt>
                <c:pt idx="1">
                  <c:v>2.1860576530000002</c:v>
                </c:pt>
                <c:pt idx="2">
                  <c:v>1.36986393275</c:v>
                </c:pt>
                <c:pt idx="3">
                  <c:v>1.3959179239999999</c:v>
                </c:pt>
                <c:pt idx="4">
                  <c:v>1.534200794</c:v>
                </c:pt>
                <c:pt idx="5">
                  <c:v>0.84383298500000004</c:v>
                </c:pt>
                <c:pt idx="6">
                  <c:v>1.425104089</c:v>
                </c:pt>
                <c:pt idx="7">
                  <c:v>2.700975627</c:v>
                </c:pt>
                <c:pt idx="8">
                  <c:v>3.32595135</c:v>
                </c:pt>
                <c:pt idx="9">
                  <c:v>2.6295353110000002</c:v>
                </c:pt>
                <c:pt idx="10">
                  <c:v>2.1</c:v>
                </c:pt>
                <c:pt idx="11">
                  <c:v>1.8</c:v>
                </c:pt>
                <c:pt idx="1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F7B-48A7-BA8C-61C151B7E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64322048"/>
        <c:axId val="364248432"/>
      </c:barChart>
      <c:lineChart>
        <c:grouping val="standard"/>
        <c:varyColors val="0"/>
        <c:ser>
          <c:idx val="2"/>
          <c:order val="2"/>
          <c:tx>
            <c:strRef>
              <c:f>'[Chart in Microsoft PowerPoint]Data Sheet'!$F$50</c:f>
              <c:strCache>
                <c:ptCount val="1"/>
                <c:pt idx="0">
                  <c:v>Gas Price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'[Chart in Microsoft PowerPoint]Data Sheet'!$C$51:$C$62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'[Chart in Microsoft PowerPoint]Data Sheet'!$F$51:$F$63</c:f>
              <c:numCache>
                <c:formatCode>General</c:formatCode>
                <c:ptCount val="13"/>
                <c:pt idx="0">
                  <c:v>7.75</c:v>
                </c:pt>
                <c:pt idx="1">
                  <c:v>8.09</c:v>
                </c:pt>
                <c:pt idx="2">
                  <c:v>10.85</c:v>
                </c:pt>
                <c:pt idx="3">
                  <c:v>5.26</c:v>
                </c:pt>
                <c:pt idx="4">
                  <c:v>5.73</c:v>
                </c:pt>
                <c:pt idx="5">
                  <c:v>5.56</c:v>
                </c:pt>
                <c:pt idx="6">
                  <c:v>3.95</c:v>
                </c:pt>
                <c:pt idx="7">
                  <c:v>5.26</c:v>
                </c:pt>
                <c:pt idx="8">
                  <c:v>5.46</c:v>
                </c:pt>
                <c:pt idx="9">
                  <c:v>3.51</c:v>
                </c:pt>
                <c:pt idx="10">
                  <c:v>2.76</c:v>
                </c:pt>
                <c:pt idx="11">
                  <c:v>3.44</c:v>
                </c:pt>
                <c:pt idx="12">
                  <c:v>3.89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F7B-48A7-BA8C-61C151B7E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331040"/>
        <c:axId val="364330648"/>
      </c:lineChart>
      <c:dateAx>
        <c:axId val="364322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5334849307629649"/>
              <c:y val="0.74761642101860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248432"/>
        <c:crosses val="autoZero"/>
        <c:auto val="0"/>
        <c:lblOffset val="100"/>
        <c:baseTimeUnit val="days"/>
      </c:dateAx>
      <c:valAx>
        <c:axId val="36424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Cost ($Billions)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322048"/>
        <c:crosses val="autoZero"/>
        <c:crossBetween val="between"/>
      </c:valAx>
      <c:valAx>
        <c:axId val="3643306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Gas Price ($Per Thousand Cubic Feet)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64331040"/>
        <c:crosses val="max"/>
        <c:crossBetween val="between"/>
      </c:valAx>
      <c:dateAx>
        <c:axId val="364331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330648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63388089419856"/>
          <c:y val="0.79613147748528768"/>
          <c:w val="0.36134009949952184"/>
          <c:h val="3.1557027760713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0.7328</cdr:x>
      <cdr:y>0.59061</cdr:y>
    </cdr:from>
    <cdr:to>
      <cdr:x>0.91054</cdr:x>
      <cdr:y>0.67347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5615" y="2205220"/>
          <a:ext cx="1381466" cy="309380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Coincident Peak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0.1106</cdr:x>
      <cdr:y>0.22951</cdr:y>
    </cdr:from>
    <cdr:to>
      <cdr:x>0.39914</cdr:x>
      <cdr:y>0.363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894" y="829740"/>
          <a:ext cx="1713772" cy="482602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Cumulative impacts from 2019 forward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0.06534</cdr:x>
      <cdr:y>0.87708</cdr:y>
    </cdr:from>
    <cdr:to>
      <cdr:x>0.96733</cdr:x>
      <cdr:y>0.98976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1" y="3262314"/>
          <a:ext cx="473392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0.04174</cdr:x>
      <cdr:y>0.88732</cdr:y>
    </cdr:from>
    <cdr:to>
      <cdr:x>0.98548</cdr:x>
      <cdr:y>0.98976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9076" y="3300414"/>
          <a:ext cx="4953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0.03267</cdr:x>
      <cdr:y>0.87708</cdr:y>
    </cdr:from>
    <cdr:to>
      <cdr:x>0.96552</cdr:x>
      <cdr:y>0.98976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1451" y="3262314"/>
          <a:ext cx="489585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0.17687</cdr:x>
      <cdr:y>0.83389</cdr:y>
    </cdr:from>
    <cdr:to>
      <cdr:x>0.82313</cdr:x>
      <cdr:y>0.99994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BC2A5756-8CA8-406A-8912-DC573F866DA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63389" y="3911025"/>
          <a:ext cx="5712421" cy="77879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52172C-A823-439B-9FCD-10376B5CD96D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5FC408-B2AC-4C51-998E-3EA0CFD94D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81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5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1160" y="3385926"/>
            <a:ext cx="7600668" cy="3207015"/>
          </a:xfrm>
          <a:prstGeom prst="rect">
            <a:avLst/>
          </a:prstGeom>
        </p:spPr>
        <p:txBody>
          <a:bodyPr lIns="93172" tIns="46586" rIns="93172" bIns="46586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D6-D343-4C6B-8942-5C542EA9B9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84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1160" y="3385926"/>
            <a:ext cx="7600668" cy="3207015"/>
          </a:xfrm>
          <a:prstGeom prst="rect">
            <a:avLst/>
          </a:prstGeom>
        </p:spPr>
        <p:txBody>
          <a:bodyPr lIns="93172" tIns="46586" rIns="93172" bIns="46586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D6-D343-4C6B-8942-5C542EA9B9A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51160" y="3385926"/>
            <a:ext cx="7600668" cy="3207015"/>
          </a:xfrm>
          <a:prstGeom prst="rect">
            <a:avLst/>
          </a:prstGeom>
        </p:spPr>
        <p:txBody>
          <a:bodyPr lIns="93172" tIns="46586" rIns="93172" bIns="46586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D6-D343-4C6B-8942-5C542EA9B9A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0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lIns="91435" tIns="45717" rIns="91435" bIns="45717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440D6-D343-4C6B-8942-5C542EA9B9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0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30419"/>
            <a:ext cx="7437120" cy="3154441"/>
          </a:xfrm>
          <a:prstGeom prst="rect">
            <a:avLst/>
          </a:prstGeom>
        </p:spPr>
        <p:txBody>
          <a:bodyPr lIns="93177" tIns="46589" rIns="93177" bIns="46589"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9D5A-5E6D-44D4-BC0D-D89560E71C1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2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30419"/>
            <a:ext cx="7437120" cy="3154441"/>
          </a:xfrm>
          <a:prstGeom prst="rect">
            <a:avLst/>
          </a:prstGeom>
        </p:spPr>
        <p:txBody>
          <a:bodyPr lIns="93177" tIns="46589" rIns="93177" bIns="46589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9D5A-5E6D-44D4-BC0D-D89560E71C1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30419"/>
            <a:ext cx="7437120" cy="3154441"/>
          </a:xfrm>
          <a:prstGeom prst="rect">
            <a:avLst/>
          </a:prstGeom>
        </p:spPr>
        <p:txBody>
          <a:bodyPr lIns="93177" tIns="46589" rIns="93177" bIns="46589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9D5A-5E6D-44D4-BC0D-D89560E71C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1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844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1"/>
            <a:ext cx="4041775" cy="284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1B42EE-17C4-45FB-8D00-A582EC57F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51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1B42EE-17C4-45FB-8D00-A582EC57F2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01887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7635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76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77323"/>
            <a:ext cx="3048000" cy="5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567277"/>
            <a:ext cx="1447800" cy="2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7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567277"/>
            <a:ext cx="1447800" cy="2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4567277"/>
            <a:ext cx="1447800" cy="2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809750"/>
            <a:ext cx="7696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Summer Preparedness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71750"/>
            <a:ext cx="579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16, 2019</a:t>
            </a: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000-0000051C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438150"/>
          <a:ext cx="899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27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100-00000F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361951"/>
          <a:ext cx="9144000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08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97802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349343" y="135311"/>
          <a:ext cx="9842687" cy="487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87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A2F8814-6034-4F64-9B23-CFB3D85E5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900204"/>
              </p:ext>
            </p:extLst>
          </p:nvPr>
        </p:nvGraphicFramePr>
        <p:xfrm>
          <a:off x="457200" y="438150"/>
          <a:ext cx="8229600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8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E8911-5B16-4371-A92E-FACC4544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42EE-17C4-45FB-8D00-A582EC57F2D0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01BC32-5076-4C53-AFC4-8E55837D8E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344329"/>
              </p:ext>
            </p:extLst>
          </p:nvPr>
        </p:nvGraphicFramePr>
        <p:xfrm>
          <a:off x="38100" y="370046"/>
          <a:ext cx="8839200" cy="469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55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4950"/>
            <a:ext cx="5181600" cy="2895600"/>
          </a:xfrm>
        </p:spPr>
        <p:txBody>
          <a:bodyPr>
            <a:noAutofit/>
          </a:bodyPr>
          <a:lstStyle/>
          <a:p>
            <a:pPr lvl="0" algn="l"/>
            <a:b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Summer Preparedness 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York State </a:t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 System Preparedness</a:t>
            </a:r>
            <a:b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8915400" cy="70127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Historical Actual, Normal, &amp; Forecast – Summer Peak(MW)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166" y="4740317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NYISO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053755"/>
              </p:ext>
            </p:extLst>
          </p:nvPr>
        </p:nvGraphicFramePr>
        <p:xfrm>
          <a:off x="609600" y="819150"/>
          <a:ext cx="7772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669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6200" y="438150"/>
            <a:ext cx="9067800" cy="9144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Forecast Impact on Summer Peak Demand (MW) of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 Efficiency and Distributed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66" y="4740317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NYISO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47092"/>
              </p:ext>
            </p:extLst>
          </p:nvPr>
        </p:nvGraphicFramePr>
        <p:xfrm>
          <a:off x="1447800" y="1211283"/>
          <a:ext cx="6400800" cy="364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71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872"/>
            <a:ext cx="8229600" cy="7012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Summer Capability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557159"/>
              </p:ext>
            </p:extLst>
          </p:nvPr>
        </p:nvGraphicFramePr>
        <p:xfrm>
          <a:off x="609598" y="1276350"/>
          <a:ext cx="821436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Installed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Generation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39,325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39,295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Demand Response – Special Case Resources (SCRs)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itchFamily="34" charset="0"/>
                          <a:cs typeface="Arial" pitchFamily="34" charset="0"/>
                        </a:rPr>
                        <a:t>1,219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itchFamily="34" charset="0"/>
                          <a:cs typeface="Arial" pitchFamily="34" charset="0"/>
                        </a:rPr>
                        <a:t>1,309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Total NY Control Area (NYCA) Internal Capability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40,544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40,604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Net Firm Purchase Imports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itchFamily="34" charset="0"/>
                          <a:cs typeface="Arial" pitchFamily="34" charset="0"/>
                        </a:rPr>
                        <a:t>1,625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>
                          <a:latin typeface="Arial" pitchFamily="34" charset="0"/>
                          <a:cs typeface="Arial" pitchFamily="34" charset="0"/>
                        </a:rPr>
                        <a:t>1,452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Total Capability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42,169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itchFamily="34" charset="0"/>
                          <a:cs typeface="Arial" pitchFamily="34" charset="0"/>
                        </a:rPr>
                        <a:t>42,056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166" y="4740317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NYISO</a:t>
            </a:r>
          </a:p>
        </p:txBody>
      </p:sp>
    </p:spTree>
    <p:extLst>
      <p:ext uri="{BB962C8B-B14F-4D97-AF65-F5344CB8AC3E}">
        <p14:creationId xmlns:p14="http://schemas.microsoft.com/office/powerpoint/2010/main" val="192669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8763000" cy="70127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NYS Peak Demand and Installed Reserve Margin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908792"/>
              </p:ext>
            </p:extLst>
          </p:nvPr>
        </p:nvGraphicFramePr>
        <p:xfrm>
          <a:off x="990600" y="1245870"/>
          <a:ext cx="7162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Forecast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Demand Forecast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32,382 MW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17% Required Installed Reserve Margin (IRM)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5,505 MW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Total Capability Requirement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37,887 MW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Total Capability This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Summer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42,056 MW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Surplus (Capability Above Requirement)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4,169 MW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Capability Versus Demand Forecast (%)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129.9%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3166" y="4740317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NYISO</a:t>
            </a:r>
          </a:p>
        </p:txBody>
      </p:sp>
    </p:spTree>
    <p:extLst>
      <p:ext uri="{BB962C8B-B14F-4D97-AF65-F5344CB8AC3E}">
        <p14:creationId xmlns:p14="http://schemas.microsoft.com/office/powerpoint/2010/main" val="162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9DE9AC-C96F-4D7B-A42F-8BA3305E68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778944"/>
              </p:ext>
            </p:extLst>
          </p:nvPr>
        </p:nvGraphicFramePr>
        <p:xfrm>
          <a:off x="1223010" y="912406"/>
          <a:ext cx="6697980" cy="363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311194"/>
            <a:ext cx="8229600" cy="70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Load Relief Programs</a:t>
            </a:r>
            <a:endParaRPr lang="en-US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457200" y="4324350"/>
            <a:ext cx="3352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100" b="1" dirty="0">
                <a:latin typeface="Arial" panose="020B0604020202020204" pitchFamily="34" charset="0"/>
              </a:rPr>
              <a:t>DLRP – Distribution Load Relief Program</a:t>
            </a:r>
          </a:p>
          <a:p>
            <a:r>
              <a:rPr lang="en-US" altLang="en-US" sz="1100" b="1" dirty="0">
                <a:latin typeface="Arial" panose="020B0604020202020204" pitchFamily="34" charset="0"/>
              </a:rPr>
              <a:t>CSRP – Commercial System Relief Program</a:t>
            </a:r>
          </a:p>
          <a:p>
            <a:r>
              <a:rPr lang="en-US" altLang="en-US" sz="1100" b="1" dirty="0">
                <a:latin typeface="Arial" panose="020B0604020202020204" pitchFamily="34" charset="0"/>
              </a:rPr>
              <a:t>DLC – Direct Load Control Program</a:t>
            </a:r>
          </a:p>
        </p:txBody>
      </p:sp>
    </p:spTree>
    <p:extLst>
      <p:ext uri="{BB962C8B-B14F-4D97-AF65-F5344CB8AC3E}">
        <p14:creationId xmlns:p14="http://schemas.microsoft.com/office/powerpoint/2010/main" val="401591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8378"/>
            <a:ext cx="8763000" cy="765572"/>
          </a:xfrm>
        </p:spPr>
        <p:txBody>
          <a:bodyPr>
            <a:noAutofit/>
          </a:bodyPr>
          <a:lstStyle/>
          <a:p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Utility Transmission and Distribution Systems Preparedness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895350"/>
            <a:ext cx="8382000" cy="362307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700" b="1" dirty="0">
                <a:solidFill>
                  <a:srgbClr val="002D73"/>
                </a:solidFill>
              </a:rPr>
              <a:t>Surveys</a:t>
            </a:r>
            <a:r>
              <a:rPr lang="en-US" sz="1700" dirty="0">
                <a:solidFill>
                  <a:srgbClr val="002060"/>
                </a:solidFill>
              </a:rPr>
              <a:t> - Discussed responses to preparedness survey with each utility</a:t>
            </a:r>
          </a:p>
          <a:p>
            <a:pPr>
              <a:spcBef>
                <a:spcPts val="600"/>
              </a:spcBef>
            </a:pPr>
            <a:r>
              <a:rPr lang="en-US" sz="1700" b="1" dirty="0">
                <a:solidFill>
                  <a:srgbClr val="002D73"/>
                </a:solidFill>
              </a:rPr>
              <a:t>Work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2060"/>
                </a:solidFill>
              </a:rPr>
              <a:t>- All planned reinforcements, inspections, and repairs are or will be completed</a:t>
            </a:r>
          </a:p>
          <a:p>
            <a:pPr>
              <a:spcBef>
                <a:spcPts val="600"/>
              </a:spcBef>
            </a:pPr>
            <a:r>
              <a:rPr lang="en-US" sz="1700" b="1" dirty="0">
                <a:solidFill>
                  <a:srgbClr val="002D73"/>
                </a:solidFill>
              </a:rPr>
              <a:t>Spares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2060"/>
                </a:solidFill>
              </a:rPr>
              <a:t>- Each utility has adequate spare equipment on hand </a:t>
            </a:r>
          </a:p>
          <a:p>
            <a:pPr>
              <a:spcBef>
                <a:spcPts val="600"/>
              </a:spcBef>
            </a:pPr>
            <a:r>
              <a:rPr lang="en-US" sz="1700" b="1" dirty="0">
                <a:solidFill>
                  <a:srgbClr val="002D73"/>
                </a:solidFill>
              </a:rPr>
              <a:t>Planned Outages </a:t>
            </a:r>
            <a:r>
              <a:rPr lang="en-US" sz="1700" dirty="0">
                <a:solidFill>
                  <a:srgbClr val="002060"/>
                </a:solidFill>
              </a:rPr>
              <a:t>- Major generator and transmission planned outages require NYISO approval, and are avoided during peak periods</a:t>
            </a:r>
          </a:p>
          <a:p>
            <a:pPr>
              <a:spcBef>
                <a:spcPts val="800"/>
              </a:spcBef>
            </a:pPr>
            <a:r>
              <a:rPr lang="en-US" sz="1700" b="1" dirty="0">
                <a:solidFill>
                  <a:srgbClr val="002D73"/>
                </a:solidFill>
              </a:rPr>
              <a:t>Meeting Demand </a:t>
            </a:r>
            <a:r>
              <a:rPr lang="en-US" sz="1700" dirty="0">
                <a:solidFill>
                  <a:srgbClr val="002060"/>
                </a:solidFill>
              </a:rPr>
              <a:t>- Each utility expects to meet peak demand with all lines and generators in service</a:t>
            </a:r>
          </a:p>
          <a:p>
            <a:pPr>
              <a:spcBef>
                <a:spcPts val="800"/>
              </a:spcBef>
            </a:pPr>
            <a:r>
              <a:rPr lang="en-US" sz="1700" b="1" dirty="0">
                <a:solidFill>
                  <a:srgbClr val="002D73"/>
                </a:solidFill>
              </a:rPr>
              <a:t>Meeting Criteria </a:t>
            </a:r>
            <a:r>
              <a:rPr lang="en-US" sz="1700" dirty="0">
                <a:solidFill>
                  <a:srgbClr val="002060"/>
                </a:solidFill>
              </a:rPr>
              <a:t>- Each meets NPCC and NYSRC operating criteria</a:t>
            </a:r>
          </a:p>
          <a:p>
            <a:pPr>
              <a:spcBef>
                <a:spcPts val="800"/>
              </a:spcBef>
            </a:pPr>
            <a:r>
              <a:rPr lang="en-US" sz="1700" b="1" dirty="0">
                <a:solidFill>
                  <a:srgbClr val="002D73"/>
                </a:solidFill>
              </a:rPr>
              <a:t>Mitigation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dirty="0">
                <a:solidFill>
                  <a:srgbClr val="002060"/>
                </a:solidFill>
              </a:rPr>
              <a:t>– NYISO and each utility have operating procedures to mitigate reliability issues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2060"/>
                </a:solidFill>
              </a:rPr>
              <a:t>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2044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4950"/>
            <a:ext cx="5181600" cy="2895600"/>
          </a:xfrm>
        </p:spPr>
        <p:txBody>
          <a:bodyPr>
            <a:noAutofit/>
          </a:bodyPr>
          <a:lstStyle/>
          <a:p>
            <a:pPr lvl="0" algn="l"/>
            <a:b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 Summer Preparedness </a:t>
            </a:r>
            <a:b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York State </a:t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 Portfolio, Volatility, and Supply Price Outlook</a:t>
            </a:r>
            <a:b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45669"/>
      </p:ext>
    </p:extLst>
  </p:cSld>
  <p:clrMapOvr>
    <a:masterClrMapping/>
  </p:clrMapOvr>
</p:sld>
</file>

<file path=ppt/theme/theme1.xml><?xml version="1.0" encoding="utf-8"?>
<a:theme xmlns:a="http://schemas.openxmlformats.org/drawingml/2006/main" name="DP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S PowerPoint - Template.potx" id="{C6733DBC-75A1-4D48-999A-C08152D2104E}" vid="{41DC82AA-3C99-41C7-B2C2-24D0A1F1A9C0}"/>
    </a:ext>
  </a:extLst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S PowerPoint - Template.potx" id="{C6733DBC-75A1-4D48-999A-C08152D2104E}" vid="{C284B9F0-531E-431C-90E8-C2A5905AA920}"/>
    </a:ext>
  </a:extLst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S PowerPoint - Template.potx" id="{C6733DBC-75A1-4D48-999A-C08152D2104E}" vid="{32FEEE49-0C7A-438E-8104-398645BDC075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S PowerPoint - Template.potx" id="{C6733DBC-75A1-4D48-999A-C08152D2104E}" vid="{E82BEF3A-BCCC-4464-8EB6-4E5EDF6086D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1417254AD284EA12E9C6559B09CF4" ma:contentTypeVersion="" ma:contentTypeDescription="Create a new document." ma:contentTypeScope="" ma:versionID="0a7800a88b4c44be11ff4c2ac950df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b938d1d0e22567bcc0762bf699773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E09270-68C1-4C64-B21D-2AA5BF5E37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861CA-5DD2-44F8-8780-9628548221F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81E512-D939-4868-BB54-446F60E1F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DPS PowerPoint Template</Template>
  <TotalTime>1936</TotalTime>
  <Words>403</Words>
  <Application>Microsoft Office PowerPoint</Application>
  <PresentationFormat>On-screen Show (16:9)</PresentationFormat>
  <Paragraphs>96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DPS PowerPoint Template</vt:lpstr>
      <vt:lpstr>Section Master</vt:lpstr>
      <vt:lpstr>Content Master</vt:lpstr>
      <vt:lpstr>2_Custom Design</vt:lpstr>
      <vt:lpstr>PowerPoint Presentation</vt:lpstr>
      <vt:lpstr> 2019 Summer Preparedness  New York State   Electric System Preparedness  </vt:lpstr>
      <vt:lpstr>Historical Actual, Normal, &amp; Forecast – Summer Peak(MW)</vt:lpstr>
      <vt:lpstr>PowerPoint Presentation</vt:lpstr>
      <vt:lpstr>2019 Summer Capability</vt:lpstr>
      <vt:lpstr>NYS Peak Demand and Installed Reserve Margin</vt:lpstr>
      <vt:lpstr>Utility Load Relief Programs</vt:lpstr>
      <vt:lpstr>Utility Transmission and Distribution Systems Preparedness</vt:lpstr>
      <vt:lpstr> 2019 Summer Preparedness  New York State   Electric Portfolio, Volatility, and Supply Price Outlook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NYSDPS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s014ij</dc:creator>
  <cp:lastModifiedBy>Belsito, Shana (DPS)</cp:lastModifiedBy>
  <cp:revision>176</cp:revision>
  <cp:lastPrinted>2019-05-14T16:48:45Z</cp:lastPrinted>
  <dcterms:created xsi:type="dcterms:W3CDTF">2015-05-13T17:16:49Z</dcterms:created>
  <dcterms:modified xsi:type="dcterms:W3CDTF">2019-05-17T12:20:51Z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0x010100F9F1417254AD284EA12E9C6559B09CF4</vt:lpwstr>
  </property>
</Properties>
</file>