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7C6B-8065-45A5-A4D1-9211E313DE53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BB5-6483-498D-97C2-D7C6DB00E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511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7C6B-8065-45A5-A4D1-9211E313DE53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BB5-6483-498D-97C2-D7C6DB00E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100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7C6B-8065-45A5-A4D1-9211E313DE53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BB5-6483-498D-97C2-D7C6DB00E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772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7C6B-8065-45A5-A4D1-9211E313DE53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BB5-6483-498D-97C2-D7C6DB00E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583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7C6B-8065-45A5-A4D1-9211E313DE53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BB5-6483-498D-97C2-D7C6DB00E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975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7C6B-8065-45A5-A4D1-9211E313DE53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BB5-6483-498D-97C2-D7C6DB00E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366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7C6B-8065-45A5-A4D1-9211E313DE53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BB5-6483-498D-97C2-D7C6DB00E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7C6B-8065-45A5-A4D1-9211E313DE53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BB5-6483-498D-97C2-D7C6DB00E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769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7C6B-8065-45A5-A4D1-9211E313DE53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BB5-6483-498D-97C2-D7C6DB00E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7C6B-8065-45A5-A4D1-9211E313DE53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BB5-6483-498D-97C2-D7C6DB00E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203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7C6B-8065-45A5-A4D1-9211E313DE53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BB5-6483-498D-97C2-D7C6DB00E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003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77C6B-8065-45A5-A4D1-9211E313DE53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4CBB5-6483-498D-97C2-D7C6DB00E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0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25% Construction Payment </a:t>
            </a:r>
            <a:br>
              <a:rPr lang="en-US" dirty="0" smtClean="0"/>
            </a:br>
            <a:r>
              <a:rPr lang="en-US" dirty="0" smtClean="0"/>
              <a:t>Task List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IPWG Meeting </a:t>
            </a:r>
          </a:p>
          <a:p>
            <a:r>
              <a:rPr lang="en-US" dirty="0" smtClean="0"/>
              <a:t>June 21, 2017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457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25% Construction Payment Task List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listing below provides Developers a high level summary of work tasks to be performed by Utility with 25% Construction Payment</a:t>
            </a:r>
          </a:p>
          <a:p>
            <a:pPr lvl="1"/>
            <a:r>
              <a:rPr lang="en-US" dirty="0"/>
              <a:t>Payment processing</a:t>
            </a:r>
          </a:p>
          <a:p>
            <a:pPr lvl="1"/>
            <a:r>
              <a:rPr lang="en-US" dirty="0"/>
              <a:t>Establish project cost account</a:t>
            </a:r>
          </a:p>
          <a:p>
            <a:pPr lvl="1"/>
            <a:r>
              <a:rPr lang="en-US" dirty="0"/>
              <a:t>Develop preliminary project schedule</a:t>
            </a:r>
          </a:p>
          <a:p>
            <a:pPr lvl="1"/>
            <a:r>
              <a:rPr lang="en-US" dirty="0"/>
              <a:t>Verify complete design package received or work with developer to </a:t>
            </a:r>
            <a:r>
              <a:rPr lang="en-US" dirty="0" smtClean="0"/>
              <a:t>complete</a:t>
            </a:r>
          </a:p>
          <a:p>
            <a:pPr lvl="1"/>
            <a:r>
              <a:rPr lang="en-US" dirty="0" smtClean="0"/>
              <a:t>Assign </a:t>
            </a:r>
            <a:r>
              <a:rPr lang="en-US" dirty="0"/>
              <a:t>Interconnection Upgrade Project Manager</a:t>
            </a:r>
          </a:p>
          <a:p>
            <a:pPr lvl="1"/>
            <a:r>
              <a:rPr lang="en-US" dirty="0"/>
              <a:t>Assign design resources and </a:t>
            </a:r>
            <a:r>
              <a:rPr lang="en-US" dirty="0" smtClean="0"/>
              <a:t>begin </a:t>
            </a:r>
            <a:r>
              <a:rPr lang="en-US" dirty="0"/>
              <a:t>project design</a:t>
            </a:r>
          </a:p>
          <a:p>
            <a:pPr lvl="1"/>
            <a:r>
              <a:rPr lang="en-US" dirty="0" smtClean="0"/>
              <a:t>Establish detailed upgrade cost accounts</a:t>
            </a:r>
          </a:p>
          <a:p>
            <a:pPr lvl="1"/>
            <a:r>
              <a:rPr lang="en-US" dirty="0" smtClean="0"/>
              <a:t>Monitor </a:t>
            </a:r>
            <a:r>
              <a:rPr lang="en-US" dirty="0"/>
              <a:t>status of design process</a:t>
            </a:r>
          </a:p>
          <a:p>
            <a:pPr lvl="1"/>
            <a:r>
              <a:rPr lang="en-US" dirty="0"/>
              <a:t>Identify </a:t>
            </a:r>
            <a:r>
              <a:rPr lang="en-US" dirty="0" smtClean="0"/>
              <a:t>any </a:t>
            </a:r>
            <a:r>
              <a:rPr lang="en-US" dirty="0"/>
              <a:t>needed permits/ easements</a:t>
            </a:r>
          </a:p>
          <a:p>
            <a:pPr lvl="1"/>
            <a:r>
              <a:rPr lang="en-US" dirty="0" smtClean="0"/>
              <a:t>Initiate procurement of any needed permits/ easements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638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95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25% Construction Payment  Task List</vt:lpstr>
      <vt:lpstr>25% Construction Payment Task List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25% Construction Payment  Task List</dc:title>
  <dc:creator>Paul Haering</dc:creator>
  <cp:lastModifiedBy>Elizabeth Grisaru,EAG</cp:lastModifiedBy>
  <cp:revision>2</cp:revision>
  <dcterms:created xsi:type="dcterms:W3CDTF">2017-06-17T15:55:56Z</dcterms:created>
  <dcterms:modified xsi:type="dcterms:W3CDTF">2017-06-19T18:43:32Z</dcterms:modified>
</cp:coreProperties>
</file>