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9" r:id="rId2"/>
    <p:sldId id="260" r:id="rId3"/>
    <p:sldId id="262" r:id="rId4"/>
    <p:sldId id="263" r:id="rId5"/>
    <p:sldId id="264"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garet Campbell" initials="MC"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86" d="100"/>
          <a:sy n="86" d="100"/>
        </p:scale>
        <p:origin x="-120" y="-64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commentAuthors" Target="commentAuthors.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F0B8AC-1D98-40BF-85D7-72DF95930E13}" type="datetimeFigureOut">
              <a:rPr lang="en-US" smtClean="0"/>
              <a:t>9/14/18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F9DCA7-0CF1-46F1-8EF5-58DDEDD78020}" type="slidenum">
              <a:rPr lang="en-US" smtClean="0"/>
              <a:t>‹#›</a:t>
            </a:fld>
            <a:endParaRPr lang="en-US"/>
          </a:p>
        </p:txBody>
      </p:sp>
    </p:spTree>
    <p:extLst>
      <p:ext uri="{BB962C8B-B14F-4D97-AF65-F5344CB8AC3E}">
        <p14:creationId xmlns:p14="http://schemas.microsoft.com/office/powerpoint/2010/main" val="1976783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DEC691E-04DB-4D24-8519-71A52601D6D5}" type="datetime1">
              <a:rPr lang="en-US" smtClean="0"/>
              <a:t>9/14/18</a:t>
            </a:fld>
            <a:endParaRPr lang="en-US"/>
          </a:p>
        </p:txBody>
      </p:sp>
      <p:sp>
        <p:nvSpPr>
          <p:cNvPr id="5" name="Footer Placeholder 4"/>
          <p:cNvSpPr>
            <a:spLocks noGrp="1"/>
          </p:cNvSpPr>
          <p:nvPr>
            <p:ph type="ftr" sz="quarter" idx="11"/>
          </p:nvPr>
        </p:nvSpPr>
        <p:spPr/>
        <p:txBody>
          <a:bodyPr/>
          <a:lstStyle/>
          <a:p>
            <a:r>
              <a:rPr lang="en-US"/>
              <a:t>New York Standardized Interconnection Requirements Webinar May 3, 2016</a:t>
            </a:r>
          </a:p>
        </p:txBody>
      </p:sp>
      <p:sp>
        <p:nvSpPr>
          <p:cNvPr id="6" name="Slide Number Placeholder 5"/>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132248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B2DC23-A897-4467-9BDB-589CC62E27F1}" type="datetime1">
              <a:rPr lang="en-US" smtClean="0"/>
              <a:t>9/14/18</a:t>
            </a:fld>
            <a:endParaRPr lang="en-US"/>
          </a:p>
        </p:txBody>
      </p:sp>
      <p:sp>
        <p:nvSpPr>
          <p:cNvPr id="5" name="Footer Placeholder 4"/>
          <p:cNvSpPr>
            <a:spLocks noGrp="1"/>
          </p:cNvSpPr>
          <p:nvPr>
            <p:ph type="ftr" sz="quarter" idx="11"/>
          </p:nvPr>
        </p:nvSpPr>
        <p:spPr/>
        <p:txBody>
          <a:bodyPr/>
          <a:lstStyle/>
          <a:p>
            <a:r>
              <a:rPr lang="en-US"/>
              <a:t>New York Standardized Interconnection Requirements Webinar May 3, 2016</a:t>
            </a:r>
          </a:p>
        </p:txBody>
      </p:sp>
      <p:sp>
        <p:nvSpPr>
          <p:cNvPr id="6" name="Slide Number Placeholder 5"/>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538519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09B2733-1059-4322-A632-FE855342F7F6}" type="datetime1">
              <a:rPr lang="en-US" smtClean="0"/>
              <a:t>9/14/18</a:t>
            </a:fld>
            <a:endParaRPr lang="en-US"/>
          </a:p>
        </p:txBody>
      </p:sp>
      <p:sp>
        <p:nvSpPr>
          <p:cNvPr id="5" name="Footer Placeholder 4"/>
          <p:cNvSpPr>
            <a:spLocks noGrp="1"/>
          </p:cNvSpPr>
          <p:nvPr>
            <p:ph type="ftr" sz="quarter" idx="11"/>
          </p:nvPr>
        </p:nvSpPr>
        <p:spPr/>
        <p:txBody>
          <a:bodyPr/>
          <a:lstStyle/>
          <a:p>
            <a:r>
              <a:rPr lang="en-US"/>
              <a:t>New York Standardized Interconnection Requirements Webinar May 3, 2016</a:t>
            </a:r>
          </a:p>
        </p:txBody>
      </p:sp>
      <p:sp>
        <p:nvSpPr>
          <p:cNvPr id="6" name="Slide Number Placeholder 5"/>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2726163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B4CAB2-6567-4488-A2D6-EF6DBB6BF57E}" type="datetime1">
              <a:rPr lang="en-US" smtClean="0"/>
              <a:t>9/14/18</a:t>
            </a:fld>
            <a:endParaRPr lang="en-US"/>
          </a:p>
        </p:txBody>
      </p:sp>
      <p:sp>
        <p:nvSpPr>
          <p:cNvPr id="5" name="Footer Placeholder 4"/>
          <p:cNvSpPr>
            <a:spLocks noGrp="1"/>
          </p:cNvSpPr>
          <p:nvPr>
            <p:ph type="ftr" sz="quarter" idx="11"/>
          </p:nvPr>
        </p:nvSpPr>
        <p:spPr/>
        <p:txBody>
          <a:bodyPr/>
          <a:lstStyle/>
          <a:p>
            <a:r>
              <a:rPr lang="en-US"/>
              <a:t>New York Standardized Interconnection Requirements Webinar May 3, 2016</a:t>
            </a:r>
          </a:p>
        </p:txBody>
      </p:sp>
      <p:sp>
        <p:nvSpPr>
          <p:cNvPr id="6" name="Slide Number Placeholder 5"/>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3827115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D312415-E2A2-497B-86F5-47A0ACC5EA91}" type="datetime1">
              <a:rPr lang="en-US" smtClean="0"/>
              <a:t>9/14/18</a:t>
            </a:fld>
            <a:endParaRPr lang="en-US"/>
          </a:p>
        </p:txBody>
      </p:sp>
      <p:sp>
        <p:nvSpPr>
          <p:cNvPr id="5" name="Footer Placeholder 4"/>
          <p:cNvSpPr>
            <a:spLocks noGrp="1"/>
          </p:cNvSpPr>
          <p:nvPr>
            <p:ph type="ftr" sz="quarter" idx="11"/>
          </p:nvPr>
        </p:nvSpPr>
        <p:spPr/>
        <p:txBody>
          <a:bodyPr/>
          <a:lstStyle/>
          <a:p>
            <a:r>
              <a:rPr lang="en-US"/>
              <a:t>New York Standardized Interconnection Requirements Webinar May 3, 2016</a:t>
            </a:r>
          </a:p>
        </p:txBody>
      </p:sp>
      <p:sp>
        <p:nvSpPr>
          <p:cNvPr id="6" name="Slide Number Placeholder 5"/>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302245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A9A6E0-09C9-4A34-B1A1-DACCBD2E10BF}" type="datetime1">
              <a:rPr lang="en-US" smtClean="0"/>
              <a:t>9/14/18</a:t>
            </a:fld>
            <a:endParaRPr lang="en-US"/>
          </a:p>
        </p:txBody>
      </p:sp>
      <p:sp>
        <p:nvSpPr>
          <p:cNvPr id="6" name="Footer Placeholder 5"/>
          <p:cNvSpPr>
            <a:spLocks noGrp="1"/>
          </p:cNvSpPr>
          <p:nvPr>
            <p:ph type="ftr" sz="quarter" idx="11"/>
          </p:nvPr>
        </p:nvSpPr>
        <p:spPr/>
        <p:txBody>
          <a:bodyPr/>
          <a:lstStyle/>
          <a:p>
            <a:r>
              <a:rPr lang="en-US"/>
              <a:t>New York Standardized Interconnection Requirements Webinar May 3, 2016</a:t>
            </a:r>
          </a:p>
        </p:txBody>
      </p:sp>
      <p:sp>
        <p:nvSpPr>
          <p:cNvPr id="7" name="Slide Number Placeholder 6"/>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3298713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DFEE0B0-2F01-4C4C-951D-E8D12471EDC6}" type="datetime1">
              <a:rPr lang="en-US" smtClean="0"/>
              <a:t>9/14/18</a:t>
            </a:fld>
            <a:endParaRPr lang="en-US"/>
          </a:p>
        </p:txBody>
      </p:sp>
      <p:sp>
        <p:nvSpPr>
          <p:cNvPr id="8" name="Footer Placeholder 7"/>
          <p:cNvSpPr>
            <a:spLocks noGrp="1"/>
          </p:cNvSpPr>
          <p:nvPr>
            <p:ph type="ftr" sz="quarter" idx="11"/>
          </p:nvPr>
        </p:nvSpPr>
        <p:spPr/>
        <p:txBody>
          <a:bodyPr/>
          <a:lstStyle/>
          <a:p>
            <a:r>
              <a:rPr lang="en-US"/>
              <a:t>New York Standardized Interconnection Requirements Webinar May 3, 2016</a:t>
            </a:r>
          </a:p>
        </p:txBody>
      </p:sp>
      <p:sp>
        <p:nvSpPr>
          <p:cNvPr id="9" name="Slide Number Placeholder 8"/>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3247077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1E1A2AB-312F-499C-8DB7-DC7DCCC1C180}" type="datetime1">
              <a:rPr lang="en-US" smtClean="0"/>
              <a:t>9/14/18</a:t>
            </a:fld>
            <a:endParaRPr lang="en-US"/>
          </a:p>
        </p:txBody>
      </p:sp>
      <p:sp>
        <p:nvSpPr>
          <p:cNvPr id="4" name="Footer Placeholder 3"/>
          <p:cNvSpPr>
            <a:spLocks noGrp="1"/>
          </p:cNvSpPr>
          <p:nvPr>
            <p:ph type="ftr" sz="quarter" idx="11"/>
          </p:nvPr>
        </p:nvSpPr>
        <p:spPr/>
        <p:txBody>
          <a:bodyPr/>
          <a:lstStyle/>
          <a:p>
            <a:r>
              <a:rPr lang="en-US"/>
              <a:t>New York Standardized Interconnection Requirements Webinar May 3, 2016</a:t>
            </a:r>
          </a:p>
        </p:txBody>
      </p:sp>
      <p:sp>
        <p:nvSpPr>
          <p:cNvPr id="5" name="Slide Number Placeholder 4"/>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333198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14B8D-A2BF-4183-8213-D80308E737E6}" type="datetime1">
              <a:rPr lang="en-US" smtClean="0"/>
              <a:t>9/14/18</a:t>
            </a:fld>
            <a:endParaRPr lang="en-US"/>
          </a:p>
        </p:txBody>
      </p:sp>
      <p:sp>
        <p:nvSpPr>
          <p:cNvPr id="3" name="Footer Placeholder 2"/>
          <p:cNvSpPr>
            <a:spLocks noGrp="1"/>
          </p:cNvSpPr>
          <p:nvPr>
            <p:ph type="ftr" sz="quarter" idx="11"/>
          </p:nvPr>
        </p:nvSpPr>
        <p:spPr/>
        <p:txBody>
          <a:bodyPr/>
          <a:lstStyle/>
          <a:p>
            <a:r>
              <a:rPr lang="en-US"/>
              <a:t>New York Standardized Interconnection Requirements Webinar May 3, 2016</a:t>
            </a:r>
          </a:p>
        </p:txBody>
      </p:sp>
      <p:sp>
        <p:nvSpPr>
          <p:cNvPr id="4" name="Slide Number Placeholder 3"/>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1673320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DA851FD-FC3D-48F3-920A-E464B843680F}" type="datetime1">
              <a:rPr lang="en-US" smtClean="0"/>
              <a:t>9/14/18</a:t>
            </a:fld>
            <a:endParaRPr lang="en-US"/>
          </a:p>
        </p:txBody>
      </p:sp>
      <p:sp>
        <p:nvSpPr>
          <p:cNvPr id="6" name="Footer Placeholder 5"/>
          <p:cNvSpPr>
            <a:spLocks noGrp="1"/>
          </p:cNvSpPr>
          <p:nvPr>
            <p:ph type="ftr" sz="quarter" idx="11"/>
          </p:nvPr>
        </p:nvSpPr>
        <p:spPr/>
        <p:txBody>
          <a:bodyPr/>
          <a:lstStyle/>
          <a:p>
            <a:r>
              <a:rPr lang="en-US"/>
              <a:t>New York Standardized Interconnection Requirements Webinar May 3, 2016</a:t>
            </a:r>
          </a:p>
        </p:txBody>
      </p:sp>
      <p:sp>
        <p:nvSpPr>
          <p:cNvPr id="7" name="Slide Number Placeholder 6"/>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2859507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C8938B-223E-48E9-BAE1-6688A1D099D0}" type="datetime1">
              <a:rPr lang="en-US" smtClean="0"/>
              <a:t>9/14/18</a:t>
            </a:fld>
            <a:endParaRPr lang="en-US"/>
          </a:p>
        </p:txBody>
      </p:sp>
      <p:sp>
        <p:nvSpPr>
          <p:cNvPr id="6" name="Footer Placeholder 5"/>
          <p:cNvSpPr>
            <a:spLocks noGrp="1"/>
          </p:cNvSpPr>
          <p:nvPr>
            <p:ph type="ftr" sz="quarter" idx="11"/>
          </p:nvPr>
        </p:nvSpPr>
        <p:spPr/>
        <p:txBody>
          <a:bodyPr/>
          <a:lstStyle/>
          <a:p>
            <a:r>
              <a:rPr lang="en-US"/>
              <a:t>New York Standardized Interconnection Requirements Webinar May 3, 2016</a:t>
            </a:r>
          </a:p>
        </p:txBody>
      </p:sp>
      <p:sp>
        <p:nvSpPr>
          <p:cNvPr id="7" name="Slide Number Placeholder 6"/>
          <p:cNvSpPr>
            <a:spLocks noGrp="1"/>
          </p:cNvSpPr>
          <p:nvPr>
            <p:ph type="sldNum" sz="quarter" idx="12"/>
          </p:nvPr>
        </p:nvSpPr>
        <p:spPr/>
        <p:txBody>
          <a:bodyPr/>
          <a:lstStyle/>
          <a:p>
            <a:fld id="{6AE5A673-C31F-47BE-8F63-0C4BDDA33429}" type="slidenum">
              <a:rPr lang="en-US" smtClean="0"/>
              <a:t>‹#›</a:t>
            </a:fld>
            <a:endParaRPr lang="en-US"/>
          </a:p>
        </p:txBody>
      </p:sp>
    </p:spTree>
    <p:extLst>
      <p:ext uri="{BB962C8B-B14F-4D97-AF65-F5344CB8AC3E}">
        <p14:creationId xmlns:p14="http://schemas.microsoft.com/office/powerpoint/2010/main" val="22168653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A5FEC-F0C5-4062-BB47-CD1C2EF79A61}" type="datetime1">
              <a:rPr lang="en-US" smtClean="0"/>
              <a:t>9/14/18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New York Standardized Interconnection Requirements Webinar May 3, 2016</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5A673-C31F-47BE-8F63-0C4BDDA33429}" type="slidenum">
              <a:rPr lang="en-US" smtClean="0"/>
              <a:t>‹#›</a:t>
            </a:fld>
            <a:endParaRPr lang="en-US"/>
          </a:p>
        </p:txBody>
      </p:sp>
    </p:spTree>
    <p:extLst>
      <p:ext uri="{BB962C8B-B14F-4D97-AF65-F5344CB8AC3E}">
        <p14:creationId xmlns:p14="http://schemas.microsoft.com/office/powerpoint/2010/main" val="2401761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Footer Placeholder 15"/>
          <p:cNvSpPr>
            <a:spLocks noGrp="1"/>
          </p:cNvSpPr>
          <p:nvPr>
            <p:ph type="ftr" sz="quarter" idx="11"/>
          </p:nvPr>
        </p:nvSpPr>
        <p:spPr>
          <a:xfrm>
            <a:off x="3657600" y="6381750"/>
            <a:ext cx="4889500" cy="440328"/>
          </a:xfrm>
        </p:spPr>
        <p:txBody>
          <a:bodyPr anchor="b" anchorCtr="1"/>
          <a:lstStyle/>
          <a:p>
            <a:r>
              <a:rPr lang="en-US" sz="1000" dirty="0">
                <a:solidFill>
                  <a:schemeClr val="bg1">
                    <a:lumMod val="65000"/>
                  </a:schemeClr>
                </a:solidFill>
                <a:latin typeface="Arial" panose="020B0604020202020204" pitchFamily="34" charset="0"/>
                <a:cs typeface="Arial" panose="020B0604020202020204" pitchFamily="34" charset="0"/>
              </a:rPr>
              <a:t>Event/Webinar Title  Month, Day, 2016</a:t>
            </a:r>
          </a:p>
        </p:txBody>
      </p:sp>
      <p:sp>
        <p:nvSpPr>
          <p:cNvPr id="18" name="Title 1"/>
          <p:cNvSpPr>
            <a:spLocks noGrp="1"/>
          </p:cNvSpPr>
          <p:nvPr>
            <p:ph type="title"/>
          </p:nvPr>
        </p:nvSpPr>
        <p:spPr>
          <a:xfrm>
            <a:off x="838200" y="2065586"/>
            <a:ext cx="10515600" cy="1325563"/>
          </a:xfrm>
        </p:spPr>
        <p:txBody>
          <a:bodyPr/>
          <a:lstStyle/>
          <a:p>
            <a:pPr algn="ctr"/>
            <a:r>
              <a:rPr lang="en-US" sz="4000" dirty="0">
                <a:solidFill>
                  <a:prstClr val="black">
                    <a:lumMod val="65000"/>
                    <a:lumOff val="35000"/>
                  </a:prstClr>
                </a:solidFill>
                <a:latin typeface="Arial" panose="020B0604020202020204" pitchFamily="34" charset="0"/>
                <a:cs typeface="Arial" panose="020B0604020202020204" pitchFamily="34" charset="0"/>
              </a:rPr>
              <a:t>SIR Update and IX Process Needs</a:t>
            </a:r>
            <a:endParaRPr lang="en-US" dirty="0"/>
          </a:p>
        </p:txBody>
      </p:sp>
      <p:sp>
        <p:nvSpPr>
          <p:cNvPr id="19" name="Content Placeholder 2"/>
          <p:cNvSpPr>
            <a:spLocks noGrp="1"/>
          </p:cNvSpPr>
          <p:nvPr>
            <p:ph idx="1"/>
          </p:nvPr>
        </p:nvSpPr>
        <p:spPr>
          <a:xfrm>
            <a:off x="838200" y="3461920"/>
            <a:ext cx="10515600" cy="1639470"/>
          </a:xfrm>
        </p:spPr>
        <p:txBody>
          <a:bodyPr/>
          <a:lstStyle/>
          <a:p>
            <a:pPr marL="0" indent="0" algn="ctr">
              <a:buNone/>
            </a:pPr>
            <a:r>
              <a:rPr lang="en-US" dirty="0">
                <a:solidFill>
                  <a:srgbClr val="595959"/>
                </a:solidFill>
                <a:latin typeface="Arial" panose="020B0604020202020204" pitchFamily="34" charset="0"/>
                <a:cs typeface="Arial" panose="020B0604020202020204" pitchFamily="34" charset="0"/>
              </a:rPr>
              <a:t>IPWG meeting</a:t>
            </a:r>
          </a:p>
          <a:p>
            <a:pPr marL="0" indent="0" algn="ctr">
              <a:buNone/>
            </a:pPr>
            <a:r>
              <a:rPr lang="en-US" dirty="0">
                <a:solidFill>
                  <a:srgbClr val="595959"/>
                </a:solidFill>
                <a:latin typeface="Arial" panose="020B0604020202020204" pitchFamily="34" charset="0"/>
                <a:cs typeface="Arial" panose="020B0604020202020204" pitchFamily="34" charset="0"/>
              </a:rPr>
              <a:t>September 17, 2018</a:t>
            </a:r>
          </a:p>
        </p:txBody>
      </p:sp>
    </p:spTree>
    <p:extLst>
      <p:ext uri="{BB962C8B-B14F-4D97-AF65-F5344CB8AC3E}">
        <p14:creationId xmlns:p14="http://schemas.microsoft.com/office/powerpoint/2010/main" val="3475675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06055" y="108453"/>
            <a:ext cx="5786277" cy="934287"/>
          </a:xfrm>
        </p:spPr>
        <p:txBody>
          <a:bodyPr>
            <a:normAutofit/>
          </a:bodyPr>
          <a:lstStyle/>
          <a:p>
            <a:r>
              <a:rPr lang="en-US" sz="2800" dirty="0">
                <a:solidFill>
                  <a:schemeClr val="bg1"/>
                </a:solidFill>
                <a:latin typeface="Arial" panose="020B0604020202020204" pitchFamily="34" charset="0"/>
                <a:cs typeface="Arial" panose="020B0604020202020204" pitchFamily="34" charset="0"/>
              </a:rPr>
              <a:t>MATERIAL MODIFICATIONS</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231899" y="1878788"/>
            <a:ext cx="9668933" cy="4092575"/>
          </a:xfrm>
        </p:spPr>
        <p:txBody>
          <a:bodyPr>
            <a:normAutofit/>
          </a:bodyPr>
          <a:lstStyle/>
          <a:p>
            <a:pPr marL="0" indent="0">
              <a:buNone/>
            </a:pPr>
            <a:r>
              <a:rPr lang="en-US" b="1" dirty="0">
                <a:solidFill>
                  <a:srgbClr val="404040"/>
                </a:solidFill>
                <a:latin typeface="Arial"/>
                <a:cs typeface="Arial"/>
              </a:rPr>
              <a:t>Problem</a:t>
            </a:r>
            <a:r>
              <a:rPr lang="en-US" dirty="0">
                <a:solidFill>
                  <a:srgbClr val="404040"/>
                </a:solidFill>
                <a:latin typeface="Arial"/>
                <a:cs typeface="Arial"/>
              </a:rPr>
              <a:t>: Lack of clarity regarding what modifications to an existing facility or application in progress will trigger a new IX application</a:t>
            </a:r>
          </a:p>
          <a:p>
            <a:pPr marL="0" indent="0">
              <a:buNone/>
            </a:pPr>
            <a:endParaRPr lang="en-US" dirty="0">
              <a:solidFill>
                <a:srgbClr val="404040"/>
              </a:solidFill>
              <a:latin typeface="Arial"/>
              <a:cs typeface="Arial"/>
            </a:endParaRPr>
          </a:p>
          <a:p>
            <a:pPr marL="0" indent="0">
              <a:buNone/>
            </a:pPr>
            <a:r>
              <a:rPr lang="en-US" b="1" dirty="0">
                <a:solidFill>
                  <a:srgbClr val="404040"/>
                </a:solidFill>
                <a:latin typeface="Arial"/>
                <a:cs typeface="Arial"/>
              </a:rPr>
              <a:t>Goal</a:t>
            </a:r>
            <a:r>
              <a:rPr lang="en-US" dirty="0">
                <a:solidFill>
                  <a:srgbClr val="404040"/>
                </a:solidFill>
                <a:latin typeface="Arial"/>
                <a:cs typeface="Arial"/>
              </a:rPr>
              <a:t>: More specificity for what constitutes a material modification, based on a threshold of additional time needed to restudy the proposed modification. Developer is responsible for all additional costs.</a:t>
            </a:r>
          </a:p>
        </p:txBody>
      </p:sp>
    </p:spTree>
    <p:extLst>
      <p:ext uri="{BB962C8B-B14F-4D97-AF65-F5344CB8AC3E}">
        <p14:creationId xmlns:p14="http://schemas.microsoft.com/office/powerpoint/2010/main" val="261116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27222" y="108453"/>
            <a:ext cx="5786277" cy="934287"/>
          </a:xfrm>
        </p:spPr>
        <p:txBody>
          <a:bodyPr>
            <a:normAutofit/>
          </a:bodyPr>
          <a:lstStyle/>
          <a:p>
            <a:r>
              <a:rPr lang="en-US" sz="2800" dirty="0">
                <a:solidFill>
                  <a:schemeClr val="bg1"/>
                </a:solidFill>
                <a:latin typeface="Arial" panose="020B0604020202020204" pitchFamily="34" charset="0"/>
                <a:cs typeface="Arial" panose="020B0604020202020204" pitchFamily="34" charset="0"/>
              </a:rPr>
              <a:t>COST SHARING 2.0</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549400" y="1878788"/>
            <a:ext cx="8661400" cy="4092575"/>
          </a:xfrm>
        </p:spPr>
        <p:txBody>
          <a:bodyPr>
            <a:normAutofit/>
          </a:bodyPr>
          <a:lstStyle/>
          <a:p>
            <a:pPr marL="0" indent="0">
              <a:buNone/>
            </a:pPr>
            <a:endParaRPr lang="en-US" sz="2400" dirty="0">
              <a:solidFill>
                <a:srgbClr val="595959"/>
              </a:solidFill>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p:txBody>
      </p:sp>
      <p:sp>
        <p:nvSpPr>
          <p:cNvPr id="2" name="TextBox 1"/>
          <p:cNvSpPr txBox="1"/>
          <p:nvPr/>
        </p:nvSpPr>
        <p:spPr>
          <a:xfrm>
            <a:off x="1244600" y="1155698"/>
            <a:ext cx="10172701" cy="5262980"/>
          </a:xfrm>
          <a:prstGeom prst="rect">
            <a:avLst/>
          </a:prstGeom>
          <a:noFill/>
        </p:spPr>
        <p:txBody>
          <a:bodyPr wrap="square" rtlCol="0">
            <a:spAutoFit/>
          </a:bodyPr>
          <a:lstStyle/>
          <a:p>
            <a:r>
              <a:rPr lang="en-US" sz="2800" b="1" dirty="0">
                <a:solidFill>
                  <a:srgbClr val="404040"/>
                </a:solidFill>
                <a:latin typeface="Arial"/>
                <a:cs typeface="Arial"/>
              </a:rPr>
              <a:t>Problem</a:t>
            </a:r>
            <a:r>
              <a:rPr lang="en-US" sz="2800" dirty="0">
                <a:solidFill>
                  <a:srgbClr val="404040"/>
                </a:solidFill>
                <a:latin typeface="Arial"/>
                <a:cs typeface="Arial"/>
              </a:rPr>
              <a:t>: As REV is changing utility paradigm and DERs are integrating more with utility operations (DSIPs, </a:t>
            </a:r>
            <a:r>
              <a:rPr lang="en-US" sz="2800" dirty="0" err="1">
                <a:solidFill>
                  <a:srgbClr val="404040"/>
                </a:solidFill>
                <a:latin typeface="Arial"/>
                <a:cs typeface="Arial"/>
              </a:rPr>
              <a:t>etc</a:t>
            </a:r>
            <a:r>
              <a:rPr lang="en-US" sz="2800" dirty="0">
                <a:solidFill>
                  <a:srgbClr val="404040"/>
                </a:solidFill>
                <a:latin typeface="Arial"/>
                <a:cs typeface="Arial"/>
              </a:rPr>
              <a:t>,) we need to rethink the cost allocation process for grid upgrades. The IPWG's cost sharing 1.0 has experienced some limited use but there continues to be a first mover challenge that is hindering its success and utilities need reassurance that all upgrade costs will get paid.</a:t>
            </a:r>
          </a:p>
          <a:p>
            <a:r>
              <a:rPr lang="en-US" sz="2800" dirty="0">
                <a:solidFill>
                  <a:srgbClr val="404040"/>
                </a:solidFill>
                <a:latin typeface="Arial"/>
                <a:cs typeface="Arial"/>
              </a:rPr>
              <a:t> </a:t>
            </a:r>
          </a:p>
          <a:p>
            <a:r>
              <a:rPr lang="en-US" sz="2800" b="1" dirty="0">
                <a:solidFill>
                  <a:srgbClr val="404040"/>
                </a:solidFill>
                <a:latin typeface="Arial"/>
                <a:cs typeface="Arial"/>
              </a:rPr>
              <a:t>Goal</a:t>
            </a:r>
            <a:r>
              <a:rPr lang="en-US" sz="2800" dirty="0">
                <a:solidFill>
                  <a:srgbClr val="404040"/>
                </a:solidFill>
                <a:latin typeface="Arial"/>
                <a:cs typeface="Arial"/>
              </a:rPr>
              <a:t>: Potential to build on the success of National Grid's pilot program and design a strategy that allows utilities to make proactive upgrades in areas where development activity is likely. </a:t>
            </a:r>
          </a:p>
        </p:txBody>
      </p:sp>
    </p:spTree>
    <p:extLst>
      <p:ext uri="{BB962C8B-B14F-4D97-AF65-F5344CB8AC3E}">
        <p14:creationId xmlns:p14="http://schemas.microsoft.com/office/powerpoint/2010/main" val="125130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06055" y="108453"/>
            <a:ext cx="10633445" cy="934287"/>
          </a:xfrm>
        </p:spPr>
        <p:txBody>
          <a:bodyPr>
            <a:normAutofit/>
          </a:bodyPr>
          <a:lstStyle/>
          <a:p>
            <a:r>
              <a:rPr lang="en-US" sz="2800" dirty="0">
                <a:solidFill>
                  <a:schemeClr val="bg1"/>
                </a:solidFill>
                <a:latin typeface="Arial" panose="020B0604020202020204" pitchFamily="34" charset="0"/>
                <a:cs typeface="Arial" panose="020B0604020202020204" pitchFamily="34" charset="0"/>
              </a:rPr>
              <a:t>MORE SPECIFICITY FOR SMALLER SYSTEMS </a:t>
            </a:r>
            <a:r>
              <a:rPr lang="en-US" sz="2800" dirty="0">
                <a:solidFill>
                  <a:schemeClr val="bg1"/>
                </a:solidFill>
                <a:latin typeface="Arial"/>
                <a:cs typeface="Arial"/>
              </a:rPr>
              <a:t>≤</a:t>
            </a:r>
            <a:r>
              <a:rPr lang="en-US" sz="2800" dirty="0" smtClean="0">
                <a:solidFill>
                  <a:schemeClr val="bg1"/>
                </a:solidFill>
                <a:latin typeface="Arial" panose="020B0604020202020204" pitchFamily="34" charset="0"/>
                <a:cs typeface="Arial" panose="020B0604020202020204" pitchFamily="34" charset="0"/>
              </a:rPr>
              <a:t>500 </a:t>
            </a:r>
            <a:r>
              <a:rPr lang="en-US" sz="2800" dirty="0">
                <a:solidFill>
                  <a:schemeClr val="bg1"/>
                </a:solidFill>
                <a:latin typeface="Arial" panose="020B0604020202020204" pitchFamily="34" charset="0"/>
                <a:cs typeface="Arial" panose="020B0604020202020204" pitchFamily="34" charset="0"/>
              </a:rPr>
              <a:t>KW-ac</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231900" y="1645955"/>
            <a:ext cx="10198100" cy="4092575"/>
          </a:xfrm>
        </p:spPr>
        <p:txBody>
          <a:bodyPr>
            <a:normAutofit lnSpcReduction="10000"/>
          </a:bodyPr>
          <a:lstStyle/>
          <a:p>
            <a:pPr marL="0" indent="0">
              <a:buNone/>
            </a:pPr>
            <a:r>
              <a:rPr lang="en-US" b="1" dirty="0">
                <a:solidFill>
                  <a:srgbClr val="404040"/>
                </a:solidFill>
                <a:latin typeface="Arial"/>
                <a:cs typeface="Arial"/>
              </a:rPr>
              <a:t>Problem</a:t>
            </a:r>
            <a:r>
              <a:rPr lang="en-US" dirty="0">
                <a:solidFill>
                  <a:srgbClr val="404040"/>
                </a:solidFill>
                <a:latin typeface="Arial"/>
                <a:cs typeface="Arial"/>
              </a:rPr>
              <a:t>: The expedited process for </a:t>
            </a:r>
            <a:r>
              <a:rPr lang="en-US" dirty="0">
                <a:solidFill>
                  <a:srgbClr val="404040"/>
                </a:solidFill>
                <a:latin typeface="Arial"/>
                <a:cs typeface="Arial"/>
              </a:rPr>
              <a:t>≤300 </a:t>
            </a:r>
            <a:r>
              <a:rPr lang="en-US" dirty="0">
                <a:solidFill>
                  <a:srgbClr val="404040"/>
                </a:solidFill>
                <a:latin typeface="Arial"/>
                <a:cs typeface="Arial"/>
              </a:rPr>
              <a:t>kW is seldom followed.   A full CESIR process is too onerous in both time and money for systems </a:t>
            </a:r>
            <a:r>
              <a:rPr lang="en-US" dirty="0">
                <a:solidFill>
                  <a:srgbClr val="404040"/>
                </a:solidFill>
                <a:latin typeface="Arial"/>
                <a:cs typeface="Arial"/>
              </a:rPr>
              <a:t>≤500 </a:t>
            </a:r>
            <a:r>
              <a:rPr lang="en-US" dirty="0">
                <a:solidFill>
                  <a:srgbClr val="404040"/>
                </a:solidFill>
                <a:latin typeface="Arial"/>
                <a:cs typeface="Arial"/>
              </a:rPr>
              <a:t>kW. A simpler process is needed for these systems.</a:t>
            </a:r>
          </a:p>
          <a:p>
            <a:pPr marL="0" indent="0">
              <a:buNone/>
            </a:pPr>
            <a:endParaRPr lang="en-US" dirty="0">
              <a:solidFill>
                <a:srgbClr val="404040"/>
              </a:solidFill>
              <a:latin typeface="Arial"/>
              <a:cs typeface="Arial"/>
            </a:endParaRPr>
          </a:p>
          <a:p>
            <a:pPr marL="0" indent="0">
              <a:buNone/>
            </a:pPr>
            <a:r>
              <a:rPr lang="en-US" b="1" dirty="0">
                <a:solidFill>
                  <a:srgbClr val="404040"/>
                </a:solidFill>
                <a:latin typeface="Arial"/>
                <a:cs typeface="Arial"/>
              </a:rPr>
              <a:t>Goal</a:t>
            </a:r>
            <a:r>
              <a:rPr lang="en-US" dirty="0">
                <a:solidFill>
                  <a:srgbClr val="404040"/>
                </a:solidFill>
                <a:latin typeface="Arial"/>
                <a:cs typeface="Arial"/>
              </a:rPr>
              <a:t>:  </a:t>
            </a:r>
            <a:r>
              <a:rPr lang="en-US" dirty="0" smtClean="0">
                <a:solidFill>
                  <a:srgbClr val="404040"/>
                </a:solidFill>
                <a:latin typeface="Arial"/>
                <a:cs typeface="Arial"/>
              </a:rPr>
              <a:t>Shorter </a:t>
            </a:r>
            <a:r>
              <a:rPr lang="en-US" dirty="0">
                <a:solidFill>
                  <a:srgbClr val="404040"/>
                </a:solidFill>
                <a:latin typeface="Arial"/>
                <a:cs typeface="Arial"/>
              </a:rPr>
              <a:t>timelines, simpler process, and simpler screens should be considered  for systems </a:t>
            </a:r>
            <a:r>
              <a:rPr lang="en-US" dirty="0">
                <a:solidFill>
                  <a:srgbClr val="404040"/>
                </a:solidFill>
                <a:latin typeface="Arial"/>
                <a:cs typeface="Arial"/>
              </a:rPr>
              <a:t>≤500 </a:t>
            </a:r>
            <a:r>
              <a:rPr lang="en-US" dirty="0" smtClean="0">
                <a:solidFill>
                  <a:srgbClr val="404040"/>
                </a:solidFill>
                <a:latin typeface="Arial"/>
                <a:cs typeface="Arial"/>
              </a:rPr>
              <a:t>kW, which are typically less complex and lower impact.</a:t>
            </a:r>
            <a:r>
              <a:rPr lang="en-US" dirty="0">
                <a:solidFill>
                  <a:srgbClr val="404040"/>
                </a:solidFill>
                <a:latin typeface="Arial"/>
                <a:cs typeface="Arial"/>
              </a:rPr>
              <a:t>  </a:t>
            </a:r>
            <a:r>
              <a:rPr lang="en-US" dirty="0" smtClean="0">
                <a:solidFill>
                  <a:srgbClr val="404040"/>
                </a:solidFill>
                <a:latin typeface="Arial"/>
                <a:cs typeface="Arial"/>
              </a:rPr>
              <a:t>Additionally </a:t>
            </a:r>
            <a:r>
              <a:rPr lang="en-US" dirty="0">
                <a:solidFill>
                  <a:srgbClr val="404040"/>
                </a:solidFill>
                <a:latin typeface="Arial"/>
                <a:cs typeface="Arial"/>
              </a:rPr>
              <a:t>consider raising the 50 kW </a:t>
            </a:r>
            <a:r>
              <a:rPr lang="en-US" dirty="0" smtClean="0">
                <a:solidFill>
                  <a:srgbClr val="404040"/>
                </a:solidFill>
                <a:latin typeface="Arial"/>
                <a:cs typeface="Arial"/>
              </a:rPr>
              <a:t>threshold to ≤300 </a:t>
            </a:r>
            <a:r>
              <a:rPr lang="en-US" dirty="0">
                <a:solidFill>
                  <a:srgbClr val="404040"/>
                </a:solidFill>
                <a:latin typeface="Arial"/>
                <a:cs typeface="Arial"/>
              </a:rPr>
              <a:t>kW</a:t>
            </a:r>
            <a:r>
              <a:rPr lang="en-US" dirty="0">
                <a:solidFill>
                  <a:srgbClr val="404040"/>
                </a:solidFill>
                <a:latin typeface="Arial"/>
                <a:cs typeface="Arial"/>
              </a:rPr>
              <a:t>. These </a:t>
            </a:r>
            <a:r>
              <a:rPr lang="en-US" dirty="0" smtClean="0">
                <a:solidFill>
                  <a:srgbClr val="404040"/>
                </a:solidFill>
                <a:latin typeface="Arial"/>
                <a:cs typeface="Arial"/>
              </a:rPr>
              <a:t>smaller systems </a:t>
            </a:r>
            <a:r>
              <a:rPr lang="en-US" dirty="0">
                <a:solidFill>
                  <a:srgbClr val="404040"/>
                </a:solidFill>
                <a:latin typeface="Arial"/>
                <a:cs typeface="Arial"/>
              </a:rPr>
              <a:t>should be able to use expedited review. </a:t>
            </a:r>
            <a:endParaRPr lang="en-US" dirty="0">
              <a:solidFill>
                <a:srgbClr val="404040"/>
              </a:solidFill>
              <a:latin typeface="Arial"/>
              <a:cs typeface="Arial"/>
            </a:endParaRPr>
          </a:p>
        </p:txBody>
      </p:sp>
    </p:spTree>
    <p:extLst>
      <p:ext uri="{BB962C8B-B14F-4D97-AF65-F5344CB8AC3E}">
        <p14:creationId xmlns:p14="http://schemas.microsoft.com/office/powerpoint/2010/main" val="199331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06055" y="108453"/>
            <a:ext cx="11289612" cy="934287"/>
          </a:xfrm>
        </p:spPr>
        <p:txBody>
          <a:bodyPr>
            <a:normAutofit/>
          </a:bodyPr>
          <a:lstStyle/>
          <a:p>
            <a:r>
              <a:rPr lang="en-US" sz="2800" dirty="0">
                <a:solidFill>
                  <a:schemeClr val="bg1"/>
                </a:solidFill>
                <a:latin typeface="Arial" panose="020B0604020202020204" pitchFamily="34" charset="0"/>
                <a:cs typeface="Arial" panose="020B0604020202020204" pitchFamily="34" charset="0"/>
              </a:rPr>
              <a:t>MORE TRANSPARENCY AND CERTAINTY FOR PROJECT DEVELOPMENT MILESTONES</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189566" y="1328455"/>
            <a:ext cx="9965267" cy="4092575"/>
          </a:xfrm>
        </p:spPr>
        <p:txBody>
          <a:bodyPr>
            <a:noAutofit/>
          </a:bodyPr>
          <a:lstStyle/>
          <a:p>
            <a:pPr marL="0" indent="0">
              <a:buNone/>
            </a:pPr>
            <a:r>
              <a:rPr lang="en-US" sz="2400" b="1" dirty="0">
                <a:solidFill>
                  <a:srgbClr val="404040"/>
                </a:solidFill>
                <a:latin typeface="Arial"/>
                <a:cs typeface="Arial"/>
              </a:rPr>
              <a:t>Problem</a:t>
            </a:r>
            <a:r>
              <a:rPr lang="en-US" sz="2400" dirty="0">
                <a:solidFill>
                  <a:srgbClr val="404040"/>
                </a:solidFill>
                <a:latin typeface="Arial"/>
                <a:cs typeface="Arial"/>
              </a:rPr>
              <a:t>: Current SIR milestones (as they are reported in the SIR inventory) and timeline enforcement requirements are </a:t>
            </a:r>
            <a:r>
              <a:rPr lang="en-US" sz="2400" dirty="0" smtClean="0">
                <a:solidFill>
                  <a:srgbClr val="404040"/>
                </a:solidFill>
                <a:latin typeface="Arial"/>
                <a:cs typeface="Arial"/>
              </a:rPr>
              <a:t>insufficient and existing timeline requirements are not enforced, leading to development uncertainty.  </a:t>
            </a:r>
            <a:r>
              <a:rPr lang="en-US" sz="2400" dirty="0">
                <a:solidFill>
                  <a:srgbClr val="404040"/>
                </a:solidFill>
                <a:latin typeface="Arial"/>
                <a:cs typeface="Arial"/>
              </a:rPr>
              <a:t>From a transparency perspective, lack of knowledge on the part of subsequent interconnecting customers disadvantages them beyond what would be a fair competitive advantage for the first mover.  Exacerbating the problem is a lack of certainty regarding the timing of both utility and developer steps along the path to project completion, which increases soft costs and discourages future development. </a:t>
            </a:r>
          </a:p>
          <a:p>
            <a:pPr marL="0" indent="0">
              <a:buNone/>
            </a:pPr>
            <a:endParaRPr lang="en-US" sz="2400" dirty="0">
              <a:solidFill>
                <a:srgbClr val="404040"/>
              </a:solidFill>
              <a:latin typeface="Arial"/>
              <a:cs typeface="Arial"/>
            </a:endParaRPr>
          </a:p>
          <a:p>
            <a:pPr marL="0" indent="0">
              <a:buNone/>
            </a:pPr>
            <a:r>
              <a:rPr lang="en-US" sz="2400" b="1" dirty="0">
                <a:solidFill>
                  <a:srgbClr val="404040"/>
                </a:solidFill>
                <a:latin typeface="Arial"/>
                <a:cs typeface="Arial"/>
              </a:rPr>
              <a:t>Goal</a:t>
            </a:r>
            <a:r>
              <a:rPr lang="en-US" sz="2400" dirty="0">
                <a:solidFill>
                  <a:srgbClr val="404040"/>
                </a:solidFill>
                <a:latin typeface="Arial"/>
                <a:cs typeface="Arial"/>
              </a:rPr>
              <a:t>: Provide more transparency into the status of projects in the queue; consider options for timeline enforcement measures for both utilities and developers that keep projects moving forward while providing the necessary flexibility to account for development hurdles.</a:t>
            </a:r>
          </a:p>
          <a:p>
            <a:pPr marL="0" indent="0">
              <a:buNone/>
            </a:pPr>
            <a:endParaRPr lang="en-US" sz="2400" dirty="0">
              <a:solidFill>
                <a:srgbClr val="404040"/>
              </a:solidFill>
              <a:latin typeface="Arial"/>
              <a:cs typeface="Arial"/>
            </a:endParaRPr>
          </a:p>
          <a:p>
            <a:pPr marL="0" indent="0">
              <a:buNone/>
            </a:pPr>
            <a:endParaRPr lang="en-US" sz="2400" dirty="0">
              <a:solidFill>
                <a:srgbClr val="404040"/>
              </a:solidFill>
              <a:latin typeface="Arial"/>
              <a:cs typeface="Arial"/>
            </a:endParaRPr>
          </a:p>
          <a:p>
            <a:pPr marL="0" indent="0">
              <a:buNone/>
            </a:pPr>
            <a:endParaRPr lang="en-US" sz="2400" dirty="0">
              <a:solidFill>
                <a:srgbClr val="404040"/>
              </a:solidFill>
              <a:latin typeface="Arial"/>
              <a:cs typeface="Arial"/>
            </a:endParaRPr>
          </a:p>
        </p:txBody>
      </p:sp>
      <p:sp>
        <p:nvSpPr>
          <p:cNvPr id="11" name="Footer Placeholder 15"/>
          <p:cNvSpPr>
            <a:spLocks noGrp="1"/>
          </p:cNvSpPr>
          <p:nvPr>
            <p:ph type="ftr" sz="quarter" idx="11"/>
          </p:nvPr>
        </p:nvSpPr>
        <p:spPr>
          <a:xfrm>
            <a:off x="3657600" y="6381750"/>
            <a:ext cx="4889500" cy="440328"/>
          </a:xfrm>
        </p:spPr>
        <p:txBody>
          <a:bodyPr anchor="b" anchorCtr="1"/>
          <a:lstStyle/>
          <a:p>
            <a:r>
              <a:rPr lang="en-US" sz="1000" dirty="0">
                <a:solidFill>
                  <a:schemeClr val="bg1">
                    <a:lumMod val="65000"/>
                  </a:schemeClr>
                </a:solidFill>
                <a:latin typeface="Arial" panose="020B0604020202020204" pitchFamily="34" charset="0"/>
                <a:cs typeface="Arial" panose="020B0604020202020204" pitchFamily="34" charset="0"/>
              </a:rPr>
              <a:t>Event/Webinar Title  Month, Day, 2016</a:t>
            </a:r>
          </a:p>
        </p:txBody>
      </p:sp>
    </p:spTree>
    <p:extLst>
      <p:ext uri="{BB962C8B-B14F-4D97-AF65-F5344CB8AC3E}">
        <p14:creationId xmlns:p14="http://schemas.microsoft.com/office/powerpoint/2010/main" val="1403910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06055" y="108453"/>
            <a:ext cx="10866278" cy="934287"/>
          </a:xfrm>
        </p:spPr>
        <p:txBody>
          <a:bodyPr>
            <a:normAutofit/>
          </a:bodyPr>
          <a:lstStyle/>
          <a:p>
            <a:r>
              <a:rPr lang="en-US" sz="2800" dirty="0">
                <a:solidFill>
                  <a:schemeClr val="bg1"/>
                </a:solidFill>
                <a:latin typeface="Arial" panose="020B0604020202020204" pitchFamily="34" charset="0"/>
                <a:cs typeface="Arial" panose="020B0604020202020204" pitchFamily="34" charset="0"/>
              </a:rPr>
              <a:t>MORE CLARITY FOR UTILITY DISCONNECTION TERMS IN ISA </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168400" y="1603622"/>
            <a:ext cx="10515599" cy="4092575"/>
          </a:xfrm>
        </p:spPr>
        <p:txBody>
          <a:bodyPr>
            <a:normAutofit/>
          </a:bodyPr>
          <a:lstStyle/>
          <a:p>
            <a:pPr marL="0" indent="0">
              <a:buNone/>
            </a:pPr>
            <a:r>
              <a:rPr lang="en-US" b="1" dirty="0">
                <a:solidFill>
                  <a:srgbClr val="404040"/>
                </a:solidFill>
                <a:latin typeface="Arial"/>
                <a:cs typeface="Arial"/>
              </a:rPr>
              <a:t>Problem</a:t>
            </a:r>
            <a:r>
              <a:rPr lang="en-US" dirty="0">
                <a:solidFill>
                  <a:srgbClr val="404040"/>
                </a:solidFill>
                <a:latin typeface="Arial"/>
                <a:cs typeface="Arial"/>
              </a:rPr>
              <a:t>: The specifications in the ISA regarding the terms and conditions for utility disconnection of systems lack sufficient specificity.</a:t>
            </a:r>
          </a:p>
          <a:p>
            <a:pPr marL="0" indent="0">
              <a:buNone/>
            </a:pPr>
            <a:r>
              <a:rPr lang="en-US" dirty="0">
                <a:solidFill>
                  <a:srgbClr val="404040"/>
                </a:solidFill>
                <a:latin typeface="Arial"/>
                <a:cs typeface="Arial"/>
              </a:rPr>
              <a:t> </a:t>
            </a:r>
          </a:p>
          <a:p>
            <a:pPr marL="0" indent="0">
              <a:buNone/>
            </a:pPr>
            <a:r>
              <a:rPr lang="en-US" b="1" dirty="0">
                <a:solidFill>
                  <a:srgbClr val="404040"/>
                </a:solidFill>
                <a:latin typeface="Arial"/>
                <a:cs typeface="Arial"/>
              </a:rPr>
              <a:t>Goal</a:t>
            </a:r>
            <a:r>
              <a:rPr lang="en-US" dirty="0">
                <a:solidFill>
                  <a:srgbClr val="404040"/>
                </a:solidFill>
                <a:latin typeface="Arial"/>
                <a:cs typeface="Arial"/>
              </a:rPr>
              <a:t>: The terms related to disconnection of a DG facility should be clear and unambiguous so that all stakeholders have a common understanding of when and how disconnection can occur and the process for doing so (notifications, etc.). </a:t>
            </a:r>
          </a:p>
          <a:p>
            <a:pPr marL="0" indent="0">
              <a:buNone/>
            </a:pPr>
            <a:endParaRPr lang="en-US" sz="2400" dirty="0">
              <a:solidFill>
                <a:srgbClr val="40404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14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06055" y="108453"/>
            <a:ext cx="10866278" cy="934287"/>
          </a:xfrm>
        </p:spPr>
        <p:txBody>
          <a:bodyPr>
            <a:normAutofit/>
          </a:bodyPr>
          <a:lstStyle/>
          <a:p>
            <a:r>
              <a:rPr lang="en-US" sz="2800" dirty="0">
                <a:solidFill>
                  <a:schemeClr val="bg1"/>
                </a:solidFill>
                <a:latin typeface="Arial" panose="020B0604020202020204" pitchFamily="34" charset="0"/>
                <a:cs typeface="Arial" panose="020B0604020202020204" pitchFamily="34" charset="0"/>
              </a:rPr>
              <a:t>APPLICATION COMPLETENESS</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168400" y="1603622"/>
            <a:ext cx="10515599" cy="4092575"/>
          </a:xfrm>
        </p:spPr>
        <p:txBody>
          <a:bodyPr>
            <a:normAutofit/>
          </a:bodyPr>
          <a:lstStyle/>
          <a:p>
            <a:pPr marL="0" indent="0">
              <a:buNone/>
            </a:pPr>
            <a:r>
              <a:rPr lang="en-US" b="1" dirty="0">
                <a:solidFill>
                  <a:srgbClr val="404040"/>
                </a:solidFill>
                <a:latin typeface="Arial"/>
                <a:cs typeface="Arial"/>
              </a:rPr>
              <a:t>Problem</a:t>
            </a:r>
            <a:r>
              <a:rPr lang="en-US" dirty="0">
                <a:solidFill>
                  <a:srgbClr val="404040"/>
                </a:solidFill>
                <a:latin typeface="Arial"/>
                <a:cs typeface="Arial"/>
              </a:rPr>
              <a:t>:  </a:t>
            </a:r>
            <a:r>
              <a:rPr lang="en-US" dirty="0">
                <a:latin typeface="Arial"/>
                <a:cs typeface="Arial"/>
              </a:rPr>
              <a:t>If an application is deemed not complete by the utility, the utility must provide an explanation to the applicant within the 10-business-day period. The applicant then has 30 business days to submit the additional information or the application is removed from the queue. However, utilities seem to follow different benchmarks for what constitutes a complete application. </a:t>
            </a:r>
          </a:p>
          <a:p>
            <a:pPr marL="0" indent="0">
              <a:buNone/>
            </a:pPr>
            <a:endParaRPr lang="en-US" dirty="0">
              <a:solidFill>
                <a:srgbClr val="404040"/>
              </a:solidFill>
              <a:latin typeface="Arial"/>
              <a:cs typeface="Arial"/>
            </a:endParaRPr>
          </a:p>
          <a:p>
            <a:pPr marL="0" indent="0">
              <a:buNone/>
            </a:pPr>
            <a:r>
              <a:rPr lang="en-US" b="1" dirty="0">
                <a:solidFill>
                  <a:srgbClr val="404040"/>
                </a:solidFill>
                <a:latin typeface="Arial"/>
                <a:cs typeface="Arial"/>
              </a:rPr>
              <a:t>Goal</a:t>
            </a:r>
            <a:r>
              <a:rPr lang="en-US" dirty="0">
                <a:solidFill>
                  <a:srgbClr val="404040"/>
                </a:solidFill>
                <a:latin typeface="Arial"/>
                <a:cs typeface="Arial"/>
              </a:rPr>
              <a:t>: </a:t>
            </a:r>
            <a:r>
              <a:rPr lang="en-US" dirty="0">
                <a:latin typeface="Arial"/>
                <a:cs typeface="Arial"/>
              </a:rPr>
              <a:t>Standardize benchmark for application completeness; revisit application checklist.</a:t>
            </a:r>
            <a:endParaRPr lang="en-US" dirty="0">
              <a:solidFill>
                <a:srgbClr val="404040"/>
              </a:solidFill>
              <a:latin typeface="Arial"/>
              <a:cs typeface="Arial"/>
            </a:endParaRPr>
          </a:p>
        </p:txBody>
      </p:sp>
    </p:spTree>
    <p:extLst>
      <p:ext uri="{BB962C8B-B14F-4D97-AF65-F5344CB8AC3E}">
        <p14:creationId xmlns:p14="http://schemas.microsoft.com/office/powerpoint/2010/main" val="1714400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53162"/>
            <a:ext cx="12192000" cy="109590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58500" y="6280758"/>
            <a:ext cx="1147971" cy="573984"/>
          </a:xfrm>
          <a:prstGeom prst="rect">
            <a:avLst/>
          </a:prstGeom>
        </p:spPr>
      </p:pic>
      <p:cxnSp>
        <p:nvCxnSpPr>
          <p:cNvPr id="14" name="Straight Connector 13"/>
          <p:cNvCxnSpPr/>
          <p:nvPr/>
        </p:nvCxnSpPr>
        <p:spPr>
          <a:xfrm>
            <a:off x="0" y="6271260"/>
            <a:ext cx="121920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Title 1"/>
          <p:cNvSpPr>
            <a:spLocks noGrp="1"/>
          </p:cNvSpPr>
          <p:nvPr>
            <p:ph type="title"/>
          </p:nvPr>
        </p:nvSpPr>
        <p:spPr>
          <a:xfrm>
            <a:off x="606055" y="108453"/>
            <a:ext cx="10866278" cy="934287"/>
          </a:xfrm>
        </p:spPr>
        <p:txBody>
          <a:bodyPr>
            <a:normAutofit/>
          </a:bodyPr>
          <a:lstStyle/>
          <a:p>
            <a:r>
              <a:rPr lang="en-US" sz="2800" dirty="0" smtClean="0">
                <a:solidFill>
                  <a:schemeClr val="bg1"/>
                </a:solidFill>
                <a:latin typeface="Arial" panose="020B0604020202020204" pitchFamily="34" charset="0"/>
                <a:cs typeface="Arial" panose="020B0604020202020204" pitchFamily="34" charset="0"/>
              </a:rPr>
              <a:t>INCREASED BILLING INVOICE DETAIL</a:t>
            </a:r>
            <a:endParaRPr lang="en-US" sz="4000" dirty="0">
              <a:solidFill>
                <a:schemeClr val="bg1"/>
              </a:solidFill>
              <a:latin typeface="Arial" panose="020B0604020202020204" pitchFamily="34" charset="0"/>
              <a:cs typeface="Arial" panose="020B0604020202020204" pitchFamily="34" charset="0"/>
            </a:endParaRPr>
          </a:p>
        </p:txBody>
      </p:sp>
      <p:sp>
        <p:nvSpPr>
          <p:cNvPr id="19" name="Content Placeholder 2"/>
          <p:cNvSpPr>
            <a:spLocks noGrp="1"/>
          </p:cNvSpPr>
          <p:nvPr>
            <p:ph idx="1"/>
          </p:nvPr>
        </p:nvSpPr>
        <p:spPr>
          <a:xfrm>
            <a:off x="1168400" y="1603622"/>
            <a:ext cx="10515599" cy="4092575"/>
          </a:xfrm>
        </p:spPr>
        <p:txBody>
          <a:bodyPr>
            <a:normAutofit/>
          </a:bodyPr>
          <a:lstStyle/>
          <a:p>
            <a:pPr marL="0" indent="0">
              <a:buNone/>
            </a:pPr>
            <a:r>
              <a:rPr lang="en-US" b="1" dirty="0">
                <a:solidFill>
                  <a:schemeClr val="bg2">
                    <a:lumMod val="25000"/>
                  </a:schemeClr>
                </a:solidFill>
                <a:latin typeface="Arial"/>
                <a:cs typeface="Arial"/>
              </a:rPr>
              <a:t>Problem</a:t>
            </a:r>
            <a:r>
              <a:rPr lang="en-US" dirty="0">
                <a:solidFill>
                  <a:schemeClr val="bg2">
                    <a:lumMod val="25000"/>
                  </a:schemeClr>
                </a:solidFill>
                <a:latin typeface="Arial"/>
                <a:cs typeface="Arial"/>
              </a:rPr>
              <a:t>: </a:t>
            </a:r>
            <a:r>
              <a:rPr lang="en-US" dirty="0">
                <a:solidFill>
                  <a:schemeClr val="bg2">
                    <a:lumMod val="25000"/>
                  </a:schemeClr>
                </a:solidFill>
                <a:latin typeface="Arial"/>
                <a:cs typeface="Arial"/>
              </a:rPr>
              <a:t> </a:t>
            </a:r>
            <a:r>
              <a:rPr lang="en-US" dirty="0">
                <a:solidFill>
                  <a:schemeClr val="bg2">
                    <a:lumMod val="25000"/>
                  </a:schemeClr>
                </a:solidFill>
                <a:latin typeface="Arial"/>
                <a:cs typeface="Arial"/>
              </a:rPr>
              <a:t>Utility invoices do not contain enough transparency into line item breakdowns.  Typically, 1-4 line items are given.  These can be:  Material, labor, transportation, and overhead.  Overhead, for example, can be 30-40% of interconnection cost, but can also vary widely from invoice to invoice.</a:t>
            </a:r>
            <a:r>
              <a:rPr lang="en-US" b="1" dirty="0">
                <a:solidFill>
                  <a:schemeClr val="bg2">
                    <a:lumMod val="25000"/>
                  </a:schemeClr>
                </a:solidFill>
              </a:rPr>
              <a:t> </a:t>
            </a:r>
            <a:endParaRPr lang="en-US" dirty="0">
              <a:solidFill>
                <a:schemeClr val="bg2">
                  <a:lumMod val="25000"/>
                </a:schemeClr>
              </a:solidFill>
            </a:endParaRPr>
          </a:p>
          <a:p>
            <a:pPr marL="0" indent="0">
              <a:buNone/>
            </a:pPr>
            <a:endParaRPr lang="en-US" dirty="0" smtClean="0">
              <a:solidFill>
                <a:srgbClr val="404040"/>
              </a:solidFill>
              <a:latin typeface="Arial"/>
              <a:cs typeface="Arial"/>
            </a:endParaRPr>
          </a:p>
          <a:p>
            <a:pPr marL="0" indent="0">
              <a:buNone/>
            </a:pPr>
            <a:r>
              <a:rPr lang="en-US" b="1" dirty="0" smtClean="0">
                <a:solidFill>
                  <a:srgbClr val="404040"/>
                </a:solidFill>
                <a:latin typeface="Arial"/>
                <a:cs typeface="Arial"/>
              </a:rPr>
              <a:t>Goal</a:t>
            </a:r>
            <a:r>
              <a:rPr lang="en-US" dirty="0">
                <a:solidFill>
                  <a:srgbClr val="404040"/>
                </a:solidFill>
                <a:latin typeface="Arial"/>
                <a:cs typeface="Arial"/>
              </a:rPr>
              <a:t>: </a:t>
            </a:r>
            <a:r>
              <a:rPr lang="en-US" dirty="0" smtClean="0">
                <a:solidFill>
                  <a:srgbClr val="404040"/>
                </a:solidFill>
                <a:latin typeface="Arial"/>
                <a:cs typeface="Arial"/>
              </a:rPr>
              <a:t>Increase transparency and standardize invoice detail across utilities.</a:t>
            </a:r>
            <a:endParaRPr lang="en-US" dirty="0">
              <a:solidFill>
                <a:srgbClr val="404040"/>
              </a:solidFill>
              <a:latin typeface="Arial"/>
              <a:cs typeface="Arial"/>
            </a:endParaRPr>
          </a:p>
        </p:txBody>
      </p:sp>
    </p:spTree>
    <p:extLst>
      <p:ext uri="{BB962C8B-B14F-4D97-AF65-F5344CB8AC3E}">
        <p14:creationId xmlns:p14="http://schemas.microsoft.com/office/powerpoint/2010/main" val="2784527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1065</TotalTime>
  <Words>380</Words>
  <Application>Microsoft Macintosh PowerPoint</Application>
  <PresentationFormat>Custom</PresentationFormat>
  <Paragraphs>34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SIR Update and IX Process Needs</vt:lpstr>
      <vt:lpstr>MATERIAL MODIFICATIONS</vt:lpstr>
      <vt:lpstr>COST SHARING 2.0</vt:lpstr>
      <vt:lpstr>MORE SPECIFICITY FOR SMALLER SYSTEMS ≤500 KW-ac</vt:lpstr>
      <vt:lpstr>MORE TRANSPARENCY AND CERTAINTY FOR PROJECT DEVELOPMENT MILESTONES</vt:lpstr>
      <vt:lpstr>MORE CLARITY FOR UTILITY DISCONNECTION TERMS IN ISA </vt:lpstr>
      <vt:lpstr>APPLICATION COMPLETENESS</vt:lpstr>
      <vt:lpstr>INCREASED BILLING INVOICE DETAIL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Valessa Souter-Kline</dc:creator>
  <cp:lastModifiedBy>Laurel Passera</cp:lastModifiedBy>
  <cp:revision>30</cp:revision>
  <dcterms:created xsi:type="dcterms:W3CDTF">2016-04-26T17:21:59Z</dcterms:created>
  <dcterms:modified xsi:type="dcterms:W3CDTF">2018-09-14T18:56:36Z</dcterms:modified>
</cp:coreProperties>
</file>