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2"/>
  </p:notesMasterIdLst>
  <p:sldIdLst>
    <p:sldId id="256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Interconnection Agreement</a:t>
            </a:r>
          </a:p>
          <a:p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July 18, 2017</a:t>
            </a:r>
            <a:endParaRPr lang="en-US" sz="3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Standard Contract – Basic Structure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Agreement between “Parties”</a:t>
            </a:r>
          </a:p>
          <a:p>
            <a:r>
              <a:rPr lang="en-US" sz="3000" dirty="0" smtClean="0"/>
              <a:t>Most often identified as “Customer” and “Utility”</a:t>
            </a:r>
          </a:p>
          <a:p>
            <a:r>
              <a:rPr lang="en-US" sz="3000" dirty="0" smtClean="0"/>
              <a:t>Relating to operations of the “Unit” = equipment located on Customer’s premises</a:t>
            </a:r>
          </a:p>
          <a:p>
            <a:r>
              <a:rPr lang="en-US" sz="3000" dirty="0" smtClean="0"/>
              <a:t>Other terms include: “responsible party,” “applicant,” and “agent of a principal”</a:t>
            </a:r>
          </a:p>
          <a:p>
            <a:r>
              <a:rPr lang="en-US" sz="3000" dirty="0" smtClean="0"/>
              <a:t>Individual assignees must be owner, lessee, or person responsible for the Unit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1544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NYISO SGIA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Agreement between an Interconnection Customer and the Connecting Transmission Owner </a:t>
            </a:r>
          </a:p>
          <a:p>
            <a:pPr lvl="2"/>
            <a:r>
              <a:rPr lang="en-US" sz="2200" dirty="0" smtClean="0"/>
              <a:t>NYISO is also a party</a:t>
            </a:r>
          </a:p>
          <a:p>
            <a:r>
              <a:rPr lang="en-US" sz="3000" dirty="0" smtClean="0"/>
              <a:t>Governs parties’ obligations during operation of the generator</a:t>
            </a:r>
          </a:p>
          <a:p>
            <a:r>
              <a:rPr lang="en-US" sz="3000" dirty="0" smtClean="0"/>
              <a:t>“Interconnection Customer” is the owner of the facility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1243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Massachusetts Tariff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Contemplates 2 scenarios:</a:t>
            </a:r>
          </a:p>
          <a:p>
            <a:r>
              <a:rPr lang="en-US" sz="3000" dirty="0" smtClean="0"/>
              <a:t>Parties to an Interconnection Service Agreement are the Company and the Interconnection Customer</a:t>
            </a:r>
          </a:p>
          <a:p>
            <a:pPr lvl="2"/>
            <a:r>
              <a:rPr lang="en-US" sz="2200" dirty="0" smtClean="0"/>
              <a:t>Interconnection Customer owns and must operate the Facility in compliance with the Service Agreement</a:t>
            </a:r>
          </a:p>
          <a:p>
            <a:r>
              <a:rPr lang="en-US" sz="3000" dirty="0" smtClean="0"/>
              <a:t>If the Interconnection Customer is not also the Retail Customer, a second agreement is required</a:t>
            </a:r>
          </a:p>
          <a:p>
            <a:pPr lvl="2"/>
            <a:r>
              <a:rPr lang="en-US" sz="2200" dirty="0" smtClean="0"/>
              <a:t>Retail Customer is not the owner or operator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1096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Possible Clarifications for NY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Who is responsible for operating and maintaining the generation facility?</a:t>
            </a:r>
          </a:p>
          <a:p>
            <a:r>
              <a:rPr lang="en-US" sz="3000" dirty="0" smtClean="0"/>
              <a:t>Is “Customer” the retail customer? When is the retail customer responsible for operations?</a:t>
            </a:r>
          </a:p>
          <a:p>
            <a:r>
              <a:rPr lang="en-US" sz="3000" dirty="0" smtClean="0"/>
              <a:t>What about CDG projects?</a:t>
            </a:r>
          </a:p>
          <a:p>
            <a:r>
              <a:rPr lang="en-US" sz="3000" dirty="0" smtClean="0"/>
              <a:t>What happens when the facility is not on the Customer’s premises</a:t>
            </a:r>
            <a:r>
              <a:rPr lang="en-US" sz="3000" dirty="0" smtClean="0"/>
              <a:t>?</a:t>
            </a:r>
          </a:p>
          <a:p>
            <a:r>
              <a:rPr lang="en-US" sz="3000" smtClean="0"/>
              <a:t>Other business scenarios?</a:t>
            </a:r>
            <a:endParaRPr lang="en-US" sz="3000" dirty="0" smtClean="0"/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90388524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41</TotalTime>
  <Words>223</Words>
  <Application>Microsoft Office PowerPoint</Application>
  <PresentationFormat>On-screen Show (16:9)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Standard Contract – Basic Structure</vt:lpstr>
      <vt:lpstr>NYISO SGIA Structure</vt:lpstr>
      <vt:lpstr>Massachusetts Tariff</vt:lpstr>
      <vt:lpstr>Possible Clarifications for NY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8</cp:revision>
  <dcterms:created xsi:type="dcterms:W3CDTF">2017-07-17T19:10:08Z</dcterms:created>
  <dcterms:modified xsi:type="dcterms:W3CDTF">2017-07-17T19:58:57Z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