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90CA1-0DA5-4ECF-9E32-E6D790B5CAE2}" type="datetimeFigureOut">
              <a:rPr lang="en-US" smtClean="0"/>
              <a:t>6/23/2016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8ACEB-F83D-41C7-884D-54498AD3A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61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33082-C98C-4910-90AA-FD46180849E2}" type="datetime1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1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51D7C-DA73-460B-9DB7-9B108EA7EE1A}" type="datetime1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2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C91D-19BA-4601-9ECB-60AE862AD74A}" type="datetime1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9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38A1-EFA1-4CF6-B80C-43884C9BC3BD}" type="datetime1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09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9D6D-1648-4169-ADC0-1147F67303DF}" type="datetime1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5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D4EE-A430-4C0D-9331-B5809B8376C5}" type="datetime1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5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21BBD-E47D-467B-9223-F9DC67C68123}" type="datetime1">
              <a:rPr lang="en-US" smtClean="0"/>
              <a:t>6/23/2016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91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0F0B4-387F-44EE-9B20-1828E93E0DF3}" type="datetime1">
              <a:rPr lang="en-US" smtClean="0"/>
              <a:t>6/23/2016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85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568F-4F71-4623-91DF-C9D71E62BDB3}" type="datetime1">
              <a:rPr lang="en-US" smtClean="0"/>
              <a:t>6/23/2016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8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0DBEF-465A-49A4-870D-1DA104EC9D14}" type="datetime1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6244-6523-485D-BB85-83349F6878E1}" type="datetime1">
              <a:rPr lang="en-US" smtClean="0"/>
              <a:t>6/23/2016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54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9763B-2F9D-4395-BCA3-297D5E97C25A}" type="datetime1">
              <a:rPr lang="en-US" smtClean="0"/>
              <a:t>6/23/2016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6462D-A673-4A55-AD92-AE8D02CF8F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2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Interconnection Queue Management Proposal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DPS &amp; NYSERDA Ombudsman Meeting 6/29/16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36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Interconnection Queue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06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Significant increase in large scale system applications in late 2015 and early 2016</a:t>
            </a:r>
          </a:p>
          <a:p>
            <a:r>
              <a:rPr lang="en-US" dirty="0" smtClean="0"/>
              <a:t>Increase primarily driven by CDG order and floating of the net metering cap</a:t>
            </a:r>
          </a:p>
          <a:p>
            <a:r>
              <a:rPr lang="en-US" dirty="0" smtClean="0"/>
              <a:t>Based on the SIR requirements when these applications were filed there is no requirements for developers to advance their projects or be removed from the queue</a:t>
            </a:r>
          </a:p>
          <a:p>
            <a:r>
              <a:rPr lang="en-US" dirty="0" smtClean="0"/>
              <a:t>As a result projects that may want to move forward cannot </a:t>
            </a:r>
          </a:p>
          <a:p>
            <a:r>
              <a:rPr lang="en-US" dirty="0" smtClean="0"/>
              <a:t>In order to resolve this and get projects constructed a queue management modifications need to be put in place</a:t>
            </a:r>
          </a:p>
          <a:p>
            <a:r>
              <a:rPr lang="en-US" dirty="0" smtClean="0"/>
              <a:t>Implementation of changes will require broad consensus and additional details </a:t>
            </a:r>
          </a:p>
          <a:p>
            <a:r>
              <a:rPr lang="en-US" dirty="0" smtClean="0"/>
              <a:t>Implementation will likely require Commission approval including waiver on timelines and requirements that are different than what is included in the old and revised versions of the  SIR </a:t>
            </a:r>
          </a:p>
          <a:p>
            <a:r>
              <a:rPr lang="en-US" dirty="0" smtClean="0"/>
              <a:t>Proposal has been developed by JU Ombudsman group </a:t>
            </a:r>
            <a:r>
              <a:rPr lang="en-US" dirty="0" smtClean="0"/>
              <a:t>with input from PSC </a:t>
            </a:r>
            <a:r>
              <a:rPr lang="en-US" dirty="0" smtClean="0"/>
              <a:t>and NYSERDA Ombudsman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9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Complete initial steps to clear the queue</a:t>
            </a:r>
          </a:p>
          <a:p>
            <a:pPr lvl="1"/>
            <a:r>
              <a:rPr lang="en-US" dirty="0" smtClean="0"/>
              <a:t>Reduce inventories using existing provisions such as the 12 month review</a:t>
            </a:r>
          </a:p>
          <a:p>
            <a:pPr lvl="1"/>
            <a:r>
              <a:rPr lang="en-US" dirty="0" smtClean="0"/>
              <a:t>Meet with developers to review circuit-level information and identify applications they are willing to voluntarily withdraw. </a:t>
            </a:r>
          </a:p>
          <a:p>
            <a:pPr lvl="1"/>
            <a:r>
              <a:rPr lang="en-US" dirty="0" smtClean="0"/>
              <a:t>Much of this work is already underway with some developers more willing to cooperate than others</a:t>
            </a:r>
          </a:p>
          <a:p>
            <a:r>
              <a:rPr lang="en-US" dirty="0" smtClean="0"/>
              <a:t>These steps would be completed prior to the initiation of the revised protocol that follows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71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Queue Management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4703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Apply new SIR timeline guidelines for CESIR and construction decision to </a:t>
            </a:r>
            <a:r>
              <a:rPr lang="en-US" dirty="0"/>
              <a:t>all </a:t>
            </a:r>
            <a:r>
              <a:rPr lang="en-US" dirty="0" smtClean="0"/>
              <a:t>pre-April 29 applications </a:t>
            </a:r>
            <a:r>
              <a:rPr lang="en-US" dirty="0"/>
              <a:t>above </a:t>
            </a:r>
            <a:r>
              <a:rPr lang="en-US" dirty="0" smtClean="0"/>
              <a:t>(XXX)kW</a:t>
            </a:r>
            <a:endParaRPr lang="en-US" dirty="0"/>
          </a:p>
          <a:p>
            <a:pPr lvl="1" algn="just"/>
            <a:r>
              <a:rPr lang="en-US" sz="2400" dirty="0" smtClean="0"/>
              <a:t>Would not apply new pre-application process or technical screens </a:t>
            </a:r>
          </a:p>
          <a:p>
            <a:pPr lvl="2" algn="just"/>
            <a:r>
              <a:rPr lang="en-US" sz="2000" dirty="0" smtClean="0"/>
              <a:t>follows prior SIR process except for items below </a:t>
            </a:r>
          </a:p>
          <a:p>
            <a:pPr lvl="1" algn="just"/>
            <a:r>
              <a:rPr lang="en-US" sz="2400" dirty="0" smtClean="0"/>
              <a:t>Exact </a:t>
            </a:r>
            <a:r>
              <a:rPr lang="en-US" sz="2400" dirty="0"/>
              <a:t>timeline </a:t>
            </a:r>
            <a:r>
              <a:rPr lang="en-US" sz="2400" dirty="0" smtClean="0"/>
              <a:t>or required payments at </a:t>
            </a:r>
            <a:r>
              <a:rPr lang="en-US" sz="2400" dirty="0"/>
              <a:t>every part of the process which if not met by </a:t>
            </a:r>
            <a:r>
              <a:rPr lang="en-US" sz="2400" dirty="0" smtClean="0"/>
              <a:t>developer would result </a:t>
            </a:r>
            <a:r>
              <a:rPr lang="en-US" sz="2400" dirty="0"/>
              <a:t>in automatic removal from the queue </a:t>
            </a:r>
          </a:p>
          <a:p>
            <a:pPr lvl="1" algn="just"/>
            <a:r>
              <a:rPr lang="en-US" sz="2400" dirty="0" smtClean="0"/>
              <a:t>Developer required </a:t>
            </a:r>
            <a:r>
              <a:rPr lang="en-US" sz="2400" dirty="0"/>
              <a:t>to submit </a:t>
            </a:r>
            <a:r>
              <a:rPr lang="en-US" sz="2400" dirty="0" smtClean="0"/>
              <a:t>demonstration of site </a:t>
            </a:r>
            <a:r>
              <a:rPr lang="en-US" sz="2400" dirty="0"/>
              <a:t>control within 10 business </a:t>
            </a:r>
            <a:r>
              <a:rPr lang="en-US" sz="2400" dirty="0" smtClean="0"/>
              <a:t>days of start date for this revised protocol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43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</a:t>
            </a:r>
            <a:r>
              <a:rPr lang="en-US" dirty="0" smtClean="0"/>
              <a:t>Implementation </a:t>
            </a:r>
            <a:r>
              <a:rPr lang="en-US" dirty="0" smtClean="0"/>
              <a:t>for pre-April 29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 smtClean="0"/>
              <a:t>Complete initial requirements and receive site control verification (see slide 3)</a:t>
            </a:r>
          </a:p>
          <a:p>
            <a:r>
              <a:rPr lang="en-US" sz="3400" dirty="0" smtClean="0"/>
              <a:t>Within 30 business days the utility will develop an updated queue</a:t>
            </a:r>
          </a:p>
          <a:p>
            <a:r>
              <a:rPr lang="en-US" sz="3400" dirty="0" smtClean="0"/>
              <a:t>Utility will identify opportunities for clustering for projects from same developer on same circuit</a:t>
            </a:r>
          </a:p>
          <a:p>
            <a:pPr lvl="1"/>
            <a:r>
              <a:rPr lang="en-US" dirty="0" smtClean="0"/>
              <a:t>No queue jumping would be allowed</a:t>
            </a:r>
          </a:p>
          <a:p>
            <a:pPr lvl="1"/>
            <a:r>
              <a:rPr lang="en-US" dirty="0" smtClean="0"/>
              <a:t>Protocol on how cluster study would be performed would  be established in advance of study initiation</a:t>
            </a:r>
          </a:p>
          <a:p>
            <a:r>
              <a:rPr lang="en-US" sz="3400" dirty="0" smtClean="0"/>
              <a:t>Based on the remaining applications that desire to go through CESIR the utility will </a:t>
            </a:r>
            <a:r>
              <a:rPr lang="en-US" sz="3400" dirty="0" smtClean="0"/>
              <a:t>develop </a:t>
            </a:r>
            <a:r>
              <a:rPr lang="en-US" sz="3400" dirty="0" smtClean="0"/>
              <a:t>a CESIR study schedule that will be shared with the developers</a:t>
            </a:r>
          </a:p>
          <a:p>
            <a:pPr lvl="1"/>
            <a:r>
              <a:rPr lang="en-US" sz="3000" dirty="0" smtClean="0"/>
              <a:t>Utility may consider geographic location or number of applications in developing schedule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9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</a:t>
            </a:r>
            <a:r>
              <a:rPr lang="en-US" dirty="0" smtClean="0"/>
              <a:t>Implementation </a:t>
            </a:r>
            <a:r>
              <a:rPr lang="en-US" dirty="0" smtClean="0"/>
              <a:t>for pre-April 29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Developers will be required to make full CESIR payment within 10 business days of the </a:t>
            </a:r>
            <a:r>
              <a:rPr lang="en-US" sz="2600" dirty="0" smtClean="0"/>
              <a:t>scheduled start </a:t>
            </a:r>
            <a:r>
              <a:rPr lang="en-US" sz="2600" dirty="0" smtClean="0"/>
              <a:t>date of the CESIR</a:t>
            </a:r>
          </a:p>
          <a:p>
            <a:r>
              <a:rPr lang="en-US" sz="2600" dirty="0" smtClean="0"/>
              <a:t>Projects for which CESIR payment has not been received prior to </a:t>
            </a:r>
            <a:r>
              <a:rPr lang="en-US" sz="2600" dirty="0" smtClean="0"/>
              <a:t>that date would </a:t>
            </a:r>
            <a:r>
              <a:rPr lang="en-US" sz="2600" dirty="0" smtClean="0"/>
              <a:t>be removed from the queue</a:t>
            </a:r>
          </a:p>
          <a:p>
            <a:r>
              <a:rPr lang="en-US" sz="2600" dirty="0" smtClean="0"/>
              <a:t>CESIR </a:t>
            </a:r>
            <a:r>
              <a:rPr lang="en-US" sz="2600" dirty="0"/>
              <a:t>results will be provided to the developer as the studies are completed</a:t>
            </a:r>
          </a:p>
          <a:p>
            <a:r>
              <a:rPr lang="en-US" sz="2600" dirty="0"/>
              <a:t>Developers will have </a:t>
            </a:r>
            <a:r>
              <a:rPr lang="en-US" sz="2600" dirty="0" smtClean="0"/>
              <a:t>30 </a:t>
            </a:r>
            <a:r>
              <a:rPr lang="en-US" sz="2600" dirty="0"/>
              <a:t>business days to make </a:t>
            </a:r>
            <a:r>
              <a:rPr lang="en-US" sz="2600" dirty="0" smtClean="0"/>
              <a:t>full payment for construction</a:t>
            </a:r>
          </a:p>
          <a:p>
            <a:r>
              <a:rPr lang="en-US" sz="2600" dirty="0" smtClean="0"/>
              <a:t>Projects selecting to move forward to construction will be provided a construction schedule within 30 business days of their payment being received</a:t>
            </a:r>
          </a:p>
          <a:p>
            <a:r>
              <a:rPr lang="en-US" sz="2600" dirty="0" smtClean="0"/>
              <a:t>Process continues until all pre- April 29 applications have moved through this protocol</a:t>
            </a:r>
          </a:p>
          <a:p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22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Process </a:t>
            </a:r>
            <a:r>
              <a:rPr lang="en-US" dirty="0" smtClean="0"/>
              <a:t>Implementation </a:t>
            </a:r>
            <a:r>
              <a:rPr lang="en-US" dirty="0" smtClean="0"/>
              <a:t>post-April 29 Applications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Applications would be added to the updated Interconnection queue </a:t>
            </a:r>
          </a:p>
          <a:p>
            <a:r>
              <a:rPr lang="en-US" sz="2600" dirty="0" smtClean="0"/>
              <a:t>Applications would progress through the new pre-application process </a:t>
            </a:r>
          </a:p>
          <a:p>
            <a:r>
              <a:rPr lang="en-US" sz="2600" dirty="0" smtClean="0"/>
              <a:t>Pre-application process would assume that all other applications in front of it will go into service</a:t>
            </a:r>
          </a:p>
          <a:p>
            <a:r>
              <a:rPr lang="en-US" sz="2600" dirty="0" smtClean="0"/>
              <a:t>If the pre-application process is completed project can move to the full Application process and the Preliminary/ Supplemental Screening Analysis and the Develop Cost Estimate for CESIR process Step  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95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</a:t>
            </a:r>
            <a:r>
              <a:rPr lang="en-US" dirty="0" smtClean="0"/>
              <a:t>Implementation </a:t>
            </a:r>
            <a:r>
              <a:rPr lang="en-US" dirty="0"/>
              <a:t>post-April 29 Applications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sz="3100" dirty="0" smtClean="0"/>
              <a:t>If the application passes all technical screens it will continue through the process to contract</a:t>
            </a:r>
          </a:p>
          <a:p>
            <a:pPr lvl="1"/>
            <a:r>
              <a:rPr lang="en-US" dirty="0" smtClean="0"/>
              <a:t>Construction timeline would be provided to the developer </a:t>
            </a:r>
          </a:p>
          <a:p>
            <a:r>
              <a:rPr lang="en-US" sz="3100" dirty="0" smtClean="0"/>
              <a:t>If the application does not pass all technical screens developer will have the option to (as per Step 4)</a:t>
            </a:r>
          </a:p>
          <a:p>
            <a:pPr lvl="1"/>
            <a:r>
              <a:rPr lang="en-US" dirty="0" smtClean="0"/>
              <a:t>Proceed to Preliminary Results meeting</a:t>
            </a:r>
          </a:p>
          <a:p>
            <a:pPr lvl="1"/>
            <a:r>
              <a:rPr lang="en-US" dirty="0" smtClean="0"/>
              <a:t>Proceed to Supplemental Review</a:t>
            </a:r>
          </a:p>
          <a:p>
            <a:pPr lvl="1"/>
            <a:r>
              <a:rPr lang="en-US" dirty="0" smtClean="0"/>
              <a:t>Proceed to full CESIR</a:t>
            </a:r>
          </a:p>
          <a:p>
            <a:pPr lvl="1"/>
            <a:r>
              <a:rPr lang="en-US" dirty="0" smtClean="0"/>
              <a:t>Withdraw application</a:t>
            </a:r>
          </a:p>
          <a:p>
            <a:r>
              <a:rPr lang="en-US" sz="3100" dirty="0" smtClean="0"/>
              <a:t>Projects that select a Supplemental review and/or full CESIR will have a schedule provided by the utility within 20 business days based on the queue of Supplemental review/CESIR studies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4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Process </a:t>
            </a:r>
            <a:r>
              <a:rPr lang="en-US" smtClean="0"/>
              <a:t>Implementation </a:t>
            </a:r>
            <a:r>
              <a:rPr lang="en-US" dirty="0"/>
              <a:t>post-April 29 Applications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Projects that desire to continue to move forward are required to pay </a:t>
            </a:r>
            <a:r>
              <a:rPr lang="en-US" sz="2600" dirty="0" smtClean="0"/>
              <a:t>for the Supplemental Review and/or CESIR costs </a:t>
            </a:r>
            <a:r>
              <a:rPr lang="en-US" sz="2600" dirty="0"/>
              <a:t>within 10 business days </a:t>
            </a:r>
            <a:r>
              <a:rPr lang="en-US" sz="2600" dirty="0" smtClean="0"/>
              <a:t>of the anticipated start date of the review/study</a:t>
            </a:r>
          </a:p>
          <a:p>
            <a:r>
              <a:rPr lang="en-US" sz="2600" dirty="0"/>
              <a:t>Projects for which </a:t>
            </a:r>
            <a:r>
              <a:rPr lang="en-US" sz="2600" dirty="0" smtClean="0"/>
              <a:t>payment </a:t>
            </a:r>
            <a:r>
              <a:rPr lang="en-US" sz="2600" dirty="0"/>
              <a:t>has not been received prior to start of the study would be removed from </a:t>
            </a:r>
            <a:r>
              <a:rPr lang="en-US" sz="2600"/>
              <a:t>the </a:t>
            </a:r>
            <a:r>
              <a:rPr lang="en-US" sz="2600" smtClean="0"/>
              <a:t>queue</a:t>
            </a:r>
            <a:endParaRPr lang="en-US" sz="2600" dirty="0"/>
          </a:p>
          <a:p>
            <a:r>
              <a:rPr lang="en-US" sz="2600" dirty="0" smtClean="0"/>
              <a:t>Status </a:t>
            </a:r>
            <a:r>
              <a:rPr lang="en-US" sz="2600" dirty="0"/>
              <a:t>updates on the CESIR schedules to be provided to developers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6462D-A673-4A55-AD92-AE8D02CF8F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8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746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Interconnection Queue Management Proposal</vt:lpstr>
      <vt:lpstr>Current Interconnection Queue Issues</vt:lpstr>
      <vt:lpstr>Initial Requirements </vt:lpstr>
      <vt:lpstr>Queue Management Proposal</vt:lpstr>
      <vt:lpstr>Process Implementation for pre-April 29 Applications</vt:lpstr>
      <vt:lpstr>Process Implementation for pre-April 29 Applications</vt:lpstr>
      <vt:lpstr>Process Implementation post-April 29 Applications  </vt:lpstr>
      <vt:lpstr>Process Implementation post-April 29 Applications </vt:lpstr>
      <vt:lpstr>Process Implementation post-April 29 Applications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Haering</dc:creator>
  <cp:lastModifiedBy>Paul Haering</cp:lastModifiedBy>
  <cp:revision>19</cp:revision>
  <dcterms:created xsi:type="dcterms:W3CDTF">2016-05-05T21:19:00Z</dcterms:created>
  <dcterms:modified xsi:type="dcterms:W3CDTF">2016-06-23T16:46:58Z</dcterms:modified>
</cp:coreProperties>
</file>