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429" r:id="rId2"/>
    <p:sldId id="404" r:id="rId3"/>
    <p:sldId id="434" r:id="rId4"/>
    <p:sldId id="439" r:id="rId5"/>
    <p:sldId id="436" r:id="rId6"/>
    <p:sldId id="435" r:id="rId7"/>
    <p:sldId id="438" r:id="rId8"/>
    <p:sldId id="430" r:id="rId9"/>
    <p:sldId id="437" r:id="rId10"/>
    <p:sldId id="406" r:id="rId11"/>
    <p:sldId id="431" r:id="rId12"/>
    <p:sldId id="433" r:id="rId13"/>
    <p:sldId id="440" r:id="rId14"/>
    <p:sldId id="432" r:id="rId15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64" kern="1200">
        <a:solidFill>
          <a:srgbClr val="000000"/>
        </a:solidFill>
        <a:latin typeface="Gill Sans" pitchFamily="35" charset="0"/>
        <a:ea typeface="ヒラギノ角ゴ ProN W3" pitchFamily="35" charset="-128"/>
        <a:cs typeface="ヒラギノ角ゴ ProN W3" pitchFamily="35" charset="-128"/>
        <a:sym typeface="Gill Sans" pitchFamily="35" charset="0"/>
      </a:defRPr>
    </a:lvl1pPr>
    <a:lvl2pPr marL="367314" algn="l" rtl="0" fontAlgn="base">
      <a:spcBef>
        <a:spcPct val="0"/>
      </a:spcBef>
      <a:spcAft>
        <a:spcPct val="0"/>
      </a:spcAft>
      <a:defRPr sz="964" kern="1200">
        <a:solidFill>
          <a:srgbClr val="000000"/>
        </a:solidFill>
        <a:latin typeface="Gill Sans" pitchFamily="35" charset="0"/>
        <a:ea typeface="ヒラギノ角ゴ ProN W3" pitchFamily="35" charset="-128"/>
        <a:cs typeface="ヒラギノ角ゴ ProN W3" pitchFamily="35" charset="-128"/>
        <a:sym typeface="Gill Sans" pitchFamily="35" charset="0"/>
      </a:defRPr>
    </a:lvl2pPr>
    <a:lvl3pPr marL="734629" algn="l" rtl="0" fontAlgn="base">
      <a:spcBef>
        <a:spcPct val="0"/>
      </a:spcBef>
      <a:spcAft>
        <a:spcPct val="0"/>
      </a:spcAft>
      <a:defRPr sz="964" kern="1200">
        <a:solidFill>
          <a:srgbClr val="000000"/>
        </a:solidFill>
        <a:latin typeface="Gill Sans" pitchFamily="35" charset="0"/>
        <a:ea typeface="ヒラギノ角ゴ ProN W3" pitchFamily="35" charset="-128"/>
        <a:cs typeface="ヒラギノ角ゴ ProN W3" pitchFamily="35" charset="-128"/>
        <a:sym typeface="Gill Sans" pitchFamily="35" charset="0"/>
      </a:defRPr>
    </a:lvl3pPr>
    <a:lvl4pPr marL="1101944" algn="l" rtl="0" fontAlgn="base">
      <a:spcBef>
        <a:spcPct val="0"/>
      </a:spcBef>
      <a:spcAft>
        <a:spcPct val="0"/>
      </a:spcAft>
      <a:defRPr sz="964" kern="1200">
        <a:solidFill>
          <a:srgbClr val="000000"/>
        </a:solidFill>
        <a:latin typeface="Gill Sans" pitchFamily="35" charset="0"/>
        <a:ea typeface="ヒラギノ角ゴ ProN W3" pitchFamily="35" charset="-128"/>
        <a:cs typeface="ヒラギノ角ゴ ProN W3" pitchFamily="35" charset="-128"/>
        <a:sym typeface="Gill Sans" pitchFamily="35" charset="0"/>
      </a:defRPr>
    </a:lvl4pPr>
    <a:lvl5pPr marL="1469258" algn="l" rtl="0" fontAlgn="base">
      <a:spcBef>
        <a:spcPct val="0"/>
      </a:spcBef>
      <a:spcAft>
        <a:spcPct val="0"/>
      </a:spcAft>
      <a:defRPr sz="964" kern="1200">
        <a:solidFill>
          <a:srgbClr val="000000"/>
        </a:solidFill>
        <a:latin typeface="Gill Sans" pitchFamily="35" charset="0"/>
        <a:ea typeface="ヒラギノ角ゴ ProN W3" pitchFamily="35" charset="-128"/>
        <a:cs typeface="ヒラギノ角ゴ ProN W3" pitchFamily="35" charset="-128"/>
        <a:sym typeface="Gill Sans" pitchFamily="35" charset="0"/>
      </a:defRPr>
    </a:lvl5pPr>
    <a:lvl6pPr marL="1836572" algn="l" defTabSz="367314" rtl="0" eaLnBrk="1" latinLnBrk="0" hangingPunct="1">
      <a:defRPr sz="964" kern="1200">
        <a:solidFill>
          <a:srgbClr val="000000"/>
        </a:solidFill>
        <a:latin typeface="Gill Sans" pitchFamily="35" charset="0"/>
        <a:ea typeface="ヒラギノ角ゴ ProN W3" pitchFamily="35" charset="-128"/>
        <a:cs typeface="ヒラギノ角ゴ ProN W3" pitchFamily="35" charset="-128"/>
        <a:sym typeface="Gill Sans" pitchFamily="35" charset="0"/>
      </a:defRPr>
    </a:lvl6pPr>
    <a:lvl7pPr marL="2203886" algn="l" defTabSz="367314" rtl="0" eaLnBrk="1" latinLnBrk="0" hangingPunct="1">
      <a:defRPr sz="964" kern="1200">
        <a:solidFill>
          <a:srgbClr val="000000"/>
        </a:solidFill>
        <a:latin typeface="Gill Sans" pitchFamily="35" charset="0"/>
        <a:ea typeface="ヒラギノ角ゴ ProN W3" pitchFamily="35" charset="-128"/>
        <a:cs typeface="ヒラギノ角ゴ ProN W3" pitchFamily="35" charset="-128"/>
        <a:sym typeface="Gill Sans" pitchFamily="35" charset="0"/>
      </a:defRPr>
    </a:lvl7pPr>
    <a:lvl8pPr marL="2571201" algn="l" defTabSz="367314" rtl="0" eaLnBrk="1" latinLnBrk="0" hangingPunct="1">
      <a:defRPr sz="964" kern="1200">
        <a:solidFill>
          <a:srgbClr val="000000"/>
        </a:solidFill>
        <a:latin typeface="Gill Sans" pitchFamily="35" charset="0"/>
        <a:ea typeface="ヒラギノ角ゴ ProN W3" pitchFamily="35" charset="-128"/>
        <a:cs typeface="ヒラギノ角ゴ ProN W3" pitchFamily="35" charset="-128"/>
        <a:sym typeface="Gill Sans" pitchFamily="35" charset="0"/>
      </a:defRPr>
    </a:lvl8pPr>
    <a:lvl9pPr marL="2938516" algn="l" defTabSz="367314" rtl="0" eaLnBrk="1" latinLnBrk="0" hangingPunct="1">
      <a:defRPr sz="964" kern="1200">
        <a:solidFill>
          <a:srgbClr val="000000"/>
        </a:solidFill>
        <a:latin typeface="Gill Sans" pitchFamily="35" charset="0"/>
        <a:ea typeface="ヒラギノ角ゴ ProN W3" pitchFamily="35" charset="-128"/>
        <a:cs typeface="ヒラギノ角ゴ ProN W3" pitchFamily="35" charset="-128"/>
        <a:sym typeface="Gill Sans" pitchFamily="35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D7E8C"/>
    <a:srgbClr val="0F5595"/>
    <a:srgbClr val="0000FF"/>
    <a:srgbClr val="0A23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95" autoAdjust="0"/>
    <p:restoredTop sz="74897" autoAdjust="0"/>
  </p:normalViewPr>
  <p:slideViewPr>
    <p:cSldViewPr snapToGrid="0" showGuides="1">
      <p:cViewPr>
        <p:scale>
          <a:sx n="75" d="100"/>
          <a:sy n="75" d="100"/>
        </p:scale>
        <p:origin x="-1328" y="-1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B4E5E-0638-4456-A14A-D054B0F77D92}" type="datetimeFigureOut">
              <a:rPr lang="en-US" smtClean="0"/>
              <a:pPr/>
              <a:t>1/30/18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32846-1DCE-48B9-9060-618715C8C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142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4629" rtl="0" eaLnBrk="1" latinLnBrk="0" hangingPunct="1">
      <a:defRPr sz="964" kern="1200">
        <a:solidFill>
          <a:schemeClr val="tx1"/>
        </a:solidFill>
        <a:latin typeface="+mn-lt"/>
        <a:ea typeface="+mn-ea"/>
        <a:cs typeface="+mn-cs"/>
      </a:defRPr>
    </a:lvl1pPr>
    <a:lvl2pPr marL="367314" algn="l" defTabSz="734629" rtl="0" eaLnBrk="1" latinLnBrk="0" hangingPunct="1">
      <a:defRPr sz="964" kern="1200">
        <a:solidFill>
          <a:schemeClr val="tx1"/>
        </a:solidFill>
        <a:latin typeface="+mn-lt"/>
        <a:ea typeface="+mn-ea"/>
        <a:cs typeface="+mn-cs"/>
      </a:defRPr>
    </a:lvl2pPr>
    <a:lvl3pPr marL="734629" algn="l" defTabSz="734629" rtl="0" eaLnBrk="1" latinLnBrk="0" hangingPunct="1">
      <a:defRPr sz="964" kern="1200">
        <a:solidFill>
          <a:schemeClr val="tx1"/>
        </a:solidFill>
        <a:latin typeface="+mn-lt"/>
        <a:ea typeface="+mn-ea"/>
        <a:cs typeface="+mn-cs"/>
      </a:defRPr>
    </a:lvl3pPr>
    <a:lvl4pPr marL="1101944" algn="l" defTabSz="734629" rtl="0" eaLnBrk="1" latinLnBrk="0" hangingPunct="1">
      <a:defRPr sz="964" kern="1200">
        <a:solidFill>
          <a:schemeClr val="tx1"/>
        </a:solidFill>
        <a:latin typeface="+mn-lt"/>
        <a:ea typeface="+mn-ea"/>
        <a:cs typeface="+mn-cs"/>
      </a:defRPr>
    </a:lvl4pPr>
    <a:lvl5pPr marL="1469258" algn="l" defTabSz="734629" rtl="0" eaLnBrk="1" latinLnBrk="0" hangingPunct="1">
      <a:defRPr sz="964" kern="1200">
        <a:solidFill>
          <a:schemeClr val="tx1"/>
        </a:solidFill>
        <a:latin typeface="+mn-lt"/>
        <a:ea typeface="+mn-ea"/>
        <a:cs typeface="+mn-cs"/>
      </a:defRPr>
    </a:lvl5pPr>
    <a:lvl6pPr marL="1836572" algn="l" defTabSz="734629" rtl="0" eaLnBrk="1" latinLnBrk="0" hangingPunct="1">
      <a:defRPr sz="964" kern="1200">
        <a:solidFill>
          <a:schemeClr val="tx1"/>
        </a:solidFill>
        <a:latin typeface="+mn-lt"/>
        <a:ea typeface="+mn-ea"/>
        <a:cs typeface="+mn-cs"/>
      </a:defRPr>
    </a:lvl6pPr>
    <a:lvl7pPr marL="2203886" algn="l" defTabSz="734629" rtl="0" eaLnBrk="1" latinLnBrk="0" hangingPunct="1">
      <a:defRPr sz="964" kern="1200">
        <a:solidFill>
          <a:schemeClr val="tx1"/>
        </a:solidFill>
        <a:latin typeface="+mn-lt"/>
        <a:ea typeface="+mn-ea"/>
        <a:cs typeface="+mn-cs"/>
      </a:defRPr>
    </a:lvl7pPr>
    <a:lvl8pPr marL="2571201" algn="l" defTabSz="734629" rtl="0" eaLnBrk="1" latinLnBrk="0" hangingPunct="1">
      <a:defRPr sz="964" kern="1200">
        <a:solidFill>
          <a:schemeClr val="tx1"/>
        </a:solidFill>
        <a:latin typeface="+mn-lt"/>
        <a:ea typeface="+mn-ea"/>
        <a:cs typeface="+mn-cs"/>
      </a:defRPr>
    </a:lvl8pPr>
    <a:lvl9pPr marL="2938516" algn="l" defTabSz="734629" rtl="0" eaLnBrk="1" latinLnBrk="0" hangingPunct="1">
      <a:defRPr sz="96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 Ed</a:t>
            </a:r>
            <a:r>
              <a:rPr lang="en-US" baseline="0" dirty="0" smtClean="0"/>
              <a:t> Nov 2017 Tariff Rider R “</a:t>
            </a:r>
            <a:r>
              <a:rPr lang="en-US" dirty="0" smtClean="0"/>
              <a:t>Energy Storage paired with electric generating equipment, only the non-storage generation</a:t>
            </a:r>
            <a:r>
              <a:rPr lang="en-US" baseline="0" dirty="0" smtClean="0"/>
              <a:t> can qualify for Alternative 2 compensation.”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32846-1DCE-48B9-9060-618715C8CB8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760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Consume</a:t>
            </a:r>
            <a:r>
              <a:rPr lang="en-US" baseline="0" dirty="0" smtClean="0"/>
              <a:t> grid power</a:t>
            </a:r>
          </a:p>
          <a:p>
            <a:r>
              <a:rPr lang="en-US" baseline="0" dirty="0" smtClean="0"/>
              <a:t>Export</a:t>
            </a:r>
          </a:p>
          <a:p>
            <a:r>
              <a:rPr lang="en-US" baseline="0" dirty="0" smtClean="0"/>
              <a:t>And not be force to be DC coupled.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32846-1DCE-48B9-9060-618715C8CB8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910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Instead of preventing</a:t>
            </a:r>
            <a:r>
              <a:rPr lang="en-US" baseline="0" dirty="0" smtClean="0"/>
              <a:t> – compensate appropriately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32846-1DCE-48B9-9060-618715C8CB8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257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64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1) Interval data is collected from meters at both the PV and ESS terminals</a:t>
            </a:r>
            <a:r>
              <a:rPr lang="en-US" dirty="0" smtClean="0"/>
              <a:t> </a:t>
            </a:r>
            <a:r>
              <a:rPr lang="en-US" sz="964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2) The PV output meter is compared with the ESS input meter. Time stamped kWh values that match are tagged as green electrons. ESS imports that do not match a PV export are tagged as grid-sourced electrons.</a:t>
            </a:r>
            <a:r>
              <a:rPr lang="en-US" dirty="0" smtClean="0"/>
              <a:t> </a:t>
            </a:r>
            <a:r>
              <a:rPr lang="en-US" sz="964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3) All grid-sourced electrons are tallied in column H.</a:t>
            </a:r>
            <a:r>
              <a:rPr lang="en-US" dirty="0" smtClean="0"/>
              <a:t> </a:t>
            </a:r>
            <a:r>
              <a:rPr lang="en-US" sz="964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4) The ES output meter is tallied in column I.</a:t>
            </a:r>
            <a:r>
              <a:rPr lang="en-US" dirty="0" smtClean="0"/>
              <a:t> </a:t>
            </a:r>
            <a:r>
              <a:rPr lang="en-US" sz="964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5) In row 27, the ES output between 2-7pm is tallied.</a:t>
            </a:r>
            <a:r>
              <a:rPr lang="en-US" dirty="0" smtClean="0"/>
              <a:t> </a:t>
            </a:r>
            <a:r>
              <a:rPr lang="en-US" sz="964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6) In row 29, the total grid-sourced electrons tracked are subtracted from the ES output between 2-7pm.</a:t>
            </a:r>
            <a:r>
              <a:rPr lang="en-US" dirty="0" smtClean="0"/>
              <a:t> </a:t>
            </a:r>
            <a:r>
              <a:rPr lang="en-US" sz="964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7) The remaining kWh exported between 2-7pm receives Alt 2 treatment</a:t>
            </a:r>
            <a:r>
              <a:rPr lang="en-US" dirty="0" smtClean="0"/>
              <a:t> </a:t>
            </a:r>
            <a:r>
              <a:rPr lang="en-US" sz="964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8) The total grid-sourced electrons receive Alt 3 treatment.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32846-1DCE-48B9-9060-618715C8CB8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589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701"/>
            <a:ext cx="7772400" cy="110263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808"/>
          </a:xfrm>
        </p:spPr>
        <p:txBody>
          <a:bodyPr/>
          <a:lstStyle>
            <a:lvl1pPr marL="0" indent="0" algn="ctr">
              <a:buNone/>
              <a:defRPr/>
            </a:lvl1pPr>
            <a:lvl2pPr marL="308614" indent="0" algn="ctr">
              <a:buNone/>
              <a:defRPr/>
            </a:lvl2pPr>
            <a:lvl3pPr marL="617227" indent="0" algn="ctr">
              <a:buNone/>
              <a:defRPr/>
            </a:lvl3pPr>
            <a:lvl4pPr marL="925841" indent="0" algn="ctr">
              <a:buNone/>
              <a:defRPr/>
            </a:lvl4pPr>
            <a:lvl5pPr marL="1234456" indent="0" algn="ctr">
              <a:buNone/>
              <a:defRPr/>
            </a:lvl5pPr>
            <a:lvl6pPr marL="1543070" indent="0" algn="ctr">
              <a:buNone/>
              <a:defRPr/>
            </a:lvl6pPr>
            <a:lvl7pPr marL="1851683" indent="0" algn="ctr">
              <a:buNone/>
              <a:defRPr/>
            </a:lvl7pPr>
            <a:lvl8pPr marL="2160297" indent="0" algn="ctr">
              <a:buNone/>
              <a:defRPr/>
            </a:lvl8pPr>
            <a:lvl9pPr marL="2468911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Inhaltsplatzhalter 2"/>
          <p:cNvSpPr>
            <a:spLocks noGrp="1"/>
          </p:cNvSpPr>
          <p:nvPr>
            <p:ph idx="1" hasCustomPrompt="1"/>
          </p:nvPr>
        </p:nvSpPr>
        <p:spPr>
          <a:xfrm>
            <a:off x="611561" y="1167594"/>
            <a:ext cx="7920880" cy="1404156"/>
          </a:xfrm>
        </p:spPr>
        <p:txBody>
          <a:bodyPr wrap="square" lIns="0" tIns="0" rIns="0" bIns="0" numCol="1" anchor="t" anchorCtr="0">
            <a:noAutofit/>
          </a:bodyPr>
          <a:lstStyle>
            <a:lvl1pPr marL="0" indent="-135000" algn="just">
              <a:lnSpc>
                <a:spcPct val="100000"/>
              </a:lnSpc>
              <a:spcBef>
                <a:spcPts val="75"/>
              </a:spcBef>
              <a:buFont typeface="Arial" pitchFamily="34" charset="0"/>
              <a:buNone/>
              <a:defRPr lang="de-DE" sz="12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Your Text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Bullets</a:t>
            </a:r>
            <a:r>
              <a:rPr lang="de-DE" dirty="0"/>
              <a:t> </a:t>
            </a:r>
            <a:r>
              <a:rPr lang="de-DE" dirty="0" err="1"/>
              <a:t>goes</a:t>
            </a:r>
            <a:r>
              <a:rPr lang="de-DE" dirty="0"/>
              <a:t> </a:t>
            </a:r>
            <a:r>
              <a:rPr lang="de-DE" dirty="0" err="1"/>
              <a:t>here</a:t>
            </a:r>
            <a:r>
              <a:rPr lang="de-DE" dirty="0"/>
              <a:t>!</a:t>
            </a:r>
          </a:p>
        </p:txBody>
      </p:sp>
      <p:sp>
        <p:nvSpPr>
          <p:cNvPr id="18" name="Inhaltsplatzhalter 2"/>
          <p:cNvSpPr>
            <a:spLocks noGrp="1"/>
          </p:cNvSpPr>
          <p:nvPr>
            <p:ph idx="13" hasCustomPrompt="1"/>
          </p:nvPr>
        </p:nvSpPr>
        <p:spPr>
          <a:xfrm>
            <a:off x="611561" y="2787774"/>
            <a:ext cx="7920880" cy="1350150"/>
          </a:xfrm>
        </p:spPr>
        <p:txBody>
          <a:bodyPr wrap="square" lIns="0" tIns="0" rIns="0" bIns="0" numCol="1" anchor="t" anchorCtr="0">
            <a:noAutofit/>
          </a:bodyPr>
          <a:lstStyle>
            <a:lvl1pPr marL="0" indent="-135000" algn="just">
              <a:lnSpc>
                <a:spcPct val="100000"/>
              </a:lnSpc>
              <a:spcBef>
                <a:spcPts val="75"/>
              </a:spcBef>
              <a:buFont typeface="Arial" pitchFamily="34" charset="0"/>
              <a:buNone/>
              <a:defRPr lang="de-DE" sz="12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Your Text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Bullets</a:t>
            </a:r>
            <a:r>
              <a:rPr lang="de-DE" dirty="0"/>
              <a:t> </a:t>
            </a:r>
            <a:r>
              <a:rPr lang="de-DE" dirty="0" err="1"/>
              <a:t>goes</a:t>
            </a:r>
            <a:r>
              <a:rPr lang="de-DE" dirty="0"/>
              <a:t> </a:t>
            </a:r>
            <a:r>
              <a:rPr lang="de-DE" dirty="0" err="1"/>
              <a:t>here</a:t>
            </a:r>
            <a:r>
              <a:rPr lang="de-DE" dirty="0"/>
              <a:t>!</a:t>
            </a:r>
          </a:p>
        </p:txBody>
      </p:sp>
      <p:sp>
        <p:nvSpPr>
          <p:cNvPr id="7" name="Titel 1"/>
          <p:cNvSpPr>
            <a:spLocks noGrp="1"/>
          </p:cNvSpPr>
          <p:nvPr>
            <p:ph type="ctrTitle" hasCustomPrompt="1"/>
          </p:nvPr>
        </p:nvSpPr>
        <p:spPr>
          <a:xfrm>
            <a:off x="76200" y="57150"/>
            <a:ext cx="7239000" cy="772113"/>
          </a:xfrm>
          <a:noFill/>
          <a:effectLst/>
        </p:spPr>
        <p:txBody>
          <a:bodyPr wrap="square" lIns="0" tIns="0" rIns="0" bIns="0" anchor="ctr" anchorCtr="0">
            <a:normAutofit/>
          </a:bodyPr>
          <a:lstStyle>
            <a:lvl1pPr algn="l">
              <a:defRPr sz="3300" b="0" cap="none" spc="-113" baseline="0">
                <a:ln>
                  <a:noFill/>
                </a:ln>
                <a:solidFill>
                  <a:srgbClr val="322B21"/>
                </a:solidFill>
                <a:effectLst/>
                <a:latin typeface="Calibri"/>
                <a:cs typeface="Calibri"/>
              </a:defRPr>
            </a:lvl1pPr>
          </a:lstStyle>
          <a:p>
            <a:r>
              <a:rPr lang="de-DE" dirty="0"/>
              <a:t>Headline, Calibri, 44pt normal</a:t>
            </a:r>
          </a:p>
        </p:txBody>
      </p:sp>
    </p:spTree>
    <p:extLst>
      <p:ext uri="{BB962C8B-B14F-4D97-AF65-F5344CB8AC3E}">
        <p14:creationId xmlns:p14="http://schemas.microsoft.com/office/powerpoint/2010/main" val="287894326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4" name="Picture 3"/>
            <p:cNvPicPr>
              <a:picLocks noChangeArrowheads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0" y="0"/>
              <a:ext cx="9144000" cy="5143500"/>
            </a:xfrm>
            <a:prstGeom prst="rect">
              <a:avLst/>
            </a:prstGeom>
            <a:noFill/>
            <a:ln w="12700" cap="flat">
              <a:noFill/>
              <a:miter lim="800000"/>
              <a:headEnd/>
              <a:tailEnd/>
            </a:ln>
          </p:spPr>
        </p:pic>
        <p:pic>
          <p:nvPicPr>
            <p:cNvPr id="6" name="Picture 2"/>
            <p:cNvPicPr>
              <a:picLocks noChangeAspect="1" noChangeArrowheads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391400" y="285750"/>
              <a:ext cx="1524000" cy="664308"/>
            </a:xfrm>
            <a:prstGeom prst="rect">
              <a:avLst/>
            </a:prstGeom>
            <a:noFill/>
            <a:ln w="25400" cap="flat">
              <a:noFill/>
              <a:round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948" y="3304700"/>
            <a:ext cx="7772400" cy="1022271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48" y="2179558"/>
            <a:ext cx="7772400" cy="1125141"/>
          </a:xfrm>
        </p:spPr>
        <p:txBody>
          <a:bodyPr anchor="b"/>
          <a:lstStyle>
            <a:lvl1pPr marL="0" indent="0">
              <a:buNone/>
              <a:defRPr sz="1350"/>
            </a:lvl1pPr>
            <a:lvl2pPr marL="308614" indent="0">
              <a:buNone/>
              <a:defRPr sz="1215"/>
            </a:lvl2pPr>
            <a:lvl3pPr marL="617227" indent="0">
              <a:buNone/>
              <a:defRPr sz="1080"/>
            </a:lvl3pPr>
            <a:lvl4pPr marL="925841" indent="0">
              <a:buNone/>
              <a:defRPr sz="945"/>
            </a:lvl4pPr>
            <a:lvl5pPr marL="1234456" indent="0">
              <a:buNone/>
              <a:defRPr sz="945"/>
            </a:lvl5pPr>
            <a:lvl6pPr marL="1543070" indent="0">
              <a:buNone/>
              <a:defRPr sz="945"/>
            </a:lvl6pPr>
            <a:lvl7pPr marL="1851683" indent="0">
              <a:buNone/>
              <a:defRPr sz="945"/>
            </a:lvl7pPr>
            <a:lvl8pPr marL="2160297" indent="0">
              <a:buNone/>
              <a:defRPr sz="945"/>
            </a:lvl8pPr>
            <a:lvl9pPr marL="2468911" indent="0">
              <a:buNone/>
              <a:defRPr sz="94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1540" y="2648902"/>
            <a:ext cx="3611880" cy="2494598"/>
          </a:xfrm>
        </p:spPr>
        <p:txBody>
          <a:bodyPr/>
          <a:lstStyle>
            <a:lvl1pPr>
              <a:defRPr sz="1890"/>
            </a:lvl1pPr>
            <a:lvl2pPr>
              <a:defRPr sz="1620"/>
            </a:lvl2pPr>
            <a:lvl3pPr>
              <a:defRPr sz="1350"/>
            </a:lvl3pPr>
            <a:lvl4pPr>
              <a:defRPr sz="1215"/>
            </a:lvl4pPr>
            <a:lvl5pPr>
              <a:defRPr sz="1215"/>
            </a:lvl5pPr>
            <a:lvl6pPr>
              <a:defRPr sz="1215"/>
            </a:lvl6pPr>
            <a:lvl7pPr>
              <a:defRPr sz="1215"/>
            </a:lvl7pPr>
            <a:lvl8pPr>
              <a:defRPr sz="1215"/>
            </a:lvl8pPr>
            <a:lvl9pPr>
              <a:defRPr sz="121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648902"/>
            <a:ext cx="3611880" cy="2494598"/>
          </a:xfrm>
        </p:spPr>
        <p:txBody>
          <a:bodyPr/>
          <a:lstStyle>
            <a:lvl1pPr>
              <a:defRPr sz="1890"/>
            </a:lvl1pPr>
            <a:lvl2pPr>
              <a:defRPr sz="1620"/>
            </a:lvl2pPr>
            <a:lvl3pPr>
              <a:defRPr sz="1350"/>
            </a:lvl3pPr>
            <a:lvl4pPr>
              <a:defRPr sz="1215"/>
            </a:lvl4pPr>
            <a:lvl5pPr>
              <a:defRPr sz="1215"/>
            </a:lvl5pPr>
            <a:lvl6pPr>
              <a:defRPr sz="1215"/>
            </a:lvl6pPr>
            <a:lvl7pPr>
              <a:defRPr sz="1215"/>
            </a:lvl7pPr>
            <a:lvl8pPr>
              <a:defRPr sz="1215"/>
            </a:lvl8pPr>
            <a:lvl9pPr>
              <a:defRPr sz="121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0858"/>
            <a:ext cx="4040505" cy="480060"/>
          </a:xfrm>
        </p:spPr>
        <p:txBody>
          <a:bodyPr anchor="b"/>
          <a:lstStyle>
            <a:lvl1pPr marL="0" indent="0">
              <a:buNone/>
              <a:defRPr sz="1620" b="1"/>
            </a:lvl1pPr>
            <a:lvl2pPr marL="308614" indent="0">
              <a:buNone/>
              <a:defRPr sz="1350" b="1"/>
            </a:lvl2pPr>
            <a:lvl3pPr marL="617227" indent="0">
              <a:buNone/>
              <a:defRPr sz="1215" b="1"/>
            </a:lvl3pPr>
            <a:lvl4pPr marL="925841" indent="0">
              <a:buNone/>
              <a:defRPr sz="1080" b="1"/>
            </a:lvl4pPr>
            <a:lvl5pPr marL="1234456" indent="0">
              <a:buNone/>
              <a:defRPr sz="1080" b="1"/>
            </a:lvl5pPr>
            <a:lvl6pPr marL="1543070" indent="0">
              <a:buNone/>
              <a:defRPr sz="1080" b="1"/>
            </a:lvl6pPr>
            <a:lvl7pPr marL="1851683" indent="0">
              <a:buNone/>
              <a:defRPr sz="1080" b="1"/>
            </a:lvl7pPr>
            <a:lvl8pPr marL="2160297" indent="0">
              <a:buNone/>
              <a:defRPr sz="1080" b="1"/>
            </a:lvl8pPr>
            <a:lvl9pPr marL="2468911" indent="0">
              <a:buNone/>
              <a:defRPr sz="10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0918"/>
            <a:ext cx="4040505" cy="2963942"/>
          </a:xfrm>
        </p:spPr>
        <p:txBody>
          <a:bodyPr/>
          <a:lstStyle>
            <a:lvl1pPr>
              <a:defRPr sz="1620"/>
            </a:lvl1pPr>
            <a:lvl2pPr>
              <a:defRPr sz="1350"/>
            </a:lvl2pPr>
            <a:lvl3pPr>
              <a:defRPr sz="1215"/>
            </a:lvl3pPr>
            <a:lvl4pPr>
              <a:defRPr sz="1080"/>
            </a:lvl4pPr>
            <a:lvl5pPr>
              <a:defRPr sz="1080"/>
            </a:lvl5pPr>
            <a:lvl6pPr>
              <a:defRPr sz="1080"/>
            </a:lvl6pPr>
            <a:lvl7pPr>
              <a:defRPr sz="1080"/>
            </a:lvl7pPr>
            <a:lvl8pPr>
              <a:defRPr sz="1080"/>
            </a:lvl8pPr>
            <a:lvl9pPr>
              <a:defRPr sz="10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868" y="1150858"/>
            <a:ext cx="4041933" cy="480060"/>
          </a:xfrm>
        </p:spPr>
        <p:txBody>
          <a:bodyPr anchor="b"/>
          <a:lstStyle>
            <a:lvl1pPr marL="0" indent="0">
              <a:buNone/>
              <a:defRPr sz="1620" b="1"/>
            </a:lvl1pPr>
            <a:lvl2pPr marL="308614" indent="0">
              <a:buNone/>
              <a:defRPr sz="1350" b="1"/>
            </a:lvl2pPr>
            <a:lvl3pPr marL="617227" indent="0">
              <a:buNone/>
              <a:defRPr sz="1215" b="1"/>
            </a:lvl3pPr>
            <a:lvl4pPr marL="925841" indent="0">
              <a:buNone/>
              <a:defRPr sz="1080" b="1"/>
            </a:lvl4pPr>
            <a:lvl5pPr marL="1234456" indent="0">
              <a:buNone/>
              <a:defRPr sz="1080" b="1"/>
            </a:lvl5pPr>
            <a:lvl6pPr marL="1543070" indent="0">
              <a:buNone/>
              <a:defRPr sz="1080" b="1"/>
            </a:lvl6pPr>
            <a:lvl7pPr marL="1851683" indent="0">
              <a:buNone/>
              <a:defRPr sz="1080" b="1"/>
            </a:lvl7pPr>
            <a:lvl8pPr marL="2160297" indent="0">
              <a:buNone/>
              <a:defRPr sz="1080" b="1"/>
            </a:lvl8pPr>
            <a:lvl9pPr marL="2468911" indent="0">
              <a:buNone/>
              <a:defRPr sz="10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868" y="1630918"/>
            <a:ext cx="4041933" cy="2963942"/>
          </a:xfrm>
        </p:spPr>
        <p:txBody>
          <a:bodyPr/>
          <a:lstStyle>
            <a:lvl1pPr>
              <a:defRPr sz="1620"/>
            </a:lvl1pPr>
            <a:lvl2pPr>
              <a:defRPr sz="1350"/>
            </a:lvl2pPr>
            <a:lvl3pPr>
              <a:defRPr sz="1215"/>
            </a:lvl3pPr>
            <a:lvl4pPr>
              <a:defRPr sz="1080"/>
            </a:lvl4pPr>
            <a:lvl5pPr>
              <a:defRPr sz="1080"/>
            </a:lvl5pPr>
            <a:lvl6pPr>
              <a:defRPr sz="1080"/>
            </a:lvl6pPr>
            <a:lvl7pPr>
              <a:defRPr sz="1080"/>
            </a:lvl7pPr>
            <a:lvl8pPr>
              <a:defRPr sz="1080"/>
            </a:lvl8pPr>
            <a:lvl9pPr>
              <a:defRPr sz="10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669"/>
            <a:ext cx="3008948" cy="871180"/>
          </a:xfrm>
        </p:spPr>
        <p:txBody>
          <a:bodyPr/>
          <a:lstStyle>
            <a:lvl1pPr algn="l">
              <a:defRPr sz="13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733" y="204670"/>
            <a:ext cx="5112068" cy="4390191"/>
          </a:xfrm>
        </p:spPr>
        <p:txBody>
          <a:bodyPr/>
          <a:lstStyle>
            <a:lvl1pPr>
              <a:defRPr sz="2160"/>
            </a:lvl1pPr>
            <a:lvl2pPr>
              <a:defRPr sz="1890"/>
            </a:lvl2pPr>
            <a:lvl3pPr>
              <a:defRPr sz="162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5850"/>
            <a:ext cx="3008948" cy="3519011"/>
          </a:xfrm>
        </p:spPr>
        <p:txBody>
          <a:bodyPr/>
          <a:lstStyle>
            <a:lvl1pPr marL="0" indent="0">
              <a:buNone/>
              <a:defRPr sz="945"/>
            </a:lvl1pPr>
            <a:lvl2pPr marL="308614" indent="0">
              <a:buNone/>
              <a:defRPr sz="810"/>
            </a:lvl2pPr>
            <a:lvl3pPr marL="617227" indent="0">
              <a:buNone/>
              <a:defRPr sz="675"/>
            </a:lvl3pPr>
            <a:lvl4pPr marL="925841" indent="0">
              <a:buNone/>
              <a:defRPr sz="608"/>
            </a:lvl4pPr>
            <a:lvl5pPr marL="1234456" indent="0">
              <a:buNone/>
              <a:defRPr sz="608"/>
            </a:lvl5pPr>
            <a:lvl6pPr marL="1543070" indent="0">
              <a:buNone/>
              <a:defRPr sz="608"/>
            </a:lvl6pPr>
            <a:lvl7pPr marL="1851683" indent="0">
              <a:buNone/>
              <a:defRPr sz="608"/>
            </a:lvl7pPr>
            <a:lvl8pPr marL="2160297" indent="0">
              <a:buNone/>
              <a:defRPr sz="608"/>
            </a:lvl8pPr>
            <a:lvl9pPr marL="2468911" indent="0">
              <a:buNone/>
              <a:defRPr sz="60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653" y="3600451"/>
            <a:ext cx="5486400" cy="425411"/>
          </a:xfrm>
        </p:spPr>
        <p:txBody>
          <a:bodyPr/>
          <a:lstStyle>
            <a:lvl1pPr algn="l">
              <a:defRPr sz="13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653" y="459701"/>
            <a:ext cx="5486400" cy="3086100"/>
          </a:xfrm>
        </p:spPr>
        <p:txBody>
          <a:bodyPr/>
          <a:lstStyle>
            <a:lvl1pPr marL="0" indent="0">
              <a:buNone/>
              <a:defRPr sz="2160"/>
            </a:lvl1pPr>
            <a:lvl2pPr marL="308614" indent="0">
              <a:buNone/>
              <a:defRPr sz="1890"/>
            </a:lvl2pPr>
            <a:lvl3pPr marL="617227" indent="0">
              <a:buNone/>
              <a:defRPr sz="1620"/>
            </a:lvl3pPr>
            <a:lvl4pPr marL="925841" indent="0">
              <a:buNone/>
              <a:defRPr sz="1350"/>
            </a:lvl4pPr>
            <a:lvl5pPr marL="1234456" indent="0">
              <a:buNone/>
              <a:defRPr sz="1350"/>
            </a:lvl5pPr>
            <a:lvl6pPr marL="1543070" indent="0">
              <a:buNone/>
              <a:defRPr sz="1350"/>
            </a:lvl6pPr>
            <a:lvl7pPr marL="1851683" indent="0">
              <a:buNone/>
              <a:defRPr sz="1350"/>
            </a:lvl7pPr>
            <a:lvl8pPr marL="2160297" indent="0">
              <a:buNone/>
              <a:defRPr sz="1350"/>
            </a:lvl8pPr>
            <a:lvl9pPr marL="2468911" indent="0">
              <a:buNone/>
              <a:defRPr sz="135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653" y="4025862"/>
            <a:ext cx="5486400" cy="603289"/>
          </a:xfrm>
        </p:spPr>
        <p:txBody>
          <a:bodyPr/>
          <a:lstStyle>
            <a:lvl1pPr marL="0" indent="0">
              <a:buNone/>
              <a:defRPr sz="945"/>
            </a:lvl1pPr>
            <a:lvl2pPr marL="308614" indent="0">
              <a:buNone/>
              <a:defRPr sz="810"/>
            </a:lvl2pPr>
            <a:lvl3pPr marL="617227" indent="0">
              <a:buNone/>
              <a:defRPr sz="675"/>
            </a:lvl3pPr>
            <a:lvl4pPr marL="925841" indent="0">
              <a:buNone/>
              <a:defRPr sz="608"/>
            </a:lvl4pPr>
            <a:lvl5pPr marL="1234456" indent="0">
              <a:buNone/>
              <a:defRPr sz="608"/>
            </a:lvl5pPr>
            <a:lvl6pPr marL="1543070" indent="0">
              <a:buNone/>
              <a:defRPr sz="608"/>
            </a:lvl6pPr>
            <a:lvl7pPr marL="1851683" indent="0">
              <a:buNone/>
              <a:defRPr sz="608"/>
            </a:lvl7pPr>
            <a:lvl8pPr marL="2160297" indent="0">
              <a:buNone/>
              <a:defRPr sz="608"/>
            </a:lvl8pPr>
            <a:lvl9pPr marL="2468911" indent="0">
              <a:buNone/>
              <a:defRPr sz="60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2.jpeg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7" name="Picture 6"/>
            <p:cNvPicPr>
              <a:picLocks noChangeArrowheads="1"/>
            </p:cNvPicPr>
            <p:nvPr userDrawn="1"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0" y="0"/>
              <a:ext cx="9144000" cy="5143500"/>
            </a:xfrm>
            <a:prstGeom prst="rect">
              <a:avLst/>
            </a:prstGeom>
            <a:noFill/>
            <a:ln w="12700" cap="flat">
              <a:noFill/>
              <a:miter lim="800000"/>
              <a:headEnd/>
              <a:tailEnd/>
            </a:ln>
          </p:spPr>
        </p:pic>
        <p:pic>
          <p:nvPicPr>
            <p:cNvPr id="8" name="Picture 2"/>
            <p:cNvPicPr>
              <a:picLocks noChangeAspect="1" noChangeArrowheads="1"/>
            </p:cNvPicPr>
            <p:nvPr userDrawn="1"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391400" y="285750"/>
              <a:ext cx="1524000" cy="664308"/>
            </a:xfrm>
            <a:prstGeom prst="rect">
              <a:avLst/>
            </a:prstGeom>
            <a:noFill/>
            <a:ln w="25400" cap="flat">
              <a:noFill/>
              <a:round/>
              <a:headEnd/>
              <a:tailEnd/>
            </a:ln>
          </p:spPr>
        </p:pic>
      </p:grpSp>
      <p:sp>
        <p:nvSpPr>
          <p:cNvPr id="102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1540" y="2648902"/>
            <a:ext cx="7360920" cy="24945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Gill Sans" pitchFamily="35" charset="0"/>
              </a:rPr>
              <a:t>Click to edit Master text styles</a:t>
            </a:r>
          </a:p>
          <a:p>
            <a:pPr lvl="1"/>
            <a:r>
              <a:rPr lang="en-US" dirty="0">
                <a:sym typeface="Gill Sans" pitchFamily="35" charset="0"/>
              </a:rPr>
              <a:t>Second level</a:t>
            </a:r>
          </a:p>
          <a:p>
            <a:pPr lvl="2"/>
            <a:r>
              <a:rPr lang="en-US" dirty="0">
                <a:sym typeface="Gill Sans" pitchFamily="35" charset="0"/>
              </a:rPr>
              <a:t>Third level</a:t>
            </a:r>
          </a:p>
          <a:p>
            <a:pPr lvl="3"/>
            <a:r>
              <a:rPr lang="en-US" dirty="0">
                <a:sym typeface="Gill Sans" pitchFamily="35" charset="0"/>
              </a:rPr>
              <a:t>Fourth level</a:t>
            </a:r>
          </a:p>
          <a:p>
            <a:pPr lvl="4"/>
            <a:r>
              <a:rPr lang="en-US" dirty="0">
                <a:sym typeface="Gill Sans" pitchFamily="35" charset="0"/>
              </a:rPr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91540" y="0"/>
            <a:ext cx="7360920" cy="26060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pitchFamily="35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9" r:id="rId7"/>
    <p:sldLayoutId id="2147483670" r:id="rId8"/>
    <p:sldLayoutId id="2147483671" r:id="rId9"/>
    <p:sldLayoutId id="2147483672" r:id="rId10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4320">
          <a:solidFill>
            <a:schemeClr val="tx1"/>
          </a:solidFill>
          <a:latin typeface="+mj-lt"/>
          <a:ea typeface="+mj-ea"/>
          <a:cs typeface="+mj-cs"/>
          <a:sym typeface="Gill Sans" pitchFamily="35" charset="0"/>
        </a:defRPr>
      </a:lvl1pPr>
      <a:lvl2pPr algn="ctr" rtl="0" fontAlgn="base">
        <a:spcBef>
          <a:spcPct val="0"/>
        </a:spcBef>
        <a:spcAft>
          <a:spcPct val="0"/>
        </a:spcAft>
        <a:defRPr sz="4320">
          <a:solidFill>
            <a:schemeClr val="tx1"/>
          </a:solidFill>
          <a:latin typeface="Gill Sans" pitchFamily="35" charset="0"/>
          <a:ea typeface="ヒラギノ角ゴ ProN W3" pitchFamily="35" charset="-128"/>
          <a:cs typeface="ヒラギノ角ゴ ProN W3" pitchFamily="35" charset="-128"/>
          <a:sym typeface="Gill Sans" pitchFamily="35" charset="0"/>
        </a:defRPr>
      </a:lvl2pPr>
      <a:lvl3pPr algn="ctr" rtl="0" fontAlgn="base">
        <a:spcBef>
          <a:spcPct val="0"/>
        </a:spcBef>
        <a:spcAft>
          <a:spcPct val="0"/>
        </a:spcAft>
        <a:defRPr sz="4320">
          <a:solidFill>
            <a:schemeClr val="tx1"/>
          </a:solidFill>
          <a:latin typeface="Gill Sans" pitchFamily="35" charset="0"/>
          <a:ea typeface="ヒラギノ角ゴ ProN W3" pitchFamily="35" charset="-128"/>
          <a:cs typeface="ヒラギノ角ゴ ProN W3" pitchFamily="35" charset="-128"/>
          <a:sym typeface="Gill Sans" pitchFamily="35" charset="0"/>
        </a:defRPr>
      </a:lvl3pPr>
      <a:lvl4pPr algn="ctr" rtl="0" fontAlgn="base">
        <a:spcBef>
          <a:spcPct val="0"/>
        </a:spcBef>
        <a:spcAft>
          <a:spcPct val="0"/>
        </a:spcAft>
        <a:defRPr sz="4320">
          <a:solidFill>
            <a:schemeClr val="tx1"/>
          </a:solidFill>
          <a:latin typeface="Gill Sans" pitchFamily="35" charset="0"/>
          <a:ea typeface="ヒラギノ角ゴ ProN W3" pitchFamily="35" charset="-128"/>
          <a:cs typeface="ヒラギノ角ゴ ProN W3" pitchFamily="35" charset="-128"/>
          <a:sym typeface="Gill Sans" pitchFamily="35" charset="0"/>
        </a:defRPr>
      </a:lvl4pPr>
      <a:lvl5pPr algn="ctr" rtl="0" fontAlgn="base">
        <a:spcBef>
          <a:spcPct val="0"/>
        </a:spcBef>
        <a:spcAft>
          <a:spcPct val="0"/>
        </a:spcAft>
        <a:defRPr sz="4320">
          <a:solidFill>
            <a:schemeClr val="tx1"/>
          </a:solidFill>
          <a:latin typeface="Gill Sans" pitchFamily="35" charset="0"/>
          <a:ea typeface="ヒラギノ角ゴ ProN W3" pitchFamily="35" charset="-128"/>
          <a:cs typeface="ヒラギノ角ゴ ProN W3" pitchFamily="35" charset="-128"/>
          <a:sym typeface="Gill Sans" pitchFamily="35" charset="0"/>
        </a:defRPr>
      </a:lvl5pPr>
      <a:lvl6pPr marL="308614" algn="ctr" rtl="0" fontAlgn="base">
        <a:spcBef>
          <a:spcPct val="0"/>
        </a:spcBef>
        <a:spcAft>
          <a:spcPct val="0"/>
        </a:spcAft>
        <a:defRPr sz="4320">
          <a:solidFill>
            <a:schemeClr val="tx1"/>
          </a:solidFill>
          <a:latin typeface="Gill Sans" pitchFamily="35" charset="0"/>
          <a:ea typeface="ヒラギノ角ゴ ProN W3" pitchFamily="35" charset="-128"/>
          <a:cs typeface="ヒラギノ角ゴ ProN W3" pitchFamily="35" charset="-128"/>
          <a:sym typeface="Gill Sans" pitchFamily="35" charset="0"/>
        </a:defRPr>
      </a:lvl6pPr>
      <a:lvl7pPr marL="617227" algn="ctr" rtl="0" fontAlgn="base">
        <a:spcBef>
          <a:spcPct val="0"/>
        </a:spcBef>
        <a:spcAft>
          <a:spcPct val="0"/>
        </a:spcAft>
        <a:defRPr sz="4320">
          <a:solidFill>
            <a:schemeClr val="tx1"/>
          </a:solidFill>
          <a:latin typeface="Gill Sans" pitchFamily="35" charset="0"/>
          <a:ea typeface="ヒラギノ角ゴ ProN W3" pitchFamily="35" charset="-128"/>
          <a:cs typeface="ヒラギノ角ゴ ProN W3" pitchFamily="35" charset="-128"/>
          <a:sym typeface="Gill Sans" pitchFamily="35" charset="0"/>
        </a:defRPr>
      </a:lvl7pPr>
      <a:lvl8pPr marL="925841" algn="ctr" rtl="0" fontAlgn="base">
        <a:spcBef>
          <a:spcPct val="0"/>
        </a:spcBef>
        <a:spcAft>
          <a:spcPct val="0"/>
        </a:spcAft>
        <a:defRPr sz="4320">
          <a:solidFill>
            <a:schemeClr val="tx1"/>
          </a:solidFill>
          <a:latin typeface="Gill Sans" pitchFamily="35" charset="0"/>
          <a:ea typeface="ヒラギノ角ゴ ProN W3" pitchFamily="35" charset="-128"/>
          <a:cs typeface="ヒラギノ角ゴ ProN W3" pitchFamily="35" charset="-128"/>
          <a:sym typeface="Gill Sans" pitchFamily="35" charset="0"/>
        </a:defRPr>
      </a:lvl8pPr>
      <a:lvl9pPr marL="1234456" algn="ctr" rtl="0" fontAlgn="base">
        <a:spcBef>
          <a:spcPct val="0"/>
        </a:spcBef>
        <a:spcAft>
          <a:spcPct val="0"/>
        </a:spcAft>
        <a:defRPr sz="4320">
          <a:solidFill>
            <a:schemeClr val="tx1"/>
          </a:solidFill>
          <a:latin typeface="Gill Sans" pitchFamily="35" charset="0"/>
          <a:ea typeface="ヒラギノ角ゴ ProN W3" pitchFamily="35" charset="-128"/>
          <a:cs typeface="ヒラギノ角ゴ ProN W3" pitchFamily="35" charset="-128"/>
          <a:sym typeface="Gill Sans" pitchFamily="35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buFont typeface="Arial"/>
        <a:buNone/>
        <a:defRPr sz="1890">
          <a:solidFill>
            <a:schemeClr val="tx1"/>
          </a:solidFill>
          <a:latin typeface="+mn-lt"/>
          <a:ea typeface="+mn-ea"/>
          <a:cs typeface="+mn-cs"/>
          <a:sym typeface="Gill Sans" pitchFamily="35" charset="0"/>
        </a:defRPr>
      </a:lvl1pPr>
      <a:lvl2pPr algn="ctr" rtl="0" fontAlgn="base">
        <a:spcBef>
          <a:spcPct val="0"/>
        </a:spcBef>
        <a:spcAft>
          <a:spcPct val="0"/>
        </a:spcAft>
        <a:defRPr sz="1890">
          <a:solidFill>
            <a:schemeClr val="tx1"/>
          </a:solidFill>
          <a:latin typeface="+mn-lt"/>
          <a:ea typeface="+mn-ea"/>
          <a:cs typeface="+mn-cs"/>
          <a:sym typeface="Gill Sans" pitchFamily="35" charset="0"/>
        </a:defRPr>
      </a:lvl2pPr>
      <a:lvl3pPr algn="ctr" rtl="0" fontAlgn="base">
        <a:spcBef>
          <a:spcPct val="0"/>
        </a:spcBef>
        <a:spcAft>
          <a:spcPct val="0"/>
        </a:spcAft>
        <a:defRPr sz="1890">
          <a:solidFill>
            <a:schemeClr val="tx1"/>
          </a:solidFill>
          <a:latin typeface="+mn-lt"/>
          <a:ea typeface="+mn-ea"/>
          <a:cs typeface="+mn-cs"/>
          <a:sym typeface="Gill Sans" pitchFamily="35" charset="0"/>
        </a:defRPr>
      </a:lvl3pPr>
      <a:lvl4pPr algn="ctr" rtl="0" fontAlgn="base">
        <a:spcBef>
          <a:spcPct val="0"/>
        </a:spcBef>
        <a:spcAft>
          <a:spcPct val="0"/>
        </a:spcAft>
        <a:defRPr sz="1890">
          <a:solidFill>
            <a:schemeClr val="tx1"/>
          </a:solidFill>
          <a:latin typeface="+mn-lt"/>
          <a:ea typeface="+mn-ea"/>
          <a:cs typeface="+mn-cs"/>
          <a:sym typeface="Gill Sans" pitchFamily="35" charset="0"/>
        </a:defRPr>
      </a:lvl4pPr>
      <a:lvl5pPr algn="ctr" rtl="0" fontAlgn="base">
        <a:spcBef>
          <a:spcPct val="0"/>
        </a:spcBef>
        <a:spcAft>
          <a:spcPct val="0"/>
        </a:spcAft>
        <a:defRPr sz="1890">
          <a:solidFill>
            <a:schemeClr val="tx1"/>
          </a:solidFill>
          <a:latin typeface="+mn-lt"/>
          <a:ea typeface="+mn-ea"/>
          <a:cs typeface="+mn-cs"/>
          <a:sym typeface="Gill Sans" pitchFamily="35" charset="0"/>
        </a:defRPr>
      </a:lvl5pPr>
      <a:lvl6pPr marL="308614" algn="ctr" rtl="0" fontAlgn="base">
        <a:spcBef>
          <a:spcPct val="0"/>
        </a:spcBef>
        <a:spcAft>
          <a:spcPct val="0"/>
        </a:spcAft>
        <a:defRPr sz="1890">
          <a:solidFill>
            <a:schemeClr val="tx1"/>
          </a:solidFill>
          <a:latin typeface="+mn-lt"/>
          <a:ea typeface="+mn-ea"/>
          <a:cs typeface="+mn-cs"/>
          <a:sym typeface="Gill Sans" pitchFamily="35" charset="0"/>
        </a:defRPr>
      </a:lvl6pPr>
      <a:lvl7pPr marL="617227" algn="ctr" rtl="0" fontAlgn="base">
        <a:spcBef>
          <a:spcPct val="0"/>
        </a:spcBef>
        <a:spcAft>
          <a:spcPct val="0"/>
        </a:spcAft>
        <a:defRPr sz="1890">
          <a:solidFill>
            <a:schemeClr val="tx1"/>
          </a:solidFill>
          <a:latin typeface="+mn-lt"/>
          <a:ea typeface="+mn-ea"/>
          <a:cs typeface="+mn-cs"/>
          <a:sym typeface="Gill Sans" pitchFamily="35" charset="0"/>
        </a:defRPr>
      </a:lvl7pPr>
      <a:lvl8pPr marL="925841" algn="ctr" rtl="0" fontAlgn="base">
        <a:spcBef>
          <a:spcPct val="0"/>
        </a:spcBef>
        <a:spcAft>
          <a:spcPct val="0"/>
        </a:spcAft>
        <a:defRPr sz="1890">
          <a:solidFill>
            <a:schemeClr val="tx1"/>
          </a:solidFill>
          <a:latin typeface="+mn-lt"/>
          <a:ea typeface="+mn-ea"/>
          <a:cs typeface="+mn-cs"/>
          <a:sym typeface="Gill Sans" pitchFamily="35" charset="0"/>
        </a:defRPr>
      </a:lvl8pPr>
      <a:lvl9pPr marL="1234456" algn="ctr" rtl="0" fontAlgn="base">
        <a:spcBef>
          <a:spcPct val="0"/>
        </a:spcBef>
        <a:spcAft>
          <a:spcPct val="0"/>
        </a:spcAft>
        <a:defRPr sz="1890">
          <a:solidFill>
            <a:schemeClr val="tx1"/>
          </a:solidFill>
          <a:latin typeface="+mn-lt"/>
          <a:ea typeface="+mn-ea"/>
          <a:cs typeface="+mn-cs"/>
          <a:sym typeface="Gill Sans" pitchFamily="35" charset="0"/>
        </a:defRPr>
      </a:lvl9pPr>
    </p:bodyStyle>
    <p:otherStyle>
      <a:defPPr>
        <a:defRPr lang="en-US"/>
      </a:defPPr>
      <a:lvl1pPr marL="0" algn="l" defTabSz="308614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1pPr>
      <a:lvl2pPr marL="308614" algn="l" defTabSz="308614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2pPr>
      <a:lvl3pPr marL="617227" algn="l" defTabSz="308614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3pPr>
      <a:lvl4pPr marL="925841" algn="l" defTabSz="308614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4pPr>
      <a:lvl5pPr marL="1234456" algn="l" defTabSz="308614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5pPr>
      <a:lvl6pPr marL="1543070" algn="l" defTabSz="308614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6pPr>
      <a:lvl7pPr marL="1851683" algn="l" defTabSz="308614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7pPr>
      <a:lvl8pPr marL="2160297" algn="l" defTabSz="308614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8pPr>
      <a:lvl9pPr marL="2468911" algn="l" defTabSz="308614" rtl="0" eaLnBrk="1" latinLnBrk="0" hangingPunct="1">
        <a:defRPr sz="1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>
            <a:extLst>
              <a:ext uri="{FF2B5EF4-FFF2-40B4-BE49-F238E27FC236}">
                <a16:creationId xmlns="" xmlns:a16="http://schemas.microsoft.com/office/drawing/2014/main" id="{B70C342D-F0EA-4F73-BA71-0F552EB502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25400" cap="flat">
            <a:noFill/>
            <a:round/>
            <a:headEnd/>
            <a:tailEnd/>
          </a:ln>
        </p:spPr>
      </p:pic>
      <p:sp>
        <p:nvSpPr>
          <p:cNvPr id="7" name="TextBox 1">
            <a:extLst>
              <a:ext uri="{FF2B5EF4-FFF2-40B4-BE49-F238E27FC236}">
                <a16:creationId xmlns="" xmlns:a16="http://schemas.microsoft.com/office/drawing/2014/main" id="{278E4158-2ECA-4076-8A09-E591FFE0B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556" y="345959"/>
            <a:ext cx="7880888" cy="200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920" tIns="22960" rIns="45920" bIns="22960">
            <a:spAutoFit/>
          </a:bodyPr>
          <a:lstStyle>
            <a:lvl1pPr>
              <a:defRPr sz="1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>
              <a:defRPr sz="1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>
              <a:defRPr sz="1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>
              <a:defRPr sz="1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>
              <a:defRPr sz="1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ctr" eaLnBrk="1" hangingPunct="1">
              <a:defRPr/>
            </a:pPr>
            <a:r>
              <a:rPr lang="en-US" sz="3200" dirty="0" smtClean="0">
                <a:solidFill>
                  <a:schemeClr val="accent1">
                    <a:lumMod val="25000"/>
                  </a:schemeClr>
                </a:solidFill>
              </a:rPr>
              <a:t>Energy Storage System Metering Configuration</a:t>
            </a:r>
          </a:p>
          <a:p>
            <a:pPr algn="ctr" eaLnBrk="1" hangingPunct="1">
              <a:defRPr/>
            </a:pPr>
            <a:endParaRPr lang="en-US" sz="1800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algn="ctr" eaLnBrk="1" hangingPunct="1">
              <a:defRPr/>
            </a:pPr>
            <a:r>
              <a:rPr lang="en-US" sz="3200" dirty="0" smtClean="0">
                <a:solidFill>
                  <a:schemeClr val="accent1">
                    <a:lumMod val="25000"/>
                  </a:schemeClr>
                </a:solidFill>
              </a:rPr>
              <a:t>ITWG Discussion</a:t>
            </a:r>
          </a:p>
          <a:p>
            <a:pPr algn="ctr" eaLnBrk="1" hangingPunct="1">
              <a:defRPr/>
            </a:pPr>
            <a:endParaRPr lang="en-US" sz="1800" dirty="0">
              <a:solidFill>
                <a:schemeClr val="accent1">
                  <a:lumMod val="25000"/>
                </a:schemeClr>
              </a:solidFill>
            </a:endParaRPr>
          </a:p>
          <a:p>
            <a:pPr algn="ctr" eaLnBrk="1" hangingPunct="1">
              <a:defRPr/>
            </a:pPr>
            <a:r>
              <a:rPr lang="en-US" sz="2700" dirty="0" smtClean="0">
                <a:solidFill>
                  <a:srgbClr val="569E34"/>
                </a:solidFill>
              </a:rPr>
              <a:t>January 31, 2018</a:t>
            </a:r>
            <a:endParaRPr lang="en-US" sz="2700" dirty="0">
              <a:solidFill>
                <a:srgbClr val="569E34"/>
              </a:solidFill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="" xmlns:a16="http://schemas.microsoft.com/office/drawing/2014/main" id="{5C26B8E0-EED7-4141-8645-ADE2FC4109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4366" y="1185017"/>
            <a:ext cx="5136942" cy="3857625"/>
          </a:xfrm>
          <a:prstGeom prst="rect">
            <a:avLst/>
          </a:prstGeom>
          <a:noFill/>
          <a:ln w="25400" cap="flat">
            <a:noFill/>
            <a:round/>
            <a:headEnd/>
            <a:tailEnd/>
          </a:ln>
        </p:spPr>
      </p:pic>
      <p:pic>
        <p:nvPicPr>
          <p:cNvPr id="9" name="Picture 3">
            <a:extLst>
              <a:ext uri="{FF2B5EF4-FFF2-40B4-BE49-F238E27FC236}">
                <a16:creationId xmlns="" xmlns:a16="http://schemas.microsoft.com/office/drawing/2014/main" id="{4BB7C5C5-E90E-45AC-ADAC-5CCA741FE6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1231" y="3780470"/>
            <a:ext cx="861536" cy="356027"/>
          </a:xfrm>
          <a:prstGeom prst="rect">
            <a:avLst/>
          </a:prstGeom>
          <a:noFill/>
          <a:ln w="25400" cap="flat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84843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/>
          </p:cNvSpPr>
          <p:nvPr/>
        </p:nvSpPr>
        <p:spPr bwMode="auto">
          <a:xfrm>
            <a:off x="1640206" y="1080136"/>
            <a:ext cx="6017895" cy="385762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endParaRPr lang="en-US" sz="1620" dirty="0"/>
          </a:p>
          <a:p>
            <a:endParaRPr lang="en-US" sz="1620" b="1" i="1" dirty="0">
              <a:solidFill>
                <a:srgbClr val="0070C0"/>
              </a:solidFill>
            </a:endParaRPr>
          </a:p>
          <a:p>
            <a:endParaRPr lang="en-US" sz="1620" i="1" dirty="0"/>
          </a:p>
          <a:p>
            <a:endParaRPr lang="en-US" sz="1620" dirty="0"/>
          </a:p>
          <a:p>
            <a:endParaRPr lang="en-US" sz="1620" b="1" dirty="0">
              <a:solidFill>
                <a:schemeClr val="accent6"/>
              </a:solidFill>
              <a:ea typeface="Gill Sans" pitchFamily="35" charset="0"/>
              <a:cs typeface="Gill Sans" pitchFamily="35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736B039-56FB-49E2-B7E6-2BC7BB3CE8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855" y="1111357"/>
            <a:ext cx="4351020" cy="292078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571067" y="1337733"/>
            <a:ext cx="321733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/>
                </a:solidFill>
              </a:rPr>
              <a:t>Validate solar only charging</a:t>
            </a:r>
          </a:p>
          <a:p>
            <a:endParaRPr lang="en-US" sz="2400" dirty="0">
              <a:solidFill>
                <a:schemeClr val="accent6"/>
              </a:solidFill>
            </a:endParaRPr>
          </a:p>
          <a:p>
            <a:r>
              <a:rPr lang="en-US" sz="2400" dirty="0" smtClean="0">
                <a:solidFill>
                  <a:schemeClr val="accent6"/>
                </a:solidFill>
              </a:rPr>
              <a:t>Track grid and solar charging</a:t>
            </a:r>
          </a:p>
          <a:p>
            <a:endParaRPr lang="en-US" sz="2400" dirty="0">
              <a:solidFill>
                <a:schemeClr val="accent6"/>
              </a:solidFill>
            </a:endParaRPr>
          </a:p>
          <a:p>
            <a:r>
              <a:rPr lang="en-US" sz="2400" dirty="0" smtClean="0">
                <a:solidFill>
                  <a:schemeClr val="accent6"/>
                </a:solidFill>
              </a:rPr>
              <a:t>Meter output for future attribute tracking</a:t>
            </a:r>
            <a:endParaRPr lang="en-US" sz="2400" dirty="0">
              <a:solidFill>
                <a:schemeClr val="accent6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55600" y="361950"/>
            <a:ext cx="8813800" cy="774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300" b="0" cap="none" spc="-113" baseline="0">
                <a:ln>
                  <a:noFill/>
                </a:ln>
                <a:solidFill>
                  <a:srgbClr val="322B21"/>
                </a:solidFill>
                <a:effectLst/>
                <a:latin typeface="Calibri"/>
                <a:ea typeface="+mj-ea"/>
                <a:cs typeface="Calibri"/>
                <a:sym typeface="Gill Sans" pitchFamily="35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320">
                <a:solidFill>
                  <a:schemeClr val="tx1"/>
                </a:solidFill>
                <a:latin typeface="Gill Sans" pitchFamily="35" charset="0"/>
                <a:ea typeface="ヒラギノ角ゴ ProN W3" pitchFamily="35" charset="-128"/>
                <a:cs typeface="ヒラギノ角ゴ ProN W3" pitchFamily="35" charset="-128"/>
                <a:sym typeface="Gill Sans" pitchFamily="35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320">
                <a:solidFill>
                  <a:schemeClr val="tx1"/>
                </a:solidFill>
                <a:latin typeface="Gill Sans" pitchFamily="35" charset="0"/>
                <a:ea typeface="ヒラギノ角ゴ ProN W3" pitchFamily="35" charset="-128"/>
                <a:cs typeface="ヒラギノ角ゴ ProN W3" pitchFamily="35" charset="-128"/>
                <a:sym typeface="Gill Sans" pitchFamily="35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320">
                <a:solidFill>
                  <a:schemeClr val="tx1"/>
                </a:solidFill>
                <a:latin typeface="Gill Sans" pitchFamily="35" charset="0"/>
                <a:ea typeface="ヒラギノ角ゴ ProN W3" pitchFamily="35" charset="-128"/>
                <a:cs typeface="ヒラギノ角ゴ ProN W3" pitchFamily="35" charset="-128"/>
                <a:sym typeface="Gill Sans" pitchFamily="35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320">
                <a:solidFill>
                  <a:schemeClr val="tx1"/>
                </a:solidFill>
                <a:latin typeface="Gill Sans" pitchFamily="35" charset="0"/>
                <a:ea typeface="ヒラギノ角ゴ ProN W3" pitchFamily="35" charset="-128"/>
                <a:cs typeface="ヒラギノ角ゴ ProN W3" pitchFamily="35" charset="-128"/>
                <a:sym typeface="Gill Sans" pitchFamily="35" charset="0"/>
              </a:defRPr>
            </a:lvl5pPr>
            <a:lvl6pPr marL="308614" algn="ctr" rtl="0" fontAlgn="base">
              <a:spcBef>
                <a:spcPct val="0"/>
              </a:spcBef>
              <a:spcAft>
                <a:spcPct val="0"/>
              </a:spcAft>
              <a:defRPr sz="4320">
                <a:solidFill>
                  <a:schemeClr val="tx1"/>
                </a:solidFill>
                <a:latin typeface="Gill Sans" pitchFamily="35" charset="0"/>
                <a:ea typeface="ヒラギノ角ゴ ProN W3" pitchFamily="35" charset="-128"/>
                <a:cs typeface="ヒラギノ角ゴ ProN W3" pitchFamily="35" charset="-128"/>
                <a:sym typeface="Gill Sans" pitchFamily="35" charset="0"/>
              </a:defRPr>
            </a:lvl6pPr>
            <a:lvl7pPr marL="617227" algn="ctr" rtl="0" fontAlgn="base">
              <a:spcBef>
                <a:spcPct val="0"/>
              </a:spcBef>
              <a:spcAft>
                <a:spcPct val="0"/>
              </a:spcAft>
              <a:defRPr sz="4320">
                <a:solidFill>
                  <a:schemeClr val="tx1"/>
                </a:solidFill>
                <a:latin typeface="Gill Sans" pitchFamily="35" charset="0"/>
                <a:ea typeface="ヒラギノ角ゴ ProN W3" pitchFamily="35" charset="-128"/>
                <a:cs typeface="ヒラギノ角ゴ ProN W3" pitchFamily="35" charset="-128"/>
                <a:sym typeface="Gill Sans" pitchFamily="35" charset="0"/>
              </a:defRPr>
            </a:lvl7pPr>
            <a:lvl8pPr marL="925841" algn="ctr" rtl="0" fontAlgn="base">
              <a:spcBef>
                <a:spcPct val="0"/>
              </a:spcBef>
              <a:spcAft>
                <a:spcPct val="0"/>
              </a:spcAft>
              <a:defRPr sz="4320">
                <a:solidFill>
                  <a:schemeClr val="tx1"/>
                </a:solidFill>
                <a:latin typeface="Gill Sans" pitchFamily="35" charset="0"/>
                <a:ea typeface="ヒラギノ角ゴ ProN W3" pitchFamily="35" charset="-128"/>
                <a:cs typeface="ヒラギノ角ゴ ProN W3" pitchFamily="35" charset="-128"/>
                <a:sym typeface="Gill Sans" pitchFamily="35" charset="0"/>
              </a:defRPr>
            </a:lvl8pPr>
            <a:lvl9pPr marL="1234456" algn="ctr" rtl="0" fontAlgn="base">
              <a:spcBef>
                <a:spcPct val="0"/>
              </a:spcBef>
              <a:spcAft>
                <a:spcPct val="0"/>
              </a:spcAft>
              <a:defRPr sz="4320">
                <a:solidFill>
                  <a:schemeClr val="tx1"/>
                </a:solidFill>
                <a:latin typeface="Gill Sans" pitchFamily="35" charset="0"/>
                <a:ea typeface="ヒラギノ角ゴ ProN W3" pitchFamily="35" charset="-128"/>
                <a:cs typeface="ヒラギノ角ゴ ProN W3" pitchFamily="35" charset="-128"/>
                <a:sym typeface="Gill Sans" pitchFamily="35" charset="0"/>
              </a:defRPr>
            </a:lvl9pPr>
          </a:lstStyle>
          <a:p>
            <a:r>
              <a:rPr lang="en-US" sz="4000" dirty="0" smtClean="0">
                <a:solidFill>
                  <a:srgbClr val="071535"/>
                </a:solidFill>
                <a:latin typeface="Arial Narrow Bold" charset="0"/>
                <a:ea typeface="ヒラギノ角ゴ ProN W3" charset="0"/>
                <a:cs typeface="Arial Narrow Bold" charset="0"/>
                <a:sym typeface="Arial Narrow Bold" charset="0"/>
              </a:rPr>
              <a:t>Flexibility of Multi-meter Configuration</a:t>
            </a:r>
            <a:endParaRPr lang="en-US" sz="4000" dirty="0">
              <a:solidFill>
                <a:srgbClr val="071535"/>
              </a:solidFill>
              <a:latin typeface="Arial Narrow Bold" charset="0"/>
              <a:ea typeface="ヒラギノ角ゴ ProN W6" charset="0"/>
              <a:cs typeface="ヒラギノ角ゴ ProN W6" charset="0"/>
              <a:sym typeface="Arial Narro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9946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2502"/>
              </p:ext>
            </p:extLst>
          </p:nvPr>
        </p:nvGraphicFramePr>
        <p:xfrm>
          <a:off x="588010" y="1176335"/>
          <a:ext cx="4932256" cy="3450150"/>
        </p:xfrm>
        <a:graphic>
          <a:graphicData uri="http://schemas.openxmlformats.org/drawingml/2006/table">
            <a:tbl>
              <a:tblPr/>
              <a:tblGrid>
                <a:gridCol w="429244"/>
                <a:gridCol w="615519"/>
                <a:gridCol w="834191"/>
                <a:gridCol w="753201"/>
                <a:gridCol w="558828"/>
                <a:gridCol w="866587"/>
                <a:gridCol w="874686"/>
              </a:tblGrid>
              <a:tr h="11500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Day</a:t>
                      </a:r>
                    </a:p>
                  </a:txBody>
                  <a:tcPr marL="8098" marR="8098" marT="8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Timestamp</a:t>
                      </a:r>
                    </a:p>
                  </a:txBody>
                  <a:tcPr marL="8098" marR="8098" marT="8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PV meter OUT (kWh)</a:t>
                      </a:r>
                    </a:p>
                  </a:txBody>
                  <a:tcPr marL="8098" marR="8098" marT="8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ES meter IN (kWh)</a:t>
                      </a:r>
                    </a:p>
                  </a:txBody>
                  <a:tcPr marL="8098" marR="8098" marT="8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Green Tag</a:t>
                      </a:r>
                    </a:p>
                  </a:txBody>
                  <a:tcPr marL="8098" marR="8098" marT="8098" marB="0" anchor="b">
                    <a:lnL>
                      <a:noFill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Difference (abs </a:t>
                      </a:r>
                      <a:r>
                        <a:rPr lang="en-US" sz="700" b="1" i="0" u="none" strike="noStrike" dirty="0" err="1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val</a:t>
                      </a:r>
                      <a:r>
                        <a:rPr lang="en-US" sz="700" b="1" i="0" u="none" strike="noStrike" dirty="0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ES meter OUT (kWH)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15005"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1-Jun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15005"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1-Jun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15005"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1-Jun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15005"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1-Jun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15005"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1-Jun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15005"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1-Jun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15005"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1-Jun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15005"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1-Jun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15005"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1-Jun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118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118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15005"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1-Jun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321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371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15005"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1-Jun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1571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1571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15005"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1-Jun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1785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1736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15005"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1-Jun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1848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15005"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1-Jun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1757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15005"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1-Jun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1498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800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15005"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1-Jun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1004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800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15005"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1-Jun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152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800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15005"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1-Jun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800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15005"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1-Jun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800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15005"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1-Jun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15005"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1-Jun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15005"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1-Jun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15005"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1-Jun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15005">
                <a:tc>
                  <a:txBody>
                    <a:bodyPr/>
                    <a:lstStyle/>
                    <a:p>
                      <a:pPr algn="r" fontAlgn="b"/>
                      <a:r>
                        <a:rPr lang="de-DE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1-Jun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15005"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98" marR="8098" marT="80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98" marR="8098" marT="80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98" marR="8098" marT="80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98" marR="8098" marT="809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98" marR="8098" marT="8098" marB="0" anchor="b">
                    <a:lnL>
                      <a:noFill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115005"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98" marR="8098" marT="8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98" marR="8098" marT="8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98" marR="8098" marT="8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98" marR="8098" marT="8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98" marR="8098" marT="8098" marB="0" anchor="b">
                    <a:lnL>
                      <a:noFill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ESS Output 2-7pm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4000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115005"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98" marR="8098" marT="8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98" marR="8098" marT="8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98" marR="8098" marT="8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98" marR="8098" marT="8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98" marR="8098" marT="8098" marB="0" anchor="b">
                    <a:lnL>
                      <a:noFill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Total Grid Charge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250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115005"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98" marR="8098" marT="8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98" marR="8098" marT="8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98" marR="8098" marT="8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98" marR="8098" marT="8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98" marR="8098" marT="8098" marB="0" anchor="b">
                    <a:lnL>
                      <a:noFill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kWh for Alt 2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3750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115005"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98" marR="8098" marT="8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98" marR="8098" marT="8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98" marR="8098" marT="8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98" marR="8098" marT="8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700" b="0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098" marR="8098" marT="8098" marB="0" anchor="b">
                    <a:lnL>
                      <a:noFill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kWh for Alt 3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700" b="1" i="0" u="none" strike="noStrike" dirty="0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250</a:t>
                      </a:r>
                    </a:p>
                  </a:txBody>
                  <a:tcPr marL="8098" marR="8098" marT="8098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55600" y="361950"/>
            <a:ext cx="8813800" cy="774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300" b="0" cap="none" spc="-113" baseline="0">
                <a:ln>
                  <a:noFill/>
                </a:ln>
                <a:solidFill>
                  <a:srgbClr val="322B21"/>
                </a:solidFill>
                <a:effectLst/>
                <a:latin typeface="Calibri"/>
                <a:ea typeface="+mj-ea"/>
                <a:cs typeface="Calibri"/>
                <a:sym typeface="Gill Sans" pitchFamily="35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320">
                <a:solidFill>
                  <a:schemeClr val="tx1"/>
                </a:solidFill>
                <a:latin typeface="Gill Sans" pitchFamily="35" charset="0"/>
                <a:ea typeface="ヒラギノ角ゴ ProN W3" pitchFamily="35" charset="-128"/>
                <a:cs typeface="ヒラギノ角ゴ ProN W3" pitchFamily="35" charset="-128"/>
                <a:sym typeface="Gill Sans" pitchFamily="35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320">
                <a:solidFill>
                  <a:schemeClr val="tx1"/>
                </a:solidFill>
                <a:latin typeface="Gill Sans" pitchFamily="35" charset="0"/>
                <a:ea typeface="ヒラギノ角ゴ ProN W3" pitchFamily="35" charset="-128"/>
                <a:cs typeface="ヒラギノ角ゴ ProN W3" pitchFamily="35" charset="-128"/>
                <a:sym typeface="Gill Sans" pitchFamily="35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320">
                <a:solidFill>
                  <a:schemeClr val="tx1"/>
                </a:solidFill>
                <a:latin typeface="Gill Sans" pitchFamily="35" charset="0"/>
                <a:ea typeface="ヒラギノ角ゴ ProN W3" pitchFamily="35" charset="-128"/>
                <a:cs typeface="ヒラギノ角ゴ ProN W3" pitchFamily="35" charset="-128"/>
                <a:sym typeface="Gill Sans" pitchFamily="35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320">
                <a:solidFill>
                  <a:schemeClr val="tx1"/>
                </a:solidFill>
                <a:latin typeface="Gill Sans" pitchFamily="35" charset="0"/>
                <a:ea typeface="ヒラギノ角ゴ ProN W3" pitchFamily="35" charset="-128"/>
                <a:cs typeface="ヒラギノ角ゴ ProN W3" pitchFamily="35" charset="-128"/>
                <a:sym typeface="Gill Sans" pitchFamily="35" charset="0"/>
              </a:defRPr>
            </a:lvl5pPr>
            <a:lvl6pPr marL="308614" algn="ctr" rtl="0" fontAlgn="base">
              <a:spcBef>
                <a:spcPct val="0"/>
              </a:spcBef>
              <a:spcAft>
                <a:spcPct val="0"/>
              </a:spcAft>
              <a:defRPr sz="4320">
                <a:solidFill>
                  <a:schemeClr val="tx1"/>
                </a:solidFill>
                <a:latin typeface="Gill Sans" pitchFamily="35" charset="0"/>
                <a:ea typeface="ヒラギノ角ゴ ProN W3" pitchFamily="35" charset="-128"/>
                <a:cs typeface="ヒラギノ角ゴ ProN W3" pitchFamily="35" charset="-128"/>
                <a:sym typeface="Gill Sans" pitchFamily="35" charset="0"/>
              </a:defRPr>
            </a:lvl6pPr>
            <a:lvl7pPr marL="617227" algn="ctr" rtl="0" fontAlgn="base">
              <a:spcBef>
                <a:spcPct val="0"/>
              </a:spcBef>
              <a:spcAft>
                <a:spcPct val="0"/>
              </a:spcAft>
              <a:defRPr sz="4320">
                <a:solidFill>
                  <a:schemeClr val="tx1"/>
                </a:solidFill>
                <a:latin typeface="Gill Sans" pitchFamily="35" charset="0"/>
                <a:ea typeface="ヒラギノ角ゴ ProN W3" pitchFamily="35" charset="-128"/>
                <a:cs typeface="ヒラギノ角ゴ ProN W3" pitchFamily="35" charset="-128"/>
                <a:sym typeface="Gill Sans" pitchFamily="35" charset="0"/>
              </a:defRPr>
            </a:lvl7pPr>
            <a:lvl8pPr marL="925841" algn="ctr" rtl="0" fontAlgn="base">
              <a:spcBef>
                <a:spcPct val="0"/>
              </a:spcBef>
              <a:spcAft>
                <a:spcPct val="0"/>
              </a:spcAft>
              <a:defRPr sz="4320">
                <a:solidFill>
                  <a:schemeClr val="tx1"/>
                </a:solidFill>
                <a:latin typeface="Gill Sans" pitchFamily="35" charset="0"/>
                <a:ea typeface="ヒラギノ角ゴ ProN W3" pitchFamily="35" charset="-128"/>
                <a:cs typeface="ヒラギノ角ゴ ProN W3" pitchFamily="35" charset="-128"/>
                <a:sym typeface="Gill Sans" pitchFamily="35" charset="0"/>
              </a:defRPr>
            </a:lvl8pPr>
            <a:lvl9pPr marL="1234456" algn="ctr" rtl="0" fontAlgn="base">
              <a:spcBef>
                <a:spcPct val="0"/>
              </a:spcBef>
              <a:spcAft>
                <a:spcPct val="0"/>
              </a:spcAft>
              <a:defRPr sz="4320">
                <a:solidFill>
                  <a:schemeClr val="tx1"/>
                </a:solidFill>
                <a:latin typeface="Gill Sans" pitchFamily="35" charset="0"/>
                <a:ea typeface="ヒラギノ角ゴ ProN W3" pitchFamily="35" charset="-128"/>
                <a:cs typeface="ヒラギノ角ゴ ProN W3" pitchFamily="35" charset="-128"/>
                <a:sym typeface="Gill Sans" pitchFamily="35" charset="0"/>
              </a:defRPr>
            </a:lvl9pPr>
          </a:lstStyle>
          <a:p>
            <a:r>
              <a:rPr lang="en-US" sz="3600" dirty="0" smtClean="0">
                <a:solidFill>
                  <a:srgbClr val="071535"/>
                </a:solidFill>
                <a:latin typeface="Arial Narrow Bold" charset="0"/>
                <a:ea typeface="ヒラギノ角ゴ ProN W3" charset="0"/>
                <a:cs typeface="Arial Narrow Bold" charset="0"/>
                <a:sym typeface="Arial Narrow Bold" charset="0"/>
              </a:rPr>
              <a:t>Tracking Grid-Sourced and Solar Electrons</a:t>
            </a:r>
            <a:endParaRPr lang="en-US" sz="3600" dirty="0">
              <a:solidFill>
                <a:srgbClr val="071535"/>
              </a:solidFill>
              <a:latin typeface="Arial Narrow Bold" charset="0"/>
              <a:ea typeface="ヒラギノ角ゴ ProN W6" charset="0"/>
              <a:cs typeface="ヒラギノ角ゴ ProN W6" charset="0"/>
              <a:sym typeface="Arial Narrow Bold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145466"/>
              </p:ext>
            </p:extLst>
          </p:nvPr>
        </p:nvGraphicFramePr>
        <p:xfrm>
          <a:off x="920813" y="4224169"/>
          <a:ext cx="901700" cy="360680"/>
        </p:xfrm>
        <a:graphic>
          <a:graphicData uri="http://schemas.openxmlformats.org/drawingml/2006/table">
            <a:tbl>
              <a:tblPr/>
              <a:tblGrid>
                <a:gridCol w="901700"/>
              </a:tblGrid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Calibri"/>
                        </a:rPr>
                        <a:t>Measured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9C5700"/>
                          </a:solidFill>
                          <a:effectLst/>
                          <a:latin typeface="Calibri"/>
                        </a:rPr>
                        <a:t>Calculated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40400" y="1303867"/>
            <a:ext cx="313266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Interval data is collected from meters at both the PV and ESS </a:t>
            </a:r>
            <a:r>
              <a:rPr lang="en-US" sz="1800" dirty="0" smtClean="0"/>
              <a:t>terminals</a:t>
            </a:r>
          </a:p>
          <a:p>
            <a:endParaRPr lang="en-US" sz="1800" dirty="0"/>
          </a:p>
          <a:p>
            <a:r>
              <a:rPr lang="en-US" sz="1800" dirty="0" smtClean="0"/>
              <a:t>Grid-sourced and green energy is tallied</a:t>
            </a:r>
          </a:p>
          <a:p>
            <a:endParaRPr lang="en-US" sz="1800" dirty="0"/>
          </a:p>
          <a:p>
            <a:r>
              <a:rPr lang="en-US" sz="1800" dirty="0" smtClean="0"/>
              <a:t>Appropriate compensation is applied to each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660405" y="4724405"/>
            <a:ext cx="31326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Source: Borrego Solar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791883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/>
          </p:cNvSpPr>
          <p:nvPr/>
        </p:nvSpPr>
        <p:spPr bwMode="auto">
          <a:xfrm>
            <a:off x="1640206" y="1080136"/>
            <a:ext cx="6017895" cy="385762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endParaRPr lang="en-US" sz="1620" dirty="0"/>
          </a:p>
          <a:p>
            <a:endParaRPr lang="en-US" sz="1620" b="1" i="1" dirty="0">
              <a:solidFill>
                <a:srgbClr val="0070C0"/>
              </a:solidFill>
            </a:endParaRPr>
          </a:p>
          <a:p>
            <a:endParaRPr lang="en-US" sz="1620" i="1" dirty="0"/>
          </a:p>
          <a:p>
            <a:endParaRPr lang="en-US" sz="1620" dirty="0"/>
          </a:p>
          <a:p>
            <a:endParaRPr lang="en-US" sz="1620" b="1" dirty="0">
              <a:solidFill>
                <a:schemeClr val="accent6"/>
              </a:solidFill>
              <a:ea typeface="Gill Sans" pitchFamily="35" charset="0"/>
              <a:cs typeface="Gill Sans" pitchFamily="35" charset="0"/>
            </a:endParaRPr>
          </a:p>
        </p:txBody>
      </p:sp>
      <p:sp>
        <p:nvSpPr>
          <p:cNvPr id="16" name="Rectangle 4"/>
          <p:cNvSpPr>
            <a:spLocks/>
          </p:cNvSpPr>
          <p:nvPr/>
        </p:nvSpPr>
        <p:spPr bwMode="auto">
          <a:xfrm>
            <a:off x="364074" y="1176884"/>
            <a:ext cx="86868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1200150" lvl="1" indent="-742950">
              <a:spcAft>
                <a:spcPts val="1800"/>
              </a:spcAft>
              <a:buFont typeface="Wingdings" charset="0"/>
              <a:buChar char="v"/>
            </a:pPr>
            <a:r>
              <a:rPr lang="en-US" sz="2400" dirty="0" smtClean="0">
                <a:solidFill>
                  <a:srgbClr val="2D2D8A"/>
                </a:solidFill>
                <a:cs typeface="Gill Sans" charset="0"/>
              </a:rPr>
              <a:t>Due to cost of metering would not want to require multiple meter configuration for small systems (residential, possibly small commercial)</a:t>
            </a:r>
            <a:endParaRPr lang="en-US" sz="2400" dirty="0">
              <a:solidFill>
                <a:srgbClr val="2D2D8A"/>
              </a:solidFill>
              <a:cs typeface="Gill Sans" charset="0"/>
            </a:endParaRPr>
          </a:p>
          <a:p>
            <a:pPr marL="1200150" lvl="1" indent="-742950">
              <a:spcAft>
                <a:spcPts val="1800"/>
              </a:spcAft>
              <a:buFont typeface="Wingdings" charset="0"/>
              <a:buChar char="v"/>
            </a:pPr>
            <a:r>
              <a:rPr lang="en-US" sz="2400" dirty="0" smtClean="0">
                <a:solidFill>
                  <a:srgbClr val="2D2D8A"/>
                </a:solidFill>
                <a:cs typeface="Gill Sans" charset="0"/>
              </a:rPr>
              <a:t>Creates more overhead for utilities in billing </a:t>
            </a:r>
          </a:p>
          <a:p>
            <a:pPr marL="1200150" lvl="1" indent="-742950">
              <a:spcAft>
                <a:spcPts val="1800"/>
              </a:spcAft>
              <a:buFont typeface="Wingdings" charset="0"/>
              <a:buChar char="v"/>
            </a:pPr>
            <a:r>
              <a:rPr lang="en-US" sz="2400" dirty="0" smtClean="0">
                <a:solidFill>
                  <a:srgbClr val="2D2D8A"/>
                </a:solidFill>
                <a:cs typeface="Gill Sans" charset="0"/>
              </a:rPr>
              <a:t>Device level and/or third party metering should be allowed</a:t>
            </a:r>
          </a:p>
          <a:p>
            <a:pPr marL="1200150" lvl="1" indent="-742950">
              <a:spcAft>
                <a:spcPts val="1800"/>
              </a:spcAft>
              <a:buFont typeface="Wingdings" charset="0"/>
              <a:buChar char="v"/>
            </a:pPr>
            <a:r>
              <a:rPr lang="en-US" sz="2400" dirty="0" smtClean="0">
                <a:solidFill>
                  <a:srgbClr val="2D2D8A"/>
                </a:solidFill>
                <a:cs typeface="Gill Sans" charset="0"/>
              </a:rPr>
              <a:t>Can be used to choose VDER tariff or Load reduction for a DER output (Policy decision, but technically feasible)</a:t>
            </a:r>
          </a:p>
          <a:p>
            <a:pPr marL="1200150" lvl="1" indent="-742950">
              <a:spcAft>
                <a:spcPts val="1800"/>
              </a:spcAft>
              <a:buFont typeface="Wingdings" charset="0"/>
              <a:buChar char="v"/>
            </a:pPr>
            <a:r>
              <a:rPr lang="en-US" sz="2400" dirty="0" smtClean="0">
                <a:solidFill>
                  <a:srgbClr val="2D2D8A"/>
                </a:solidFill>
                <a:cs typeface="Gill Sans" charset="0"/>
              </a:rPr>
              <a:t>Metering can apply to both AC and DC coupled systems</a:t>
            </a:r>
            <a:endParaRPr lang="en-US" sz="2400" dirty="0">
              <a:solidFill>
                <a:srgbClr val="2D2D8A"/>
              </a:solidFill>
              <a:cs typeface="Gill Sans" charset="0"/>
            </a:endParaRPr>
          </a:p>
          <a:p>
            <a:pPr marL="742950" indent="-742950">
              <a:buFontTx/>
              <a:buAutoNum type="romanUcPeriod"/>
            </a:pPr>
            <a:endParaRPr lang="en-US" sz="2400" b="1" dirty="0">
              <a:solidFill>
                <a:srgbClr val="2D2D8A"/>
              </a:solidFill>
              <a:cs typeface="Gill Sans" charset="0"/>
            </a:endParaRP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361950"/>
            <a:ext cx="8813800" cy="774700"/>
          </a:xfrm>
        </p:spPr>
        <p:txBody>
          <a:bodyPr/>
          <a:lstStyle/>
          <a:p>
            <a:pPr algn="l"/>
            <a:r>
              <a:rPr lang="en-US" sz="4800" dirty="0" smtClean="0">
                <a:solidFill>
                  <a:srgbClr val="071535"/>
                </a:solidFill>
                <a:latin typeface="Arial Narrow Bold" charset="0"/>
                <a:ea typeface="ヒラギノ角ゴ ProN W3" charset="0"/>
                <a:cs typeface="Arial Narrow Bold" charset="0"/>
                <a:sym typeface="Arial Narrow Bold" charset="0"/>
              </a:rPr>
              <a:t>Other Considerations</a:t>
            </a:r>
            <a:endParaRPr lang="en-US" sz="4800" dirty="0">
              <a:solidFill>
                <a:srgbClr val="071535"/>
              </a:solidFill>
              <a:latin typeface="Arial Narrow Bold" charset="0"/>
              <a:ea typeface="ヒラギノ角ゴ ProN W6" charset="0"/>
              <a:cs typeface="ヒラギノ角ゴ ProN W6" charset="0"/>
              <a:sym typeface="Arial Narro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9551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/>
          </p:cNvSpPr>
          <p:nvPr/>
        </p:nvSpPr>
        <p:spPr bwMode="auto">
          <a:xfrm>
            <a:off x="1640206" y="1080136"/>
            <a:ext cx="6017895" cy="385762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endParaRPr lang="en-US" sz="1620" dirty="0"/>
          </a:p>
          <a:p>
            <a:endParaRPr lang="en-US" sz="1620" b="1" i="1" dirty="0">
              <a:solidFill>
                <a:srgbClr val="0070C0"/>
              </a:solidFill>
            </a:endParaRPr>
          </a:p>
          <a:p>
            <a:endParaRPr lang="en-US" sz="1620" i="1" dirty="0"/>
          </a:p>
          <a:p>
            <a:endParaRPr lang="en-US" sz="1620" dirty="0"/>
          </a:p>
          <a:p>
            <a:endParaRPr lang="en-US" sz="1620" b="1" dirty="0">
              <a:solidFill>
                <a:schemeClr val="accent6"/>
              </a:solidFill>
              <a:ea typeface="Gill Sans" pitchFamily="35" charset="0"/>
              <a:cs typeface="Gill Sans" pitchFamily="35" charset="0"/>
            </a:endParaRPr>
          </a:p>
        </p:txBody>
      </p:sp>
      <p:sp>
        <p:nvSpPr>
          <p:cNvPr id="16" name="Rectangle 4"/>
          <p:cNvSpPr>
            <a:spLocks/>
          </p:cNvSpPr>
          <p:nvPr/>
        </p:nvSpPr>
        <p:spPr bwMode="auto">
          <a:xfrm>
            <a:off x="364074" y="1346214"/>
            <a:ext cx="86868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1200150" lvl="1" indent="-742950">
              <a:spcAft>
                <a:spcPts val="1800"/>
              </a:spcAft>
              <a:buFont typeface="Wingdings" charset="0"/>
              <a:buChar char="v"/>
            </a:pPr>
            <a:r>
              <a:rPr lang="en-US" sz="2400" dirty="0" smtClean="0">
                <a:solidFill>
                  <a:srgbClr val="2D2D8A"/>
                </a:solidFill>
                <a:cs typeface="Gill Sans" charset="0"/>
              </a:rPr>
              <a:t>Community/Remote Solar + Storage – Alt 2 capacity for PV-sourced energy during summer and flexibility to operate with grid-sourced energy to provide other services i.e. ISO ancillary or DISP</a:t>
            </a:r>
            <a:r>
              <a:rPr lang="is-IS" sz="2400" dirty="0" smtClean="0">
                <a:solidFill>
                  <a:srgbClr val="2D2D8A"/>
                </a:solidFill>
                <a:cs typeface="Gill Sans" charset="0"/>
              </a:rPr>
              <a:t>…</a:t>
            </a:r>
            <a:endParaRPr lang="en-US" sz="2400" dirty="0">
              <a:solidFill>
                <a:srgbClr val="2D2D8A"/>
              </a:solidFill>
              <a:cs typeface="Gill Sans" charset="0"/>
            </a:endParaRPr>
          </a:p>
          <a:p>
            <a:pPr marL="1200150" lvl="1" indent="-742950">
              <a:spcAft>
                <a:spcPts val="1800"/>
              </a:spcAft>
              <a:buFont typeface="Wingdings" charset="0"/>
              <a:buChar char="v"/>
            </a:pPr>
            <a:r>
              <a:rPr lang="en-US" sz="2400" dirty="0" smtClean="0">
                <a:solidFill>
                  <a:srgbClr val="2D2D8A"/>
                </a:solidFill>
                <a:cs typeface="Gill Sans" charset="0"/>
              </a:rPr>
              <a:t>BTM Solar + Storage </a:t>
            </a:r>
            <a:r>
              <a:rPr lang="en-US" sz="2400" dirty="0">
                <a:solidFill>
                  <a:srgbClr val="2D2D8A"/>
                </a:solidFill>
                <a:cs typeface="Gill Sans" charset="0"/>
              </a:rPr>
              <a:t>- Alt 2 capacity for PV</a:t>
            </a:r>
            <a:r>
              <a:rPr lang="en-US" sz="2400" dirty="0" smtClean="0">
                <a:solidFill>
                  <a:srgbClr val="2D2D8A"/>
                </a:solidFill>
                <a:cs typeface="Gill Sans" charset="0"/>
              </a:rPr>
              <a:t>-sourced </a:t>
            </a:r>
            <a:r>
              <a:rPr lang="en-US" sz="2400" dirty="0">
                <a:solidFill>
                  <a:srgbClr val="2D2D8A"/>
                </a:solidFill>
                <a:cs typeface="Gill Sans" charset="0"/>
              </a:rPr>
              <a:t>energy during summer and flexibility to </a:t>
            </a:r>
            <a:r>
              <a:rPr lang="en-US" sz="2400" dirty="0" smtClean="0">
                <a:solidFill>
                  <a:srgbClr val="2D2D8A"/>
                </a:solidFill>
                <a:cs typeface="Gill Sans" charset="0"/>
              </a:rPr>
              <a:t>use grid</a:t>
            </a:r>
            <a:r>
              <a:rPr lang="en-US" sz="2400" dirty="0">
                <a:solidFill>
                  <a:srgbClr val="2D2D8A"/>
                </a:solidFill>
                <a:cs typeface="Gill Sans" charset="0"/>
              </a:rPr>
              <a:t>-sourced energy to </a:t>
            </a:r>
            <a:r>
              <a:rPr lang="en-US" sz="2400" dirty="0" smtClean="0">
                <a:solidFill>
                  <a:srgbClr val="2D2D8A"/>
                </a:solidFill>
                <a:cs typeface="Gill Sans" charset="0"/>
              </a:rPr>
              <a:t>manage demand or provide services (i.e. demand response)</a:t>
            </a:r>
          </a:p>
          <a:p>
            <a:pPr marL="742950" indent="-742950">
              <a:buFontTx/>
              <a:buAutoNum type="romanUcPeriod"/>
            </a:pPr>
            <a:endParaRPr lang="en-US" sz="2400" b="1" dirty="0">
              <a:solidFill>
                <a:srgbClr val="2D2D8A"/>
              </a:solidFill>
              <a:cs typeface="Gill Sans" charset="0"/>
            </a:endParaRP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361950"/>
            <a:ext cx="8813800" cy="774700"/>
          </a:xfrm>
        </p:spPr>
        <p:txBody>
          <a:bodyPr/>
          <a:lstStyle/>
          <a:p>
            <a:pPr algn="l"/>
            <a:r>
              <a:rPr lang="en-US" sz="4800" dirty="0" smtClean="0">
                <a:solidFill>
                  <a:srgbClr val="071535"/>
                </a:solidFill>
                <a:latin typeface="Arial Narrow Bold" charset="0"/>
                <a:ea typeface="ヒラギノ角ゴ ProN W3" charset="0"/>
                <a:cs typeface="Arial Narrow Bold" charset="0"/>
                <a:sym typeface="Arial Narrow Bold" charset="0"/>
              </a:rPr>
              <a:t>Key Use Cases</a:t>
            </a:r>
            <a:endParaRPr lang="en-US" sz="4800" dirty="0">
              <a:solidFill>
                <a:srgbClr val="071535"/>
              </a:solidFill>
              <a:latin typeface="Arial Narrow Bold" charset="0"/>
              <a:ea typeface="ヒラギノ角ゴ ProN W6" charset="0"/>
              <a:cs typeface="ヒラギノ角ゴ ProN W6" charset="0"/>
              <a:sym typeface="Arial Narro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297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/>
          </p:cNvSpPr>
          <p:nvPr/>
        </p:nvSpPr>
        <p:spPr bwMode="auto">
          <a:xfrm>
            <a:off x="1640206" y="1080136"/>
            <a:ext cx="6017895" cy="385762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endParaRPr lang="en-US" sz="1620" dirty="0"/>
          </a:p>
          <a:p>
            <a:endParaRPr lang="en-US" sz="1620" b="1" i="1" dirty="0">
              <a:solidFill>
                <a:srgbClr val="0070C0"/>
              </a:solidFill>
            </a:endParaRPr>
          </a:p>
          <a:p>
            <a:endParaRPr lang="en-US" sz="1620" i="1" dirty="0"/>
          </a:p>
          <a:p>
            <a:endParaRPr lang="en-US" sz="1620" dirty="0"/>
          </a:p>
          <a:p>
            <a:endParaRPr lang="en-US" sz="1620" b="1" dirty="0">
              <a:solidFill>
                <a:schemeClr val="accent6"/>
              </a:solidFill>
              <a:ea typeface="Gill Sans" pitchFamily="35" charset="0"/>
              <a:cs typeface="Gill Sans" pitchFamily="35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24616"/>
            <a:ext cx="8813800" cy="774700"/>
          </a:xfrm>
        </p:spPr>
        <p:txBody>
          <a:bodyPr/>
          <a:lstStyle/>
          <a:p>
            <a:r>
              <a:rPr lang="en-US" sz="4800" dirty="0" smtClean="0">
                <a:solidFill>
                  <a:srgbClr val="071535"/>
                </a:solidFill>
                <a:latin typeface="Arial Narrow Bold" charset="0"/>
                <a:ea typeface="ヒラギノ角ゴ ProN W3" charset="0"/>
                <a:cs typeface="Arial Narrow Bold" charset="0"/>
                <a:sym typeface="Arial Narrow Bold" charset="0"/>
              </a:rPr>
              <a:t>Discussion</a:t>
            </a:r>
            <a:endParaRPr lang="en-US" sz="4800" dirty="0">
              <a:solidFill>
                <a:srgbClr val="071535"/>
              </a:solidFill>
              <a:latin typeface="Arial Narrow Bold" charset="0"/>
              <a:ea typeface="ヒラギノ角ゴ ProN W6" charset="0"/>
              <a:cs typeface="ヒラギノ角ゴ ProN W6" charset="0"/>
              <a:sym typeface="Arial Narro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3528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/>
          </p:cNvSpPr>
          <p:nvPr/>
        </p:nvSpPr>
        <p:spPr bwMode="auto">
          <a:xfrm>
            <a:off x="1640206" y="1080136"/>
            <a:ext cx="6017895" cy="385762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endParaRPr lang="en-US" sz="1620" dirty="0"/>
          </a:p>
          <a:p>
            <a:endParaRPr lang="en-US" sz="1620" b="1" i="1" dirty="0">
              <a:solidFill>
                <a:srgbClr val="0070C0"/>
              </a:solidFill>
            </a:endParaRPr>
          </a:p>
          <a:p>
            <a:endParaRPr lang="en-US" sz="1620" i="1" dirty="0"/>
          </a:p>
          <a:p>
            <a:endParaRPr lang="en-US" sz="1620" dirty="0"/>
          </a:p>
          <a:p>
            <a:endParaRPr lang="en-US" sz="1620" b="1" dirty="0">
              <a:solidFill>
                <a:schemeClr val="accent6"/>
              </a:solidFill>
              <a:ea typeface="Gill Sans" pitchFamily="35" charset="0"/>
              <a:cs typeface="Gill Sans" pitchFamily="35" charset="0"/>
            </a:endParaRPr>
          </a:p>
        </p:txBody>
      </p:sp>
      <p:sp>
        <p:nvSpPr>
          <p:cNvPr id="16" name="Rectangle 4"/>
          <p:cNvSpPr>
            <a:spLocks/>
          </p:cNvSpPr>
          <p:nvPr/>
        </p:nvSpPr>
        <p:spPr bwMode="auto">
          <a:xfrm>
            <a:off x="364074" y="1193817"/>
            <a:ext cx="86868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338138" indent="-338138"/>
            <a:r>
              <a:rPr lang="en-US" sz="4000" b="1" dirty="0">
                <a:solidFill>
                  <a:srgbClr val="2D2D8A"/>
                </a:solidFill>
                <a:cs typeface="Gill Sans" charset="0"/>
              </a:rPr>
              <a:t>  </a:t>
            </a:r>
            <a:r>
              <a:rPr lang="en-US" sz="2400" b="1" dirty="0" smtClean="0">
                <a:solidFill>
                  <a:srgbClr val="2D2D8A"/>
                </a:solidFill>
                <a:cs typeface="Gill Sans" charset="0"/>
              </a:rPr>
              <a:t>Some Uncertainty on Energy </a:t>
            </a:r>
            <a:r>
              <a:rPr lang="en-US" sz="2400" b="1" dirty="0" smtClean="0">
                <a:solidFill>
                  <a:srgbClr val="2D2D8A"/>
                </a:solidFill>
                <a:cs typeface="Gill Sans" charset="0"/>
              </a:rPr>
              <a:t>Storage compensation in value stack</a:t>
            </a:r>
            <a:endParaRPr lang="en-US" sz="2400" dirty="0" smtClean="0">
              <a:solidFill>
                <a:srgbClr val="2D2D8A"/>
              </a:solidFill>
              <a:cs typeface="Gill Sans" charset="0"/>
            </a:endParaRPr>
          </a:p>
          <a:p>
            <a:pPr marL="1200150" lvl="1" indent="-742950">
              <a:spcAft>
                <a:spcPts val="1800"/>
              </a:spcAft>
              <a:buFont typeface="Wingdings" charset="0"/>
              <a:buChar char="v"/>
            </a:pPr>
            <a:r>
              <a:rPr lang="en-US" sz="2400" dirty="0">
                <a:solidFill>
                  <a:schemeClr val="accent6"/>
                </a:solidFill>
              </a:rPr>
              <a:t>“Energy Storage paired with electric generating equipment, only the non-storage generation can qualify for Alternative 2 compensation.</a:t>
            </a:r>
            <a:r>
              <a:rPr lang="en-US" sz="2400" dirty="0" smtClean="0">
                <a:solidFill>
                  <a:schemeClr val="accent6"/>
                </a:solidFill>
              </a:rPr>
              <a:t>” – one utility tariff</a:t>
            </a:r>
            <a:endParaRPr lang="en-US" sz="2400" dirty="0" smtClean="0">
              <a:solidFill>
                <a:schemeClr val="accent6"/>
              </a:solidFill>
            </a:endParaRPr>
          </a:p>
          <a:p>
            <a:pPr marL="1200150" lvl="1" indent="-742950">
              <a:spcAft>
                <a:spcPts val="1800"/>
              </a:spcAft>
              <a:buFont typeface="Wingdings" charset="0"/>
              <a:buChar char="v"/>
            </a:pPr>
            <a:r>
              <a:rPr lang="en-US" sz="2400" dirty="0" smtClean="0">
                <a:solidFill>
                  <a:srgbClr val="2D2D8A"/>
                </a:solidFill>
                <a:cs typeface="Gill Sans" charset="0"/>
              </a:rPr>
              <a:t>Not </a:t>
            </a:r>
            <a:r>
              <a:rPr lang="en-US" sz="2400" dirty="0" smtClean="0">
                <a:solidFill>
                  <a:srgbClr val="2D2D8A"/>
                </a:solidFill>
                <a:cs typeface="Gill Sans" charset="0"/>
              </a:rPr>
              <a:t>same in all utility tariffs</a:t>
            </a:r>
            <a:r>
              <a:rPr lang="en-US" sz="2400" dirty="0" smtClean="0">
                <a:solidFill>
                  <a:srgbClr val="2D2D8A"/>
                </a:solidFill>
                <a:cs typeface="Gill Sans" charset="0"/>
              </a:rPr>
              <a:t>, </a:t>
            </a:r>
            <a:r>
              <a:rPr lang="en-US" sz="2400" dirty="0" smtClean="0">
                <a:solidFill>
                  <a:srgbClr val="2D2D8A"/>
                </a:solidFill>
                <a:cs typeface="Gill Sans" charset="0"/>
              </a:rPr>
              <a:t>DPS has clarified ES green electrons should be eligible for Alt 2</a:t>
            </a:r>
          </a:p>
          <a:p>
            <a:pPr marL="1200150" lvl="1" indent="-742950">
              <a:spcAft>
                <a:spcPts val="1800"/>
              </a:spcAft>
              <a:buFont typeface="Wingdings" charset="0"/>
              <a:buChar char="v"/>
            </a:pPr>
            <a:r>
              <a:rPr lang="en-US" sz="2400" dirty="0" smtClean="0">
                <a:solidFill>
                  <a:srgbClr val="2D2D8A"/>
                </a:solidFill>
                <a:cs typeface="Gill Sans" charset="0"/>
              </a:rPr>
              <a:t>Stand alone Storage being fast tracked for VDER eligibility</a:t>
            </a:r>
          </a:p>
          <a:p>
            <a:pPr marL="742950" indent="-742950">
              <a:buFontTx/>
              <a:buAutoNum type="romanUcPeriod"/>
            </a:pPr>
            <a:endParaRPr lang="en-US" sz="2400" b="1" dirty="0">
              <a:solidFill>
                <a:srgbClr val="2D2D8A"/>
              </a:solidFill>
              <a:cs typeface="Gill Sans" charset="0"/>
            </a:endParaRP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361950"/>
            <a:ext cx="8813800" cy="774700"/>
          </a:xfrm>
        </p:spPr>
        <p:txBody>
          <a:bodyPr/>
          <a:lstStyle/>
          <a:p>
            <a:pPr algn="l"/>
            <a:r>
              <a:rPr lang="en-US" sz="4800" dirty="0" smtClean="0">
                <a:solidFill>
                  <a:srgbClr val="071535"/>
                </a:solidFill>
                <a:latin typeface="Arial Narrow Bold" charset="0"/>
                <a:ea typeface="ヒラギノ角ゴ ProN W3" charset="0"/>
                <a:cs typeface="Arial Narrow Bold" charset="0"/>
                <a:sym typeface="Arial Narrow Bold" charset="0"/>
              </a:rPr>
              <a:t>Background - VDER Tariff</a:t>
            </a:r>
            <a:endParaRPr lang="en-US" sz="4800" dirty="0">
              <a:solidFill>
                <a:srgbClr val="071535"/>
              </a:solidFill>
              <a:latin typeface="Arial Narrow Bold" charset="0"/>
              <a:ea typeface="ヒラギノ角ゴ ProN W6" charset="0"/>
              <a:cs typeface="ヒラギノ角ゴ ProN W6" charset="0"/>
              <a:sym typeface="Arial Narro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6008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/>
          </p:cNvSpPr>
          <p:nvPr/>
        </p:nvSpPr>
        <p:spPr bwMode="auto">
          <a:xfrm>
            <a:off x="1640206" y="1080136"/>
            <a:ext cx="6017895" cy="385762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endParaRPr lang="en-US" sz="1620" dirty="0"/>
          </a:p>
          <a:p>
            <a:endParaRPr lang="en-US" sz="1620" b="1" i="1" dirty="0">
              <a:solidFill>
                <a:srgbClr val="0070C0"/>
              </a:solidFill>
            </a:endParaRPr>
          </a:p>
          <a:p>
            <a:endParaRPr lang="en-US" sz="1620" i="1" dirty="0"/>
          </a:p>
          <a:p>
            <a:endParaRPr lang="en-US" sz="1620" dirty="0"/>
          </a:p>
          <a:p>
            <a:endParaRPr lang="en-US" sz="1620" b="1" dirty="0">
              <a:solidFill>
                <a:schemeClr val="accent6"/>
              </a:solidFill>
              <a:ea typeface="Gill Sans" pitchFamily="35" charset="0"/>
              <a:cs typeface="Gill Sans" pitchFamily="35" charset="0"/>
            </a:endParaRPr>
          </a:p>
        </p:txBody>
      </p:sp>
      <p:sp>
        <p:nvSpPr>
          <p:cNvPr id="16" name="Rectangle 4"/>
          <p:cNvSpPr>
            <a:spLocks/>
          </p:cNvSpPr>
          <p:nvPr/>
        </p:nvSpPr>
        <p:spPr bwMode="auto">
          <a:xfrm>
            <a:off x="364074" y="1346214"/>
            <a:ext cx="86868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2800" b="1" dirty="0" smtClean="0">
                <a:solidFill>
                  <a:srgbClr val="2D2D8A"/>
                </a:solidFill>
                <a:cs typeface="Gill Sans" charset="0"/>
              </a:rPr>
              <a:t>Interim period of green/brown eligibility </a:t>
            </a:r>
            <a:r>
              <a:rPr lang="en-US" sz="2800" b="1" dirty="0" smtClean="0">
                <a:solidFill>
                  <a:srgbClr val="2D2D8A"/>
                </a:solidFill>
                <a:cs typeface="Gill Sans" charset="0"/>
              </a:rPr>
              <a:t>can lead to </a:t>
            </a:r>
            <a:r>
              <a:rPr lang="en-US" sz="2800" b="1" dirty="0" smtClean="0">
                <a:solidFill>
                  <a:srgbClr val="2D2D8A"/>
                </a:solidFill>
                <a:cs typeface="Gill Sans" charset="0"/>
              </a:rPr>
              <a:t>restrictive configurations</a:t>
            </a:r>
            <a:endParaRPr lang="en-US" sz="2800" b="1" dirty="0">
              <a:solidFill>
                <a:srgbClr val="2D2D8A"/>
              </a:solidFill>
              <a:cs typeface="Gill Sans" charset="0"/>
            </a:endParaRPr>
          </a:p>
          <a:p>
            <a:pPr marL="1200150" lvl="1" indent="-742950">
              <a:buFont typeface="Wingdings" charset="0"/>
              <a:buChar char="v"/>
            </a:pPr>
            <a:endParaRPr lang="en-US" sz="2400" dirty="0">
              <a:solidFill>
                <a:srgbClr val="2D2D8A"/>
              </a:solidFill>
              <a:cs typeface="Gill Sans" charset="0"/>
            </a:endParaRPr>
          </a:p>
          <a:p>
            <a:pPr marL="1200150" lvl="1" indent="-742950">
              <a:spcAft>
                <a:spcPts val="1800"/>
              </a:spcAft>
              <a:buFont typeface="Wingdings" charset="0"/>
              <a:buChar char="v"/>
            </a:pPr>
            <a:r>
              <a:rPr lang="en-US" sz="1800" dirty="0" smtClean="0">
                <a:solidFill>
                  <a:srgbClr val="2D2D8A"/>
                </a:solidFill>
                <a:cs typeface="Gill Sans" charset="0"/>
              </a:rPr>
              <a:t>Limiting invertor configuration (Limiting to DC coupled system)</a:t>
            </a:r>
          </a:p>
          <a:p>
            <a:pPr marL="1200150" lvl="1" indent="-742950">
              <a:spcAft>
                <a:spcPts val="1800"/>
              </a:spcAft>
              <a:buFont typeface="Wingdings" charset="0"/>
              <a:buChar char="v"/>
            </a:pPr>
            <a:r>
              <a:rPr lang="en-US" sz="1800" dirty="0" smtClean="0">
                <a:solidFill>
                  <a:srgbClr val="2D2D8A"/>
                </a:solidFill>
                <a:cs typeface="Gill Sans" charset="0"/>
              </a:rPr>
              <a:t>Preventing battery discharge to the grid</a:t>
            </a:r>
          </a:p>
          <a:p>
            <a:pPr marL="50800" lvl="1">
              <a:spcAft>
                <a:spcPts val="1800"/>
              </a:spcAft>
            </a:pPr>
            <a:r>
              <a:rPr lang="en-US" sz="2800" b="1" dirty="0" smtClean="0">
                <a:solidFill>
                  <a:srgbClr val="2D2D8A"/>
                </a:solidFill>
                <a:cs typeface="Gill Sans" charset="0"/>
              </a:rPr>
              <a:t>Or </a:t>
            </a:r>
            <a:r>
              <a:rPr lang="en-US" sz="2800" b="1" dirty="0" smtClean="0">
                <a:solidFill>
                  <a:srgbClr val="2D2D8A"/>
                </a:solidFill>
                <a:cs typeface="Gill Sans" charset="0"/>
              </a:rPr>
              <a:t>not receiving </a:t>
            </a:r>
            <a:r>
              <a:rPr lang="en-US" sz="2800" b="1" dirty="0" smtClean="0">
                <a:solidFill>
                  <a:srgbClr val="2D2D8A"/>
                </a:solidFill>
                <a:cs typeface="Gill Sans" charset="0"/>
              </a:rPr>
              <a:t>appropriate value</a:t>
            </a:r>
            <a:endParaRPr lang="en-US" sz="2800" b="1" dirty="0">
              <a:solidFill>
                <a:srgbClr val="2D2D8A"/>
              </a:solidFill>
              <a:cs typeface="Gill Sans" charset="0"/>
            </a:endParaRPr>
          </a:p>
          <a:p>
            <a:pPr marL="1200150" lvl="1" indent="-742950">
              <a:spcAft>
                <a:spcPts val="1800"/>
              </a:spcAft>
              <a:buFont typeface="Wingdings" charset="0"/>
              <a:buChar char="v"/>
            </a:pPr>
            <a:r>
              <a:rPr lang="en-US" sz="1800" dirty="0">
                <a:solidFill>
                  <a:srgbClr val="2D2D8A"/>
                </a:solidFill>
                <a:cs typeface="Gill Sans" charset="0"/>
              </a:rPr>
              <a:t>Compensation limits (i.e. don’t get alt 2)</a:t>
            </a:r>
          </a:p>
          <a:p>
            <a:pPr marL="1200150" lvl="1" indent="-742950">
              <a:spcAft>
                <a:spcPts val="1800"/>
              </a:spcAft>
              <a:buFont typeface="Wingdings" charset="0"/>
              <a:buChar char="v"/>
            </a:pPr>
            <a:endParaRPr lang="en-US" sz="1800" dirty="0" smtClean="0">
              <a:solidFill>
                <a:srgbClr val="2D2D8A"/>
              </a:solidFill>
              <a:cs typeface="Gill Sans" charset="0"/>
            </a:endParaRPr>
          </a:p>
          <a:p>
            <a:pPr marL="1200150" lvl="1" indent="-742950">
              <a:spcAft>
                <a:spcPts val="1800"/>
              </a:spcAft>
              <a:buFont typeface="Wingdings" charset="0"/>
              <a:buChar char="v"/>
            </a:pPr>
            <a:endParaRPr lang="en-US" sz="2400" dirty="0">
              <a:solidFill>
                <a:srgbClr val="2D2D8A"/>
              </a:solidFill>
              <a:cs typeface="Gill Sans" charset="0"/>
            </a:endParaRPr>
          </a:p>
          <a:p>
            <a:pPr marL="742950" indent="-742950">
              <a:buFontTx/>
              <a:buAutoNum type="romanUcPeriod"/>
            </a:pPr>
            <a:endParaRPr lang="en-US" sz="2400" b="1" dirty="0">
              <a:solidFill>
                <a:srgbClr val="2D2D8A"/>
              </a:solidFill>
              <a:cs typeface="Gill Sans" charset="0"/>
            </a:endParaRP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361950"/>
            <a:ext cx="8813800" cy="774700"/>
          </a:xfrm>
        </p:spPr>
        <p:txBody>
          <a:bodyPr/>
          <a:lstStyle/>
          <a:p>
            <a:pPr algn="l"/>
            <a:r>
              <a:rPr lang="en-US" sz="4800" dirty="0" smtClean="0">
                <a:solidFill>
                  <a:srgbClr val="071535"/>
                </a:solidFill>
                <a:latin typeface="Arial Narrow Bold" charset="0"/>
                <a:ea typeface="ヒラギノ角ゴ ProN W3" charset="0"/>
                <a:cs typeface="Arial Narrow Bold" charset="0"/>
                <a:sym typeface="Arial Narrow Bold" charset="0"/>
              </a:rPr>
              <a:t>Implications</a:t>
            </a:r>
            <a:endParaRPr lang="en-US" sz="4800" dirty="0">
              <a:solidFill>
                <a:srgbClr val="071535"/>
              </a:solidFill>
              <a:latin typeface="Arial Narrow Bold" charset="0"/>
              <a:ea typeface="ヒラギノ角ゴ ProN W6" charset="0"/>
              <a:cs typeface="ヒラギノ角ゴ ProN W6" charset="0"/>
              <a:sym typeface="Arial Narro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7844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/>
          </p:cNvSpPr>
          <p:nvPr/>
        </p:nvSpPr>
        <p:spPr bwMode="auto">
          <a:xfrm>
            <a:off x="1640206" y="1080136"/>
            <a:ext cx="6017895" cy="385762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endParaRPr lang="en-US" sz="1620" dirty="0"/>
          </a:p>
          <a:p>
            <a:endParaRPr lang="en-US" sz="1620" b="1" i="1" dirty="0">
              <a:solidFill>
                <a:srgbClr val="0070C0"/>
              </a:solidFill>
            </a:endParaRPr>
          </a:p>
          <a:p>
            <a:endParaRPr lang="en-US" sz="1620" i="1" dirty="0"/>
          </a:p>
          <a:p>
            <a:endParaRPr lang="en-US" sz="1620" dirty="0"/>
          </a:p>
          <a:p>
            <a:endParaRPr lang="en-US" sz="1620" b="1" dirty="0">
              <a:solidFill>
                <a:schemeClr val="accent6"/>
              </a:solidFill>
              <a:ea typeface="Gill Sans" pitchFamily="35" charset="0"/>
              <a:cs typeface="Gill Sans" pitchFamily="35" charset="0"/>
            </a:endParaRPr>
          </a:p>
        </p:txBody>
      </p:sp>
      <p:sp>
        <p:nvSpPr>
          <p:cNvPr id="16" name="Rectangle 4"/>
          <p:cNvSpPr>
            <a:spLocks/>
          </p:cNvSpPr>
          <p:nvPr/>
        </p:nvSpPr>
        <p:spPr bwMode="auto">
          <a:xfrm>
            <a:off x="364074" y="1346214"/>
            <a:ext cx="86868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742950" indent="-742950"/>
            <a:r>
              <a:rPr lang="en-US" sz="2800" b="1" dirty="0">
                <a:solidFill>
                  <a:srgbClr val="2D2D8A"/>
                </a:solidFill>
                <a:cs typeface="Gill Sans" charset="0"/>
              </a:rPr>
              <a:t>R</a:t>
            </a:r>
            <a:r>
              <a:rPr lang="en-US" sz="2800" b="1" dirty="0" smtClean="0">
                <a:solidFill>
                  <a:srgbClr val="2D2D8A"/>
                </a:solidFill>
                <a:cs typeface="Gill Sans" charset="0"/>
              </a:rPr>
              <a:t>estrictions reduce benefit and value</a:t>
            </a:r>
            <a:endParaRPr lang="en-US" sz="2800" b="1" dirty="0">
              <a:solidFill>
                <a:srgbClr val="2D2D8A"/>
              </a:solidFill>
              <a:cs typeface="Gill Sans" charset="0"/>
            </a:endParaRPr>
          </a:p>
          <a:p>
            <a:pPr marL="1200150" lvl="1" indent="-742950">
              <a:buFont typeface="Wingdings" charset="0"/>
              <a:buChar char="v"/>
            </a:pPr>
            <a:endParaRPr lang="en-US" sz="2400" dirty="0">
              <a:solidFill>
                <a:srgbClr val="2D2D8A"/>
              </a:solidFill>
              <a:cs typeface="Gill Sans" charset="0"/>
            </a:endParaRPr>
          </a:p>
          <a:p>
            <a:pPr marL="1200150" lvl="1" indent="-742950">
              <a:spcAft>
                <a:spcPts val="1800"/>
              </a:spcAft>
              <a:buFont typeface="Wingdings" charset="0"/>
              <a:buChar char="v"/>
            </a:pPr>
            <a:r>
              <a:rPr lang="en-US" sz="1800" dirty="0" smtClean="0">
                <a:solidFill>
                  <a:srgbClr val="2D2D8A"/>
                </a:solidFill>
                <a:cs typeface="Gill Sans" charset="0"/>
              </a:rPr>
              <a:t>Building application BTM Storage + PV: </a:t>
            </a:r>
          </a:p>
          <a:p>
            <a:pPr marL="1567465" lvl="2" indent="-742950">
              <a:spcAft>
                <a:spcPts val="1800"/>
              </a:spcAft>
              <a:buFont typeface="Wingdings" charset="0"/>
              <a:buChar char="v"/>
            </a:pPr>
            <a:r>
              <a:rPr lang="en-US" sz="1800" dirty="0" smtClean="0">
                <a:solidFill>
                  <a:srgbClr val="2D2D8A"/>
                </a:solidFill>
                <a:cs typeface="Gill Sans" charset="0"/>
              </a:rPr>
              <a:t>If the battery is precluded from discharging during times of injection (to avoid brown electrons) then system can’t shift the green energy to higher value periods  (i.e.  Alt 2)</a:t>
            </a:r>
          </a:p>
          <a:p>
            <a:pPr marL="1567465" lvl="2" indent="-742950">
              <a:spcAft>
                <a:spcPts val="1800"/>
              </a:spcAft>
              <a:buFont typeface="Wingdings" charset="0"/>
              <a:buChar char="v"/>
            </a:pPr>
            <a:r>
              <a:rPr lang="en-US" sz="1800" dirty="0" smtClean="0">
                <a:solidFill>
                  <a:srgbClr val="2D2D8A"/>
                </a:solidFill>
                <a:cs typeface="Gill Sans" charset="0"/>
              </a:rPr>
              <a:t> If can’t grid charge the battery then cannot address customer demand </a:t>
            </a:r>
          </a:p>
          <a:p>
            <a:pPr marL="1567465" lvl="2" indent="-742950">
              <a:spcAft>
                <a:spcPts val="1800"/>
              </a:spcAft>
              <a:buFont typeface="Wingdings" charset="0"/>
              <a:buChar char="v"/>
            </a:pPr>
            <a:r>
              <a:rPr lang="en-US" sz="1800" dirty="0" smtClean="0">
                <a:solidFill>
                  <a:srgbClr val="2D2D8A"/>
                </a:solidFill>
                <a:cs typeface="Gill Sans" charset="0"/>
              </a:rPr>
              <a:t>If separate service then no customer BTM benefits </a:t>
            </a:r>
            <a:endParaRPr lang="en-US" sz="1800" dirty="0">
              <a:solidFill>
                <a:srgbClr val="2D2D8A"/>
              </a:solidFill>
              <a:cs typeface="Gill Sans" charset="0"/>
            </a:endParaRPr>
          </a:p>
          <a:p>
            <a:pPr marL="1200150" lvl="1" indent="-742950">
              <a:spcAft>
                <a:spcPts val="1800"/>
              </a:spcAft>
              <a:buFont typeface="Wingdings" charset="0"/>
              <a:buChar char="v"/>
            </a:pPr>
            <a:endParaRPr lang="en-US" sz="2400" dirty="0">
              <a:solidFill>
                <a:srgbClr val="2D2D8A"/>
              </a:solidFill>
              <a:cs typeface="Gill Sans" charset="0"/>
            </a:endParaRPr>
          </a:p>
          <a:p>
            <a:pPr marL="742950" indent="-742950">
              <a:buFontTx/>
              <a:buAutoNum type="romanUcPeriod"/>
            </a:pPr>
            <a:endParaRPr lang="en-US" sz="2400" b="1" dirty="0">
              <a:solidFill>
                <a:srgbClr val="2D2D8A"/>
              </a:solidFill>
              <a:cs typeface="Gill Sans" charset="0"/>
            </a:endParaRP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361950"/>
            <a:ext cx="8813800" cy="774700"/>
          </a:xfrm>
        </p:spPr>
        <p:txBody>
          <a:bodyPr/>
          <a:lstStyle/>
          <a:p>
            <a:pPr algn="l"/>
            <a:r>
              <a:rPr lang="en-US" sz="4800" dirty="0" smtClean="0">
                <a:solidFill>
                  <a:srgbClr val="071535"/>
                </a:solidFill>
                <a:latin typeface="Arial Narrow Bold" charset="0"/>
                <a:ea typeface="ヒラギノ角ゴ ProN W3" charset="0"/>
                <a:cs typeface="Arial Narrow Bold" charset="0"/>
                <a:sym typeface="Arial Narrow Bold" charset="0"/>
              </a:rPr>
              <a:t>Implications</a:t>
            </a:r>
            <a:endParaRPr lang="en-US" sz="4800" dirty="0">
              <a:solidFill>
                <a:srgbClr val="071535"/>
              </a:solidFill>
              <a:latin typeface="Arial Narrow Bold" charset="0"/>
              <a:ea typeface="ヒラギノ角ゴ ProN W6" charset="0"/>
              <a:cs typeface="ヒラギノ角ゴ ProN W6" charset="0"/>
              <a:sym typeface="Arial Narro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0013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/>
          </p:cNvSpPr>
          <p:nvPr/>
        </p:nvSpPr>
        <p:spPr bwMode="auto">
          <a:xfrm>
            <a:off x="1640206" y="1080136"/>
            <a:ext cx="6017895" cy="385762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endParaRPr lang="en-US" sz="1620" dirty="0"/>
          </a:p>
          <a:p>
            <a:endParaRPr lang="en-US" sz="1620" b="1" i="1" dirty="0">
              <a:solidFill>
                <a:srgbClr val="0070C0"/>
              </a:solidFill>
            </a:endParaRPr>
          </a:p>
          <a:p>
            <a:endParaRPr lang="en-US" sz="1620" i="1" dirty="0"/>
          </a:p>
          <a:p>
            <a:endParaRPr lang="en-US" sz="1620" dirty="0"/>
          </a:p>
          <a:p>
            <a:endParaRPr lang="en-US" sz="1620" b="1" dirty="0">
              <a:solidFill>
                <a:schemeClr val="accent6"/>
              </a:solidFill>
              <a:ea typeface="Gill Sans" pitchFamily="35" charset="0"/>
              <a:cs typeface="Gill Sans" pitchFamily="35" charset="0"/>
            </a:endParaRPr>
          </a:p>
        </p:txBody>
      </p:sp>
      <p:sp>
        <p:nvSpPr>
          <p:cNvPr id="16" name="Rectangle 4"/>
          <p:cNvSpPr>
            <a:spLocks/>
          </p:cNvSpPr>
          <p:nvPr/>
        </p:nvSpPr>
        <p:spPr bwMode="auto">
          <a:xfrm>
            <a:off x="364074" y="1346214"/>
            <a:ext cx="86868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742950" indent="-742950"/>
            <a:r>
              <a:rPr lang="en-US" sz="2800" b="1" dirty="0">
                <a:solidFill>
                  <a:srgbClr val="2D2D8A"/>
                </a:solidFill>
                <a:cs typeface="Gill Sans" charset="0"/>
              </a:rPr>
              <a:t>R</a:t>
            </a:r>
            <a:r>
              <a:rPr lang="en-US" sz="2800" b="1" dirty="0" smtClean="0">
                <a:solidFill>
                  <a:srgbClr val="2D2D8A"/>
                </a:solidFill>
                <a:cs typeface="Gill Sans" charset="0"/>
              </a:rPr>
              <a:t>estrictions reduce benefit and value</a:t>
            </a:r>
            <a:endParaRPr lang="en-US" sz="2800" b="1" dirty="0">
              <a:solidFill>
                <a:srgbClr val="2D2D8A"/>
              </a:solidFill>
              <a:cs typeface="Gill Sans" charset="0"/>
            </a:endParaRPr>
          </a:p>
          <a:p>
            <a:pPr marL="1200150" lvl="1" indent="-742950">
              <a:buFont typeface="Wingdings" charset="0"/>
              <a:buChar char="v"/>
            </a:pPr>
            <a:endParaRPr lang="en-US" sz="2400" dirty="0">
              <a:solidFill>
                <a:srgbClr val="2D2D8A"/>
              </a:solidFill>
              <a:cs typeface="Gill Sans" charset="0"/>
            </a:endParaRPr>
          </a:p>
          <a:p>
            <a:pPr marL="1200150" lvl="1" indent="-742950">
              <a:spcAft>
                <a:spcPts val="1800"/>
              </a:spcAft>
              <a:buFont typeface="Wingdings" charset="0"/>
              <a:buChar char="v"/>
            </a:pPr>
            <a:r>
              <a:rPr lang="en-US" sz="1800" dirty="0" smtClean="0">
                <a:solidFill>
                  <a:srgbClr val="2D2D8A"/>
                </a:solidFill>
                <a:cs typeface="Gill Sans" charset="0"/>
              </a:rPr>
              <a:t>Community Solar + Storage: </a:t>
            </a:r>
          </a:p>
          <a:p>
            <a:pPr marL="1567465" lvl="2" indent="-742950">
              <a:spcAft>
                <a:spcPts val="1800"/>
              </a:spcAft>
              <a:buFont typeface="Wingdings" charset="0"/>
              <a:buChar char="v"/>
            </a:pPr>
            <a:r>
              <a:rPr lang="en-US" sz="1800" dirty="0">
                <a:solidFill>
                  <a:srgbClr val="2D2D8A"/>
                </a:solidFill>
                <a:cs typeface="Gill Sans" charset="0"/>
              </a:rPr>
              <a:t>Station power from the grid is likely </a:t>
            </a:r>
            <a:r>
              <a:rPr lang="en-US" sz="1800" dirty="0" smtClean="0">
                <a:solidFill>
                  <a:srgbClr val="2D2D8A"/>
                </a:solidFill>
                <a:cs typeface="Gill Sans" charset="0"/>
              </a:rPr>
              <a:t>necessary</a:t>
            </a:r>
          </a:p>
          <a:p>
            <a:pPr marL="1567465" lvl="2" indent="-742950">
              <a:spcAft>
                <a:spcPts val="1800"/>
              </a:spcAft>
              <a:buFont typeface="Wingdings" charset="0"/>
              <a:buChar char="v"/>
            </a:pPr>
            <a:r>
              <a:rPr lang="en-US" sz="1800" dirty="0" smtClean="0">
                <a:solidFill>
                  <a:srgbClr val="2D2D8A"/>
                </a:solidFill>
                <a:cs typeface="Gill Sans" charset="0"/>
              </a:rPr>
              <a:t>If the Battery is precluded from exporting power then cannot shift CDG output</a:t>
            </a:r>
          </a:p>
          <a:p>
            <a:pPr marL="1567465" lvl="2" indent="-742950">
              <a:spcAft>
                <a:spcPts val="1800"/>
              </a:spcAft>
              <a:buFont typeface="Wingdings" charset="0"/>
              <a:buChar char="v"/>
            </a:pPr>
            <a:r>
              <a:rPr lang="en-US" sz="1800" dirty="0" smtClean="0">
                <a:solidFill>
                  <a:srgbClr val="2D2D8A"/>
                </a:solidFill>
                <a:cs typeface="Gill Sans" charset="0"/>
              </a:rPr>
              <a:t>Battery may need to shift grid-source power to provide ancillary services (inverter configuration matters)</a:t>
            </a:r>
          </a:p>
          <a:p>
            <a:pPr marL="1200150" lvl="1" indent="-742950">
              <a:spcAft>
                <a:spcPts val="1800"/>
              </a:spcAft>
              <a:buFont typeface="Wingdings" charset="0"/>
              <a:buChar char="v"/>
            </a:pPr>
            <a:endParaRPr lang="en-US" sz="2400" dirty="0">
              <a:solidFill>
                <a:srgbClr val="2D2D8A"/>
              </a:solidFill>
              <a:cs typeface="Gill Sans" charset="0"/>
            </a:endParaRPr>
          </a:p>
          <a:p>
            <a:pPr marL="742950" indent="-742950">
              <a:buFontTx/>
              <a:buAutoNum type="romanUcPeriod"/>
            </a:pPr>
            <a:endParaRPr lang="en-US" sz="2400" b="1" dirty="0">
              <a:solidFill>
                <a:srgbClr val="2D2D8A"/>
              </a:solidFill>
              <a:cs typeface="Gill Sans" charset="0"/>
            </a:endParaRP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361950"/>
            <a:ext cx="8813800" cy="774700"/>
          </a:xfrm>
        </p:spPr>
        <p:txBody>
          <a:bodyPr/>
          <a:lstStyle/>
          <a:p>
            <a:pPr algn="l"/>
            <a:r>
              <a:rPr lang="en-US" sz="4800" dirty="0" smtClean="0">
                <a:solidFill>
                  <a:srgbClr val="071535"/>
                </a:solidFill>
                <a:latin typeface="Arial Narrow Bold" charset="0"/>
                <a:ea typeface="ヒラギノ角ゴ ProN W3" charset="0"/>
                <a:cs typeface="Arial Narrow Bold" charset="0"/>
                <a:sym typeface="Arial Narrow Bold" charset="0"/>
              </a:rPr>
              <a:t>Implications</a:t>
            </a:r>
            <a:endParaRPr lang="en-US" sz="4800" dirty="0">
              <a:solidFill>
                <a:srgbClr val="071535"/>
              </a:solidFill>
              <a:latin typeface="Arial Narrow Bold" charset="0"/>
              <a:ea typeface="ヒラギノ角ゴ ProN W6" charset="0"/>
              <a:cs typeface="ヒラギノ角ゴ ProN W6" charset="0"/>
              <a:sym typeface="Arial Narro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7171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/>
          </p:cNvSpPr>
          <p:nvPr/>
        </p:nvSpPr>
        <p:spPr bwMode="auto">
          <a:xfrm>
            <a:off x="1640206" y="1080136"/>
            <a:ext cx="6017895" cy="385762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endParaRPr lang="en-US" sz="1620" dirty="0"/>
          </a:p>
          <a:p>
            <a:endParaRPr lang="en-US" sz="1620" b="1" i="1" dirty="0">
              <a:solidFill>
                <a:srgbClr val="0070C0"/>
              </a:solidFill>
            </a:endParaRPr>
          </a:p>
          <a:p>
            <a:endParaRPr lang="en-US" sz="1620" i="1" dirty="0"/>
          </a:p>
          <a:p>
            <a:endParaRPr lang="en-US" sz="1620" dirty="0"/>
          </a:p>
          <a:p>
            <a:endParaRPr lang="en-US" sz="1620" b="1" dirty="0">
              <a:solidFill>
                <a:schemeClr val="accent6"/>
              </a:solidFill>
              <a:ea typeface="Gill Sans" pitchFamily="35" charset="0"/>
              <a:cs typeface="Gill Sans" pitchFamily="35" charset="0"/>
            </a:endParaRPr>
          </a:p>
        </p:txBody>
      </p:sp>
      <p:sp>
        <p:nvSpPr>
          <p:cNvPr id="16" name="Rectangle 4"/>
          <p:cNvSpPr>
            <a:spLocks/>
          </p:cNvSpPr>
          <p:nvPr/>
        </p:nvSpPr>
        <p:spPr bwMode="auto">
          <a:xfrm>
            <a:off x="364074" y="1346214"/>
            <a:ext cx="86868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742950" indent="-742950"/>
            <a:endParaRPr lang="en-US" sz="2400" dirty="0">
              <a:solidFill>
                <a:srgbClr val="2D2D8A"/>
              </a:solidFill>
              <a:cs typeface="Gill Sans" charset="0"/>
            </a:endParaRPr>
          </a:p>
          <a:p>
            <a:pPr marL="1200150" lvl="1" indent="-742950">
              <a:spcAft>
                <a:spcPts val="1800"/>
              </a:spcAft>
              <a:buFont typeface="Wingdings" charset="0"/>
              <a:buChar char="v"/>
            </a:pPr>
            <a:r>
              <a:rPr lang="en-US" sz="2400" dirty="0" smtClean="0">
                <a:solidFill>
                  <a:srgbClr val="2D2D8A"/>
                </a:solidFill>
                <a:cs typeface="Gill Sans" charset="0"/>
              </a:rPr>
              <a:t>Eligible generation shifted by energy storage can receive VDER Alt 2 Capacity</a:t>
            </a:r>
            <a:endParaRPr lang="en-US" sz="2400" dirty="0">
              <a:solidFill>
                <a:srgbClr val="2D2D8A"/>
              </a:solidFill>
              <a:cs typeface="Gill Sans" charset="0"/>
            </a:endParaRPr>
          </a:p>
          <a:p>
            <a:pPr marL="1200150" lvl="1" indent="-742950">
              <a:spcAft>
                <a:spcPts val="1800"/>
              </a:spcAft>
              <a:buFont typeface="Wingdings" charset="0"/>
              <a:buChar char="v"/>
            </a:pPr>
            <a:r>
              <a:rPr lang="en-US" sz="2400" dirty="0" smtClean="0">
                <a:solidFill>
                  <a:srgbClr val="2D2D8A"/>
                </a:solidFill>
                <a:cs typeface="Gill Sans" charset="0"/>
              </a:rPr>
              <a:t>Action should anticipate Standalone Energy Storage VDER</a:t>
            </a:r>
          </a:p>
          <a:p>
            <a:pPr marL="1200150" lvl="1" indent="-742950">
              <a:spcAft>
                <a:spcPts val="1800"/>
              </a:spcAft>
              <a:buFont typeface="Wingdings" charset="0"/>
              <a:buChar char="v"/>
            </a:pPr>
            <a:r>
              <a:rPr lang="en-US" sz="2400" dirty="0" smtClean="0">
                <a:solidFill>
                  <a:srgbClr val="2D2D8A"/>
                </a:solidFill>
                <a:cs typeface="Gill Sans" charset="0"/>
              </a:rPr>
              <a:t>Metering as a solution for making sure grid-sourced and green electrons are appropriately compensated (as opposed to restrictive configurations to prevent occurrence)</a:t>
            </a:r>
            <a:endParaRPr lang="en-US" sz="2400" dirty="0">
              <a:solidFill>
                <a:srgbClr val="2D2D8A"/>
              </a:solidFill>
              <a:cs typeface="Gill Sans" charset="0"/>
            </a:endParaRPr>
          </a:p>
          <a:p>
            <a:pPr marL="742950" indent="-742950">
              <a:buFontTx/>
              <a:buAutoNum type="romanUcPeriod"/>
            </a:pPr>
            <a:endParaRPr lang="en-US" sz="2400" b="1" dirty="0">
              <a:solidFill>
                <a:srgbClr val="2D2D8A"/>
              </a:solidFill>
              <a:cs typeface="Gill Sans" charset="0"/>
            </a:endParaRP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361950"/>
            <a:ext cx="8813800" cy="774700"/>
          </a:xfrm>
        </p:spPr>
        <p:txBody>
          <a:bodyPr/>
          <a:lstStyle/>
          <a:p>
            <a:pPr algn="l"/>
            <a:r>
              <a:rPr lang="en-US" sz="4800" dirty="0" smtClean="0">
                <a:solidFill>
                  <a:srgbClr val="071535"/>
                </a:solidFill>
                <a:latin typeface="Arial Narrow Bold" charset="0"/>
                <a:ea typeface="ヒラギノ角ゴ ProN W3" charset="0"/>
                <a:cs typeface="Arial Narrow Bold" charset="0"/>
                <a:sym typeface="Arial Narrow Bold" charset="0"/>
              </a:rPr>
              <a:t>Steps to provide clarity</a:t>
            </a:r>
            <a:endParaRPr lang="en-US" sz="4800" dirty="0">
              <a:solidFill>
                <a:srgbClr val="071535"/>
              </a:solidFill>
              <a:latin typeface="Arial Narrow Bold" charset="0"/>
              <a:ea typeface="ヒラギノ角ゴ ProN W6" charset="0"/>
              <a:cs typeface="ヒラギノ角ゴ ProN W6" charset="0"/>
              <a:sym typeface="Arial Narro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9355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/>
          </p:cNvSpPr>
          <p:nvPr/>
        </p:nvSpPr>
        <p:spPr bwMode="auto">
          <a:xfrm>
            <a:off x="1640206" y="1080136"/>
            <a:ext cx="6017895" cy="385762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endParaRPr lang="en-US" sz="1620" dirty="0"/>
          </a:p>
          <a:p>
            <a:endParaRPr lang="en-US" sz="1620" b="1" i="1" dirty="0">
              <a:solidFill>
                <a:srgbClr val="0070C0"/>
              </a:solidFill>
            </a:endParaRPr>
          </a:p>
          <a:p>
            <a:endParaRPr lang="en-US" sz="1620" i="1" dirty="0"/>
          </a:p>
          <a:p>
            <a:endParaRPr lang="en-US" sz="1620" dirty="0"/>
          </a:p>
          <a:p>
            <a:endParaRPr lang="en-US" sz="1620" b="1" dirty="0">
              <a:solidFill>
                <a:schemeClr val="accent6"/>
              </a:solidFill>
              <a:ea typeface="Gill Sans" pitchFamily="35" charset="0"/>
              <a:cs typeface="Gill Sans" pitchFamily="35" charset="0"/>
            </a:endParaRPr>
          </a:p>
        </p:txBody>
      </p:sp>
      <p:sp>
        <p:nvSpPr>
          <p:cNvPr id="16" name="Rectangle 4"/>
          <p:cNvSpPr>
            <a:spLocks/>
          </p:cNvSpPr>
          <p:nvPr/>
        </p:nvSpPr>
        <p:spPr bwMode="auto">
          <a:xfrm>
            <a:off x="364074" y="1346214"/>
            <a:ext cx="86868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1200150" lvl="1" indent="-742950">
              <a:spcAft>
                <a:spcPts val="1800"/>
              </a:spcAft>
              <a:buFont typeface="Wingdings" charset="0"/>
              <a:buChar char="v"/>
            </a:pPr>
            <a:r>
              <a:rPr lang="en-US" sz="2400" dirty="0" smtClean="0">
                <a:solidFill>
                  <a:srgbClr val="2D2D8A"/>
                </a:solidFill>
                <a:cs typeface="Gill Sans" charset="0"/>
              </a:rPr>
              <a:t>Community/Remote Solar + Storage – Alt 2 capacity for PV-sourced energy during summer and flexibility to operate with grid-sourced energy to provide other services i.e. ISO ancillary or DISP</a:t>
            </a:r>
            <a:r>
              <a:rPr lang="is-IS" sz="2400" dirty="0" smtClean="0">
                <a:solidFill>
                  <a:srgbClr val="2D2D8A"/>
                </a:solidFill>
                <a:cs typeface="Gill Sans" charset="0"/>
              </a:rPr>
              <a:t>…</a:t>
            </a:r>
            <a:endParaRPr lang="en-US" sz="2400" dirty="0">
              <a:solidFill>
                <a:srgbClr val="2D2D8A"/>
              </a:solidFill>
              <a:cs typeface="Gill Sans" charset="0"/>
            </a:endParaRPr>
          </a:p>
          <a:p>
            <a:pPr marL="1200150" lvl="1" indent="-742950">
              <a:spcAft>
                <a:spcPts val="1800"/>
              </a:spcAft>
              <a:buFont typeface="Wingdings" charset="0"/>
              <a:buChar char="v"/>
            </a:pPr>
            <a:r>
              <a:rPr lang="en-US" sz="2400" dirty="0" smtClean="0">
                <a:solidFill>
                  <a:srgbClr val="2D2D8A"/>
                </a:solidFill>
                <a:cs typeface="Gill Sans" charset="0"/>
              </a:rPr>
              <a:t>BTM Solar + Storage </a:t>
            </a:r>
            <a:r>
              <a:rPr lang="en-US" sz="2400" dirty="0">
                <a:solidFill>
                  <a:srgbClr val="2D2D8A"/>
                </a:solidFill>
                <a:cs typeface="Gill Sans" charset="0"/>
              </a:rPr>
              <a:t>- Alt 2 capacity for PV</a:t>
            </a:r>
            <a:r>
              <a:rPr lang="en-US" sz="2400" dirty="0" smtClean="0">
                <a:solidFill>
                  <a:srgbClr val="2D2D8A"/>
                </a:solidFill>
                <a:cs typeface="Gill Sans" charset="0"/>
              </a:rPr>
              <a:t>-sourced </a:t>
            </a:r>
            <a:r>
              <a:rPr lang="en-US" sz="2400" dirty="0">
                <a:solidFill>
                  <a:srgbClr val="2D2D8A"/>
                </a:solidFill>
                <a:cs typeface="Gill Sans" charset="0"/>
              </a:rPr>
              <a:t>energy during summer and flexibility to </a:t>
            </a:r>
            <a:r>
              <a:rPr lang="en-US" sz="2400" dirty="0" smtClean="0">
                <a:solidFill>
                  <a:srgbClr val="2D2D8A"/>
                </a:solidFill>
                <a:cs typeface="Gill Sans" charset="0"/>
              </a:rPr>
              <a:t>use grid</a:t>
            </a:r>
            <a:r>
              <a:rPr lang="en-US" sz="2400" dirty="0">
                <a:solidFill>
                  <a:srgbClr val="2D2D8A"/>
                </a:solidFill>
                <a:cs typeface="Gill Sans" charset="0"/>
              </a:rPr>
              <a:t>-sourced energy to </a:t>
            </a:r>
            <a:r>
              <a:rPr lang="en-US" sz="2400" dirty="0" smtClean="0">
                <a:solidFill>
                  <a:srgbClr val="2D2D8A"/>
                </a:solidFill>
                <a:cs typeface="Gill Sans" charset="0"/>
              </a:rPr>
              <a:t>manage demand or provide services (i.e. demand response)</a:t>
            </a:r>
          </a:p>
          <a:p>
            <a:pPr marL="742950" indent="-742950">
              <a:buFontTx/>
              <a:buAutoNum type="romanUcPeriod"/>
            </a:pPr>
            <a:endParaRPr lang="en-US" sz="2400" b="1" dirty="0">
              <a:solidFill>
                <a:srgbClr val="2D2D8A"/>
              </a:solidFill>
              <a:cs typeface="Gill Sans" charset="0"/>
            </a:endParaRP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361950"/>
            <a:ext cx="8813800" cy="774700"/>
          </a:xfrm>
        </p:spPr>
        <p:txBody>
          <a:bodyPr/>
          <a:lstStyle/>
          <a:p>
            <a:pPr algn="l"/>
            <a:r>
              <a:rPr lang="en-US" sz="4800" dirty="0" smtClean="0">
                <a:solidFill>
                  <a:srgbClr val="071535"/>
                </a:solidFill>
                <a:latin typeface="Arial Narrow Bold" charset="0"/>
                <a:ea typeface="ヒラギノ角ゴ ProN W3" charset="0"/>
                <a:cs typeface="Arial Narrow Bold" charset="0"/>
                <a:sym typeface="Arial Narrow Bold" charset="0"/>
              </a:rPr>
              <a:t>Key Use Cases</a:t>
            </a:r>
            <a:endParaRPr lang="en-US" sz="4800" dirty="0">
              <a:solidFill>
                <a:srgbClr val="071535"/>
              </a:solidFill>
              <a:latin typeface="Arial Narrow Bold" charset="0"/>
              <a:ea typeface="ヒラギノ角ゴ ProN W6" charset="0"/>
              <a:cs typeface="ヒラギノ角ゴ ProN W6" charset="0"/>
              <a:sym typeface="Arial Narro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4004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oug\AppData\Local\Temp\Temp1_DEN_ppt_graphics_0915.zip\DENStore_Oneline_091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56493" y="1291979"/>
            <a:ext cx="6229350" cy="3553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13417A6-0D62-4284-B29E-C340FC8F42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65" y="3660457"/>
            <a:ext cx="1977390" cy="14830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3EE0B7B-649D-4E87-B174-7A67C7A9E2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9452" y="2628352"/>
            <a:ext cx="1774508" cy="236601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AAAFDFA-523F-4CB7-A4B3-D764B1938DC0}"/>
              </a:ext>
            </a:extLst>
          </p:cNvPr>
          <p:cNvSpPr txBox="1"/>
          <p:nvPr/>
        </p:nvSpPr>
        <p:spPr>
          <a:xfrm>
            <a:off x="1632205" y="2921508"/>
            <a:ext cx="459100" cy="21759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dirty="0"/>
              <a:t>Utility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FDCA9675-544C-4681-B2CE-A5B0300192C4}"/>
              </a:ext>
            </a:extLst>
          </p:cNvPr>
          <p:cNvGrpSpPr/>
          <p:nvPr/>
        </p:nvGrpSpPr>
        <p:grpSpPr>
          <a:xfrm>
            <a:off x="2942205" y="2214598"/>
            <a:ext cx="1358917" cy="1881242"/>
            <a:chOff x="4958439" y="584502"/>
            <a:chExt cx="1453817" cy="2508268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xmlns="" id="{DCE03760-EBD5-4981-8A5C-EDDD1058CAF1}"/>
                </a:ext>
              </a:extLst>
            </p:cNvPr>
            <p:cNvSpPr/>
            <p:nvPr/>
          </p:nvSpPr>
          <p:spPr>
            <a:xfrm>
              <a:off x="5036326" y="584502"/>
              <a:ext cx="442948" cy="47620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DC46EF4C-A10D-4A96-BDDE-C571B4F0C6BD}"/>
                </a:ext>
              </a:extLst>
            </p:cNvPr>
            <p:cNvSpPr txBox="1"/>
            <p:nvPr/>
          </p:nvSpPr>
          <p:spPr>
            <a:xfrm>
              <a:off x="4958439" y="682107"/>
              <a:ext cx="1009966" cy="287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/>
                <a:t>METER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xmlns="" id="{DCE03760-EBD5-4981-8A5C-EDDD1058CAF1}"/>
                </a:ext>
              </a:extLst>
            </p:cNvPr>
            <p:cNvSpPr/>
            <p:nvPr/>
          </p:nvSpPr>
          <p:spPr>
            <a:xfrm>
              <a:off x="5480175" y="1973060"/>
              <a:ext cx="442947" cy="47620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DC46EF4C-A10D-4A96-BDDE-C571B4F0C6BD}"/>
                </a:ext>
              </a:extLst>
            </p:cNvPr>
            <p:cNvSpPr txBox="1"/>
            <p:nvPr/>
          </p:nvSpPr>
          <p:spPr>
            <a:xfrm>
              <a:off x="5402289" y="2070657"/>
              <a:ext cx="1009967" cy="2872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/>
                <a:t>METER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xmlns="" id="{DCE03760-EBD5-4981-8A5C-EDDD1058CAF1}"/>
                </a:ext>
              </a:extLst>
            </p:cNvPr>
            <p:cNvSpPr/>
            <p:nvPr/>
          </p:nvSpPr>
          <p:spPr>
            <a:xfrm>
              <a:off x="5063558" y="2616567"/>
              <a:ext cx="442947" cy="47620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xmlns="" id="{DC46EF4C-A10D-4A96-BDDE-C571B4F0C6BD}"/>
                </a:ext>
              </a:extLst>
            </p:cNvPr>
            <p:cNvSpPr txBox="1"/>
            <p:nvPr/>
          </p:nvSpPr>
          <p:spPr>
            <a:xfrm>
              <a:off x="4985672" y="2714164"/>
              <a:ext cx="1009967" cy="2872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/>
                <a:t>METER</a:t>
              </a:r>
            </a:p>
          </p:txBody>
        </p:sp>
      </p:grpSp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355600" y="361950"/>
            <a:ext cx="8813800" cy="774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300" b="0" cap="none" spc="-113" baseline="0">
                <a:ln>
                  <a:noFill/>
                </a:ln>
                <a:solidFill>
                  <a:srgbClr val="322B21"/>
                </a:solidFill>
                <a:effectLst/>
                <a:latin typeface="Calibri"/>
                <a:ea typeface="+mj-ea"/>
                <a:cs typeface="Calibri"/>
                <a:sym typeface="Gill Sans" pitchFamily="35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320">
                <a:solidFill>
                  <a:schemeClr val="tx1"/>
                </a:solidFill>
                <a:latin typeface="Gill Sans" pitchFamily="35" charset="0"/>
                <a:ea typeface="ヒラギノ角ゴ ProN W3" pitchFamily="35" charset="-128"/>
                <a:cs typeface="ヒラギノ角ゴ ProN W3" pitchFamily="35" charset="-128"/>
                <a:sym typeface="Gill Sans" pitchFamily="35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320">
                <a:solidFill>
                  <a:schemeClr val="tx1"/>
                </a:solidFill>
                <a:latin typeface="Gill Sans" pitchFamily="35" charset="0"/>
                <a:ea typeface="ヒラギノ角ゴ ProN W3" pitchFamily="35" charset="-128"/>
                <a:cs typeface="ヒラギノ角ゴ ProN W3" pitchFamily="35" charset="-128"/>
                <a:sym typeface="Gill Sans" pitchFamily="35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320">
                <a:solidFill>
                  <a:schemeClr val="tx1"/>
                </a:solidFill>
                <a:latin typeface="Gill Sans" pitchFamily="35" charset="0"/>
                <a:ea typeface="ヒラギノ角ゴ ProN W3" pitchFamily="35" charset="-128"/>
                <a:cs typeface="ヒラギノ角ゴ ProN W3" pitchFamily="35" charset="-128"/>
                <a:sym typeface="Gill Sans" pitchFamily="35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320">
                <a:solidFill>
                  <a:schemeClr val="tx1"/>
                </a:solidFill>
                <a:latin typeface="Gill Sans" pitchFamily="35" charset="0"/>
                <a:ea typeface="ヒラギノ角ゴ ProN W3" pitchFamily="35" charset="-128"/>
                <a:cs typeface="ヒラギノ角ゴ ProN W3" pitchFamily="35" charset="-128"/>
                <a:sym typeface="Gill Sans" pitchFamily="35" charset="0"/>
              </a:defRPr>
            </a:lvl5pPr>
            <a:lvl6pPr marL="308614" algn="ctr" rtl="0" fontAlgn="base">
              <a:spcBef>
                <a:spcPct val="0"/>
              </a:spcBef>
              <a:spcAft>
                <a:spcPct val="0"/>
              </a:spcAft>
              <a:defRPr sz="4320">
                <a:solidFill>
                  <a:schemeClr val="tx1"/>
                </a:solidFill>
                <a:latin typeface="Gill Sans" pitchFamily="35" charset="0"/>
                <a:ea typeface="ヒラギノ角ゴ ProN W3" pitchFamily="35" charset="-128"/>
                <a:cs typeface="ヒラギノ角ゴ ProN W3" pitchFamily="35" charset="-128"/>
                <a:sym typeface="Gill Sans" pitchFamily="35" charset="0"/>
              </a:defRPr>
            </a:lvl6pPr>
            <a:lvl7pPr marL="617227" algn="ctr" rtl="0" fontAlgn="base">
              <a:spcBef>
                <a:spcPct val="0"/>
              </a:spcBef>
              <a:spcAft>
                <a:spcPct val="0"/>
              </a:spcAft>
              <a:defRPr sz="4320">
                <a:solidFill>
                  <a:schemeClr val="tx1"/>
                </a:solidFill>
                <a:latin typeface="Gill Sans" pitchFamily="35" charset="0"/>
                <a:ea typeface="ヒラギノ角ゴ ProN W3" pitchFamily="35" charset="-128"/>
                <a:cs typeface="ヒラギノ角ゴ ProN W3" pitchFamily="35" charset="-128"/>
                <a:sym typeface="Gill Sans" pitchFamily="35" charset="0"/>
              </a:defRPr>
            </a:lvl7pPr>
            <a:lvl8pPr marL="925841" algn="ctr" rtl="0" fontAlgn="base">
              <a:spcBef>
                <a:spcPct val="0"/>
              </a:spcBef>
              <a:spcAft>
                <a:spcPct val="0"/>
              </a:spcAft>
              <a:defRPr sz="4320">
                <a:solidFill>
                  <a:schemeClr val="tx1"/>
                </a:solidFill>
                <a:latin typeface="Gill Sans" pitchFamily="35" charset="0"/>
                <a:ea typeface="ヒラギノ角ゴ ProN W3" pitchFamily="35" charset="-128"/>
                <a:cs typeface="ヒラギノ角ゴ ProN W3" pitchFamily="35" charset="-128"/>
                <a:sym typeface="Gill Sans" pitchFamily="35" charset="0"/>
              </a:defRPr>
            </a:lvl8pPr>
            <a:lvl9pPr marL="1234456" algn="ctr" rtl="0" fontAlgn="base">
              <a:spcBef>
                <a:spcPct val="0"/>
              </a:spcBef>
              <a:spcAft>
                <a:spcPct val="0"/>
              </a:spcAft>
              <a:defRPr sz="4320">
                <a:solidFill>
                  <a:schemeClr val="tx1"/>
                </a:solidFill>
                <a:latin typeface="Gill Sans" pitchFamily="35" charset="0"/>
                <a:ea typeface="ヒラギノ角ゴ ProN W3" pitchFamily="35" charset="-128"/>
                <a:cs typeface="ヒラギノ角ゴ ProN W3" pitchFamily="35" charset="-128"/>
                <a:sym typeface="Gill Sans" pitchFamily="35" charset="0"/>
              </a:defRPr>
            </a:lvl9pPr>
          </a:lstStyle>
          <a:p>
            <a:r>
              <a:rPr lang="en-US" sz="4800" dirty="0" smtClean="0">
                <a:solidFill>
                  <a:srgbClr val="071535"/>
                </a:solidFill>
                <a:latin typeface="Arial Narrow Bold" charset="0"/>
                <a:ea typeface="ヒラギノ角ゴ ProN W3" charset="0"/>
                <a:cs typeface="Arial Narrow Bold" charset="0"/>
                <a:sym typeface="Arial Narrow Bold" charset="0"/>
              </a:rPr>
              <a:t>Typical Configuration</a:t>
            </a:r>
            <a:endParaRPr lang="en-US" sz="4800" dirty="0">
              <a:solidFill>
                <a:srgbClr val="071535"/>
              </a:solidFill>
              <a:latin typeface="Arial Narrow Bold" charset="0"/>
              <a:ea typeface="ヒラギノ角ゴ ProN W6" charset="0"/>
              <a:cs typeface="ヒラギノ角ゴ ProN W6" charset="0"/>
              <a:sym typeface="Arial Narrow Bold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87571" y="4758271"/>
            <a:ext cx="31326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Source: Demand Energy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0421419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/>
          </p:cNvSpPr>
          <p:nvPr/>
        </p:nvSpPr>
        <p:spPr bwMode="auto">
          <a:xfrm>
            <a:off x="1640206" y="1080136"/>
            <a:ext cx="6017895" cy="385762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endParaRPr lang="en-US" sz="1620" dirty="0"/>
          </a:p>
          <a:p>
            <a:endParaRPr lang="en-US" sz="1620" b="1" i="1" dirty="0">
              <a:solidFill>
                <a:srgbClr val="0070C0"/>
              </a:solidFill>
            </a:endParaRPr>
          </a:p>
          <a:p>
            <a:endParaRPr lang="en-US" sz="1620" i="1" dirty="0"/>
          </a:p>
          <a:p>
            <a:endParaRPr lang="en-US" sz="1620" dirty="0"/>
          </a:p>
          <a:p>
            <a:endParaRPr lang="en-US" sz="1620" b="1" dirty="0">
              <a:solidFill>
                <a:schemeClr val="accent6"/>
              </a:solidFill>
              <a:ea typeface="Gill Sans" pitchFamily="35" charset="0"/>
              <a:cs typeface="Gill Sans" pitchFamily="35" charset="0"/>
            </a:endParaRPr>
          </a:p>
        </p:txBody>
      </p:sp>
      <p:pic>
        <p:nvPicPr>
          <p:cNvPr id="4" name="Picture 3" descr="Stem_solar and storage sample SL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6291"/>
            <a:ext cx="9144000" cy="4293369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55600" y="361950"/>
            <a:ext cx="8813800" cy="774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300" b="0" cap="none" spc="-113" baseline="0">
                <a:ln>
                  <a:noFill/>
                </a:ln>
                <a:solidFill>
                  <a:srgbClr val="322B21"/>
                </a:solidFill>
                <a:effectLst/>
                <a:latin typeface="Calibri"/>
                <a:ea typeface="+mj-ea"/>
                <a:cs typeface="Calibri"/>
                <a:sym typeface="Gill Sans" pitchFamily="35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320">
                <a:solidFill>
                  <a:schemeClr val="tx1"/>
                </a:solidFill>
                <a:latin typeface="Gill Sans" pitchFamily="35" charset="0"/>
                <a:ea typeface="ヒラギノ角ゴ ProN W3" pitchFamily="35" charset="-128"/>
                <a:cs typeface="ヒラギノ角ゴ ProN W3" pitchFamily="35" charset="-128"/>
                <a:sym typeface="Gill Sans" pitchFamily="35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320">
                <a:solidFill>
                  <a:schemeClr val="tx1"/>
                </a:solidFill>
                <a:latin typeface="Gill Sans" pitchFamily="35" charset="0"/>
                <a:ea typeface="ヒラギノ角ゴ ProN W3" pitchFamily="35" charset="-128"/>
                <a:cs typeface="ヒラギノ角ゴ ProN W3" pitchFamily="35" charset="-128"/>
                <a:sym typeface="Gill Sans" pitchFamily="35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320">
                <a:solidFill>
                  <a:schemeClr val="tx1"/>
                </a:solidFill>
                <a:latin typeface="Gill Sans" pitchFamily="35" charset="0"/>
                <a:ea typeface="ヒラギノ角ゴ ProN W3" pitchFamily="35" charset="-128"/>
                <a:cs typeface="ヒラギノ角ゴ ProN W3" pitchFamily="35" charset="-128"/>
                <a:sym typeface="Gill Sans" pitchFamily="35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320">
                <a:solidFill>
                  <a:schemeClr val="tx1"/>
                </a:solidFill>
                <a:latin typeface="Gill Sans" pitchFamily="35" charset="0"/>
                <a:ea typeface="ヒラギノ角ゴ ProN W3" pitchFamily="35" charset="-128"/>
                <a:cs typeface="ヒラギノ角ゴ ProN W3" pitchFamily="35" charset="-128"/>
                <a:sym typeface="Gill Sans" pitchFamily="35" charset="0"/>
              </a:defRPr>
            </a:lvl5pPr>
            <a:lvl6pPr marL="308614" algn="ctr" rtl="0" fontAlgn="base">
              <a:spcBef>
                <a:spcPct val="0"/>
              </a:spcBef>
              <a:spcAft>
                <a:spcPct val="0"/>
              </a:spcAft>
              <a:defRPr sz="4320">
                <a:solidFill>
                  <a:schemeClr val="tx1"/>
                </a:solidFill>
                <a:latin typeface="Gill Sans" pitchFamily="35" charset="0"/>
                <a:ea typeface="ヒラギノ角ゴ ProN W3" pitchFamily="35" charset="-128"/>
                <a:cs typeface="ヒラギノ角ゴ ProN W3" pitchFamily="35" charset="-128"/>
                <a:sym typeface="Gill Sans" pitchFamily="35" charset="0"/>
              </a:defRPr>
            </a:lvl6pPr>
            <a:lvl7pPr marL="617227" algn="ctr" rtl="0" fontAlgn="base">
              <a:spcBef>
                <a:spcPct val="0"/>
              </a:spcBef>
              <a:spcAft>
                <a:spcPct val="0"/>
              </a:spcAft>
              <a:defRPr sz="4320">
                <a:solidFill>
                  <a:schemeClr val="tx1"/>
                </a:solidFill>
                <a:latin typeface="Gill Sans" pitchFamily="35" charset="0"/>
                <a:ea typeface="ヒラギノ角ゴ ProN W3" pitchFamily="35" charset="-128"/>
                <a:cs typeface="ヒラギノ角ゴ ProN W3" pitchFamily="35" charset="-128"/>
                <a:sym typeface="Gill Sans" pitchFamily="35" charset="0"/>
              </a:defRPr>
            </a:lvl7pPr>
            <a:lvl8pPr marL="925841" algn="ctr" rtl="0" fontAlgn="base">
              <a:spcBef>
                <a:spcPct val="0"/>
              </a:spcBef>
              <a:spcAft>
                <a:spcPct val="0"/>
              </a:spcAft>
              <a:defRPr sz="4320">
                <a:solidFill>
                  <a:schemeClr val="tx1"/>
                </a:solidFill>
                <a:latin typeface="Gill Sans" pitchFamily="35" charset="0"/>
                <a:ea typeface="ヒラギノ角ゴ ProN W3" pitchFamily="35" charset="-128"/>
                <a:cs typeface="ヒラギノ角ゴ ProN W3" pitchFamily="35" charset="-128"/>
                <a:sym typeface="Gill Sans" pitchFamily="35" charset="0"/>
              </a:defRPr>
            </a:lvl8pPr>
            <a:lvl9pPr marL="1234456" algn="ctr" rtl="0" fontAlgn="base">
              <a:spcBef>
                <a:spcPct val="0"/>
              </a:spcBef>
              <a:spcAft>
                <a:spcPct val="0"/>
              </a:spcAft>
              <a:defRPr sz="4320">
                <a:solidFill>
                  <a:schemeClr val="tx1"/>
                </a:solidFill>
                <a:latin typeface="Gill Sans" pitchFamily="35" charset="0"/>
                <a:ea typeface="ヒラギノ角ゴ ProN W3" pitchFamily="35" charset="-128"/>
                <a:cs typeface="ヒラギノ角ゴ ProN W3" pitchFamily="35" charset="-128"/>
                <a:sym typeface="Gill Sans" pitchFamily="35" charset="0"/>
              </a:defRPr>
            </a:lvl9pPr>
          </a:lstStyle>
          <a:p>
            <a:r>
              <a:rPr lang="en-US" sz="4800" dirty="0" smtClean="0">
                <a:solidFill>
                  <a:srgbClr val="071535"/>
                </a:solidFill>
                <a:latin typeface="Arial Narrow Bold" charset="0"/>
                <a:ea typeface="ヒラギノ角ゴ ProN W3" charset="0"/>
                <a:cs typeface="Arial Narrow Bold" charset="0"/>
                <a:sym typeface="Arial Narrow Bold" charset="0"/>
              </a:rPr>
              <a:t>Single line example</a:t>
            </a:r>
            <a:endParaRPr lang="en-US" sz="4800" dirty="0">
              <a:solidFill>
                <a:srgbClr val="071535"/>
              </a:solidFill>
              <a:latin typeface="Arial Narrow Bold" charset="0"/>
              <a:ea typeface="ヒラギノ角ゴ ProN W6" charset="0"/>
              <a:cs typeface="ヒラギノ角ゴ ProN W6" charset="0"/>
              <a:sym typeface="Arial Narrow Bold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39431" y="4538138"/>
            <a:ext cx="2150568" cy="338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Source: Stem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159911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35" charset="0"/>
            <a:ea typeface="ヒラギノ角ゴ ProN W3" pitchFamily="35" charset="-128"/>
            <a:cs typeface="ヒラギノ角ゴ ProN W3" pitchFamily="35" charset="-128"/>
            <a:sym typeface="Gill Sans" pitchFamily="3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35" charset="0"/>
            <a:ea typeface="ヒラギノ角ゴ ProN W3" pitchFamily="35" charset="-128"/>
            <a:cs typeface="ヒラギノ角ゴ ProN W3" pitchFamily="35" charset="-128"/>
            <a:sym typeface="Gill Sans" pitchFamily="35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4845</TotalTime>
  <Pages>0</Pages>
  <Words>1059</Words>
  <Characters>0</Characters>
  <Application>Microsoft Macintosh PowerPoint</Application>
  <PresentationFormat>On-screen Show (16:9)</PresentationFormat>
  <Lines>0</Lines>
  <Paragraphs>326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Title &amp; Subtitle</vt:lpstr>
      <vt:lpstr>PowerPoint Presentation</vt:lpstr>
      <vt:lpstr>Background - VDER Tariff</vt:lpstr>
      <vt:lpstr>Implications</vt:lpstr>
      <vt:lpstr>Implications</vt:lpstr>
      <vt:lpstr>Implications</vt:lpstr>
      <vt:lpstr>Steps to provide clarity</vt:lpstr>
      <vt:lpstr>Key Use Cases</vt:lpstr>
      <vt:lpstr>PowerPoint Presentation</vt:lpstr>
      <vt:lpstr>PowerPoint Presentation</vt:lpstr>
      <vt:lpstr>PowerPoint Presentation</vt:lpstr>
      <vt:lpstr>PowerPoint Presentation</vt:lpstr>
      <vt:lpstr>Other Considerations</vt:lpstr>
      <vt:lpstr>Key Use Cases</vt:lpstr>
      <vt:lpstr>Discussion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/>
  <cp:keywords/>
  <dc:description/>
  <cp:lastModifiedBy>William Acker</cp:lastModifiedBy>
  <cp:revision>302</cp:revision>
  <dcterms:created xsi:type="dcterms:W3CDTF">2013-08-12T21:55:20Z</dcterms:created>
  <dcterms:modified xsi:type="dcterms:W3CDTF">2018-01-30T14:00:18Z</dcterms:modified>
  <cp:category/>
</cp:coreProperties>
</file>