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1117" r:id="rId3"/>
    <p:sldId id="1136" r:id="rId4"/>
    <p:sldId id="1118" r:id="rId5"/>
    <p:sldId id="1116" r:id="rId6"/>
    <p:sldId id="760" r:id="rId7"/>
    <p:sldId id="1129" r:id="rId8"/>
    <p:sldId id="1119" r:id="rId9"/>
    <p:sldId id="1120" r:id="rId10"/>
    <p:sldId id="1122" r:id="rId11"/>
    <p:sldId id="1130" r:id="rId12"/>
    <p:sldId id="767" r:id="rId13"/>
    <p:sldId id="1134" r:id="rId14"/>
    <p:sldId id="1125" r:id="rId15"/>
    <p:sldId id="1132" r:id="rId16"/>
    <p:sldId id="1133" r:id="rId17"/>
    <p:sldId id="1100" r:id="rId18"/>
    <p:sldId id="1131" r:id="rId19"/>
    <p:sldId id="1135" r:id="rId20"/>
    <p:sldId id="1121" r:id="rId21"/>
    <p:sldId id="762" r:id="rId22"/>
    <p:sldId id="773" r:id="rId23"/>
    <p:sldId id="774" r:id="rId24"/>
    <p:sldId id="446" r:id="rId25"/>
    <p:sldId id="422" r:id="rId26"/>
    <p:sldId id="43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0"/>
    <a:srgbClr val="B1953A"/>
    <a:srgbClr val="000608"/>
    <a:srgbClr val="E8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209" autoAdjust="0"/>
  </p:normalViewPr>
  <p:slideViewPr>
    <p:cSldViewPr>
      <p:cViewPr varScale="1">
        <p:scale>
          <a:sx n="59" d="100"/>
          <a:sy n="59" d="100"/>
        </p:scale>
        <p:origin x="194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A3439-85CE-4BD4-8F9D-2C6145C8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83675-2865-4FAB-8AF8-0BD5B9DC4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2C61D-24CB-4C1A-B06B-268C6B5E1FA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there is one marginal unit in Upstate Zones (A-E) and one marginal unit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Downstate Zones (F-K), all Upstate Zones are assigned the Upstate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marginal unit and all Downstate Zones are assigned the Downstate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marginal unit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there is more than one marginal unit in Upstate Zones (or Downstate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Zones), Brattle Group assigned Zones without marginal units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marginal unit in adjacent alphabetical zones (i.e., for Upstate Zones, A-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&gt;B-&gt;C-&gt;D-&gt;E and then the same in reverse as necessary).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 shifts to later in the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 only flat E value: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$142,451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3675-2865-4FAB-8AF8-0BD5B9DC4A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A5E8-3DCE-4522-8561-1FBABAB92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19987-A980-4437-B7A2-F4C264AF5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F08F4-3154-4985-BDBE-1DD70FDD7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C778B-367C-452E-A6D1-FEAC0806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78B173BF-9487-40F7-8FB5-E717950A8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Shaped E Value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July 11, 2018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gray">
          <a:xfrm>
            <a:off x="1066800" y="2590800"/>
            <a:ext cx="6629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white">
          <a:xfrm>
            <a:off x="3511550" y="5308600"/>
            <a:ext cx="2201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Stefanie Tanenhaus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F2CE-00D3-4217-A2E1-823F6D81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Peak / Off-peak ‘E’ Value</a:t>
            </a:r>
            <a:br>
              <a:rPr lang="en-US" dirty="0"/>
            </a:br>
            <a:r>
              <a:rPr lang="en-US" dirty="0"/>
              <a:t>Statewide 2015-2016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78688-5E85-49C8-936C-150E704A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C3EE0E-C79B-4341-BF13-DE9DABFD4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56938"/>
              </p:ext>
            </p:extLst>
          </p:nvPr>
        </p:nvGraphicFramePr>
        <p:xfrm>
          <a:off x="685800" y="1676400"/>
          <a:ext cx="7604311" cy="2242696"/>
        </p:xfrm>
        <a:graphic>
          <a:graphicData uri="http://schemas.openxmlformats.org/drawingml/2006/table">
            <a:tbl>
              <a:tblPr firstRow="1" bandRow="1"/>
              <a:tblGrid>
                <a:gridCol w="200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Peak Period</a:t>
                      </a:r>
                    </a:p>
                    <a:p>
                      <a:pPr algn="ctr"/>
                      <a:r>
                        <a:rPr lang="en-US" sz="1200" dirty="0"/>
                        <a:t>(2 pm</a:t>
                      </a:r>
                      <a:r>
                        <a:rPr lang="mr-IN" sz="1200" dirty="0"/>
                        <a:t>–</a:t>
                      </a:r>
                      <a:r>
                        <a:rPr lang="en-US" sz="1200" dirty="0"/>
                        <a:t> 7 pm)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Off-Peak Period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(8 pm </a:t>
                      </a:r>
                      <a:r>
                        <a:rPr lang="mr-IN" sz="1200" dirty="0"/>
                        <a:t>–</a:t>
                      </a:r>
                      <a:r>
                        <a:rPr lang="en-US" sz="1200" dirty="0"/>
                        <a:t> 1 pm)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22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March-May+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Oct-Dec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Jun-Sept + Jan-Feb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March-May+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Oct-Dec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F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5070"/>
                          </a:solidFill>
                        </a:rPr>
                        <a:t>Jun-Sept + Jan-Feb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F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MER (%)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MCI (MT CO</a:t>
                      </a:r>
                      <a:r>
                        <a:rPr lang="en-US" sz="1200" baseline="-2500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/ MWh)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0.518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0.587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0.472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0.512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Price ($/MWh)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$27.88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$31.59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$25.38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$27.55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A950BC-D072-4F76-9FE6-1A048C01FDB0}"/>
              </a:ext>
            </a:extLst>
          </p:cNvPr>
          <p:cNvSpPr txBox="1"/>
          <p:nvPr/>
        </p:nvSpPr>
        <p:spPr>
          <a:xfrm>
            <a:off x="228600" y="4164955"/>
            <a:ext cx="92202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accent1"/>
                </a:solidFill>
              </a:rPr>
              <a:t>Equations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$27.41 (Flat E)= 12.9%*$27.88 + 14.4%*$31.59+35.2%*$25.38+37.6%*$27.55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$27.88 / $31.59 = 0.518 / 0.587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$27.88 / $25.38 = 0.518 / 0.472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$27.88 / $27.55 = 0.518 / 0.512</a:t>
            </a: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4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3622-983C-443D-89A2-305776C5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Can Reduce Emissions Under Certain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26BD-6750-4088-9C97-F7C1C6D7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/>
          <a:lstStyle/>
          <a:p>
            <a:r>
              <a:rPr lang="en-US" sz="1800" dirty="0"/>
              <a:t>Storage reduces emissions </a:t>
            </a:r>
            <a:r>
              <a:rPr lang="en-US" sz="1800" i="1" u="sng" dirty="0"/>
              <a:t>if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Storage charges with low emission electricity, and discharges to displace higher emissions electricity </a:t>
            </a:r>
            <a:r>
              <a:rPr lang="en-US" sz="1600" i="1" u="sng" dirty="0"/>
              <a:t>and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The roundtrip efficiency of storage is high enough not to offset the emissions delta</a:t>
            </a:r>
          </a:p>
          <a:p>
            <a:r>
              <a:rPr lang="en-US" sz="1800" dirty="0"/>
              <a:t>Storage increases emissions when:</a:t>
            </a:r>
          </a:p>
          <a:p>
            <a:pPr lvl="1"/>
            <a:r>
              <a:rPr lang="en-US" sz="1600" dirty="0"/>
              <a:t>Emissions rates, losses and charging behavior lead to inefficient battery operation</a:t>
            </a:r>
          </a:p>
          <a:p>
            <a:pPr lvl="1"/>
            <a:r>
              <a:rPr lang="en-US" sz="1600" dirty="0"/>
              <a:t>Electricity prices are not aligned with emissions rates and do not include the cost of carbon </a:t>
            </a:r>
          </a:p>
          <a:p>
            <a:r>
              <a:rPr lang="en-US" sz="1800" dirty="0"/>
              <a:t>Profit-maximizing energy storage often results in increased emissions today</a:t>
            </a:r>
          </a:p>
          <a:p>
            <a:r>
              <a:rPr lang="en-US" sz="1800" dirty="0"/>
              <a:t>Including a carbon price signal or internalizing the cost of carbon into electricity prices can result in more beneficial storage behavior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88118-EC8B-4F03-AB3F-4128933C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9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C3AE-412B-4257-8D9B-6D3296FC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848600" cy="1143000"/>
          </a:xfrm>
        </p:spPr>
        <p:txBody>
          <a:bodyPr/>
          <a:lstStyle/>
          <a:p>
            <a:r>
              <a:rPr lang="en-US" sz="2400" dirty="0"/>
              <a:t>With today’s MERs there is limited potential for stand-alone storage to reduce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1371A-7DAC-4541-8EB2-216B49B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6452BE-F848-45B0-8945-2148DAA4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18509"/>
              </p:ext>
            </p:extLst>
          </p:nvPr>
        </p:nvGraphicFramePr>
        <p:xfrm>
          <a:off x="121471" y="1573722"/>
          <a:ext cx="8915403" cy="44746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2516124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158719500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63829226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85544402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511202629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383604234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81887874"/>
                    </a:ext>
                  </a:extLst>
                </a:gridCol>
              </a:tblGrid>
              <a:tr h="25438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Storage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Solar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Solar + Storage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905"/>
                  </a:ext>
                </a:extLst>
              </a:tr>
              <a:tr h="747597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Revenues </a:t>
                      </a:r>
                    </a:p>
                    <a:p>
                      <a:pPr algn="ctr"/>
                      <a:r>
                        <a:rPr lang="en-US" sz="16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Revenues </a:t>
                      </a:r>
                    </a:p>
                    <a:p>
                      <a:pPr algn="ctr"/>
                      <a:r>
                        <a:rPr lang="en-US" sz="16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Revenues </a:t>
                      </a:r>
                    </a:p>
                    <a:p>
                      <a:pPr algn="ctr"/>
                      <a:r>
                        <a:rPr lang="en-US" sz="16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88214"/>
                  </a:ext>
                </a:extLst>
              </a:tr>
              <a:tr h="1303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Seasonal Peak/Off Peak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-2,790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$142,445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-2,790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$142,445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4735018"/>
                  </a:ext>
                </a:extLst>
              </a:tr>
              <a:tr h="11474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Annual Peak/Off Peak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$142,294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-2,790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$142,294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671792"/>
                  </a:ext>
                </a:extLst>
              </a:tr>
              <a:tr h="834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Hourly E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-191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$10,337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$150,890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-2,879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$155,662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6778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0A768-1950-45B5-B578-A42035F19BF3}"/>
              </a:ext>
            </a:extLst>
          </p:cNvPr>
          <p:cNvSpPr txBox="1"/>
          <p:nvPr/>
        </p:nvSpPr>
        <p:spPr>
          <a:xfrm>
            <a:off x="114298" y="120439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Size: 1 MW, 4 hour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2E87C-2EAE-4C79-A0B8-8270F7F818EC}"/>
              </a:ext>
            </a:extLst>
          </p:cNvPr>
          <p:cNvSpPr txBox="1"/>
          <p:nvPr/>
        </p:nvSpPr>
        <p:spPr>
          <a:xfrm>
            <a:off x="98162" y="6102181"/>
            <a:ext cx="838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769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554B41F-3D2C-4689-81E5-57022FDD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9" y="1445586"/>
            <a:ext cx="7456001" cy="4421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08239-8DDA-4618-B60F-88595446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Dispatch with Shaped Hourly E Value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B281-8C77-4A69-9512-4308C867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849946"/>
            <a:ext cx="8141957" cy="100805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Storage charges when E value/MER is low and discharges at high values </a:t>
            </a:r>
            <a:r>
              <a:rPr lang="en-US" sz="1600" b="0" dirty="0">
                <a:sym typeface="Wingdings" panose="05000000000000000000" pitchFamily="2" charset="2"/>
              </a:rPr>
              <a:t> Emissions savings and increased revenues</a:t>
            </a: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897A-1ED5-4B52-A0FE-C2E94B0E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472A4-C2EE-42EC-9E38-6E63C41719C7}"/>
              </a:ext>
            </a:extLst>
          </p:cNvPr>
          <p:cNvSpPr txBox="1"/>
          <p:nvPr/>
        </p:nvSpPr>
        <p:spPr>
          <a:xfrm>
            <a:off x="1432560" y="1493520"/>
            <a:ext cx="3749040" cy="3657600"/>
          </a:xfrm>
          <a:prstGeom prst="rect">
            <a:avLst/>
          </a:prstGeom>
          <a:solidFill>
            <a:schemeClr val="tx1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D98E0-765F-4099-86D9-DDDE773B06C9}"/>
              </a:ext>
            </a:extLst>
          </p:cNvPr>
          <p:cNvSpPr txBox="1"/>
          <p:nvPr/>
        </p:nvSpPr>
        <p:spPr>
          <a:xfrm>
            <a:off x="6400800" y="1493520"/>
            <a:ext cx="1066800" cy="3657600"/>
          </a:xfrm>
          <a:prstGeom prst="rect">
            <a:avLst/>
          </a:prstGeom>
          <a:solidFill>
            <a:schemeClr val="tx1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51F2A-BE78-480B-9825-D06EC60D3013}"/>
              </a:ext>
            </a:extLst>
          </p:cNvPr>
          <p:cNvSpPr txBox="1"/>
          <p:nvPr/>
        </p:nvSpPr>
        <p:spPr>
          <a:xfrm>
            <a:off x="5181600" y="1493520"/>
            <a:ext cx="1219200" cy="3657600"/>
          </a:xfrm>
          <a:prstGeom prst="rect">
            <a:avLst/>
          </a:prstGeom>
          <a:solidFill>
            <a:schemeClr val="tx2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5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5317-368B-4CF3-8860-1FD52FFB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2030 Emissions Savings Potential Increases with Higher Renewables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C1DABE-58CB-4980-8274-0D45F0A3B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888"/>
              </p:ext>
            </p:extLst>
          </p:nvPr>
        </p:nvGraphicFramePr>
        <p:xfrm>
          <a:off x="81579" y="1588080"/>
          <a:ext cx="9144003" cy="2221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197240714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196855016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391083543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32792342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72710304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73434931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17609432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82524629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901108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4643476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543521101"/>
                    </a:ext>
                  </a:extLst>
                </a:gridCol>
              </a:tblGrid>
              <a:tr h="42783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Historical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95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Acelerex</a:t>
                      </a:r>
                      <a:r>
                        <a:rPr lang="en-US" sz="1400" dirty="0"/>
                        <a:t> 2030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LBNL Balanced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LBNL High Wind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LBNL High Solar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93890"/>
                  </a:ext>
                </a:extLst>
              </a:tr>
              <a:tr h="396241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Revenues </a:t>
                      </a:r>
                    </a:p>
                    <a:p>
                      <a:pPr algn="ctr"/>
                      <a:r>
                        <a:rPr lang="en-US" sz="10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∆ Emissions</a:t>
                      </a:r>
                    </a:p>
                    <a:p>
                      <a:pPr algn="ctr"/>
                      <a:r>
                        <a:rPr lang="en-US" sz="1000" dirty="0"/>
                        <a:t>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Revenues </a:t>
                      </a:r>
                    </a:p>
                    <a:p>
                      <a:pPr algn="ctr"/>
                      <a:r>
                        <a:rPr lang="en-US" sz="10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∆ Emissions</a:t>
                      </a:r>
                    </a:p>
                    <a:p>
                      <a:pPr algn="ctr"/>
                      <a:r>
                        <a:rPr lang="en-US" sz="1000" dirty="0"/>
                        <a:t>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Revenues </a:t>
                      </a:r>
                    </a:p>
                    <a:p>
                      <a:pPr algn="ctr"/>
                      <a:r>
                        <a:rPr lang="en-US" sz="10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∆ Emissions</a:t>
                      </a:r>
                    </a:p>
                    <a:p>
                      <a:pPr algn="ctr"/>
                      <a:r>
                        <a:rPr lang="en-US" sz="1000" dirty="0"/>
                        <a:t>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Revenues </a:t>
                      </a:r>
                    </a:p>
                    <a:p>
                      <a:pPr algn="ctr"/>
                      <a:r>
                        <a:rPr lang="en-US" sz="10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∆ Emissions</a:t>
                      </a:r>
                    </a:p>
                    <a:p>
                      <a:pPr algn="ctr"/>
                      <a:r>
                        <a:rPr lang="en-US" sz="1000" dirty="0"/>
                        <a:t>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Revenues </a:t>
                      </a:r>
                    </a:p>
                    <a:p>
                      <a:pPr algn="ctr"/>
                      <a:r>
                        <a:rPr lang="en-US" sz="10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60119"/>
                  </a:ext>
                </a:extLst>
              </a:tr>
              <a:tr h="115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Annual Hourly E Value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-191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$10,337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-678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$56,848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$46,690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$44,344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-816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$46,469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6689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EDFF1-980B-4716-88BB-BF717FBC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16627-8F8E-4A1E-9B15-091E7EA96573}"/>
              </a:ext>
            </a:extLst>
          </p:cNvPr>
          <p:cNvSpPr txBox="1"/>
          <p:nvPr/>
        </p:nvSpPr>
        <p:spPr>
          <a:xfrm>
            <a:off x="81579" y="3841356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Results represent upper bound on emissions (E Value is only price signal) for energy storage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D7158-7E77-40CD-A1EB-7E5754060D31}"/>
              </a:ext>
            </a:extLst>
          </p:cNvPr>
          <p:cNvSpPr txBox="1"/>
          <p:nvPr/>
        </p:nvSpPr>
        <p:spPr>
          <a:xfrm>
            <a:off x="114298" y="120439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Size: 1 MW, 4 hour </a:t>
            </a:r>
          </a:p>
        </p:txBody>
      </p:sp>
    </p:spTree>
    <p:extLst>
      <p:ext uri="{BB962C8B-B14F-4D97-AF65-F5344CB8AC3E}">
        <p14:creationId xmlns:p14="http://schemas.microsoft.com/office/powerpoint/2010/main" val="243222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C3AE-412B-4257-8D9B-6D3296FC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848600" cy="1143000"/>
          </a:xfrm>
        </p:spPr>
        <p:txBody>
          <a:bodyPr/>
          <a:lstStyle/>
          <a:p>
            <a:r>
              <a:rPr lang="en-US" dirty="0"/>
              <a:t>Zone A MERs and Energy Prices are Relatively Aligned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1371A-7DAC-4541-8EB2-216B49B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6452BE-F848-45B0-8945-2148DAA4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53725"/>
              </p:ext>
            </p:extLst>
          </p:nvPr>
        </p:nvGraphicFramePr>
        <p:xfrm>
          <a:off x="114298" y="2888744"/>
          <a:ext cx="9029702" cy="2597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14502">
                  <a:extLst>
                    <a:ext uri="{9D8B030D-6E8A-4147-A177-3AD203B41FA5}">
                      <a16:colId xmlns:a16="http://schemas.microsoft.com/office/drawing/2014/main" val="2516124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87195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638292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9607208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56450024"/>
                    </a:ext>
                  </a:extLst>
                </a:gridCol>
              </a:tblGrid>
              <a:tr h="28263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Zone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905"/>
                  </a:ext>
                </a:extLst>
              </a:tr>
              <a:tr h="49461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Price Signal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GHG Revenues </a:t>
                      </a:r>
                    </a:p>
                    <a:p>
                      <a:pPr algn="ctr"/>
                      <a:r>
                        <a:rPr lang="en-US" sz="16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Energy Revenues 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88214"/>
                  </a:ext>
                </a:extLst>
              </a:tr>
              <a:tr h="571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LBMP Only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$2,860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$13,362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$16,222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4735018"/>
                  </a:ext>
                </a:extLst>
              </a:tr>
              <a:tr h="502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 Value Only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(228)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$15,041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$15,874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671792"/>
                  </a:ext>
                </a:extLst>
              </a:tr>
              <a:tr h="502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LBMP + E Value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(184)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$12,146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$10,074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$22,220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3240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E6FC9E-534E-4B3D-9D6E-775CF7F7F823}"/>
              </a:ext>
            </a:extLst>
          </p:cNvPr>
          <p:cNvSpPr txBox="1"/>
          <p:nvPr/>
        </p:nvSpPr>
        <p:spPr>
          <a:xfrm>
            <a:off x="114298" y="2484205"/>
            <a:ext cx="72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Size: 1 MW, 4 hour; Round-trip Efficiency (RTE): 85%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C8A27-39F5-42BF-B8F7-84EBA60BBE9C}"/>
              </a:ext>
            </a:extLst>
          </p:cNvPr>
          <p:cNvSpPr txBox="1"/>
          <p:nvPr/>
        </p:nvSpPr>
        <p:spPr>
          <a:xfrm>
            <a:off x="114298" y="1219200"/>
            <a:ext cx="89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Simulation Results in Zone A</a:t>
            </a:r>
            <a:br>
              <a:rPr lang="en-US" sz="2400" b="1" dirty="0"/>
            </a:br>
            <a:r>
              <a:rPr lang="en-US" sz="2400" b="1" dirty="0"/>
              <a:t>Historical MERs, LBMP + E value</a:t>
            </a:r>
          </a:p>
        </p:txBody>
      </p:sp>
    </p:spTree>
    <p:extLst>
      <p:ext uri="{BB962C8B-B14F-4D97-AF65-F5344CB8AC3E}">
        <p14:creationId xmlns:p14="http://schemas.microsoft.com/office/powerpoint/2010/main" val="385260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3841-27A3-4EF7-B01F-DACD6F32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J Energy Prices are Higher and More Volatile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C3CF-0E20-4EBE-A0EF-1AB72E29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7851A1-8B2E-464A-B84B-5AB4FF303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55526"/>
              </p:ext>
            </p:extLst>
          </p:nvPr>
        </p:nvGraphicFramePr>
        <p:xfrm>
          <a:off x="114298" y="2964944"/>
          <a:ext cx="9029702" cy="2597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14502">
                  <a:extLst>
                    <a:ext uri="{9D8B030D-6E8A-4147-A177-3AD203B41FA5}">
                      <a16:colId xmlns:a16="http://schemas.microsoft.com/office/drawing/2014/main" val="2516124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87195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638292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9607208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56450024"/>
                    </a:ext>
                  </a:extLst>
                </a:gridCol>
              </a:tblGrid>
              <a:tr h="28263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Zone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905"/>
                  </a:ext>
                </a:extLst>
              </a:tr>
              <a:tr h="49461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Price Signal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∆ Emissions (tons)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GHG Revenues </a:t>
                      </a:r>
                    </a:p>
                    <a:p>
                      <a:pPr algn="ctr"/>
                      <a:r>
                        <a:rPr lang="en-US" sz="1600" dirty="0"/>
                        <a:t>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Energy Revenues 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($)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88214"/>
                  </a:ext>
                </a:extLst>
              </a:tr>
              <a:tr h="571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LBMP Only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$24,777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$24,993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4735018"/>
                  </a:ext>
                </a:extLst>
              </a:tr>
              <a:tr h="502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 Value Only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(127)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$7,287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$5,535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$12,821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671792"/>
                  </a:ext>
                </a:extLst>
              </a:tr>
              <a:tr h="502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LBMP + E Value</a:t>
                      </a:r>
                    </a:p>
                  </a:txBody>
                  <a:tcPr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$3,719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$23,248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$26,967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32407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44CEC8-6624-4DBC-A495-5D8555889E0B}"/>
              </a:ext>
            </a:extLst>
          </p:cNvPr>
          <p:cNvSpPr txBox="1"/>
          <p:nvPr/>
        </p:nvSpPr>
        <p:spPr>
          <a:xfrm>
            <a:off x="114298" y="2484205"/>
            <a:ext cx="72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Size: 1 MW, 4 hour; Round-trip Efficiency (RTE): 85%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D3937-D050-41C3-8EFE-3B09598ED9D9}"/>
              </a:ext>
            </a:extLst>
          </p:cNvPr>
          <p:cNvSpPr txBox="1"/>
          <p:nvPr/>
        </p:nvSpPr>
        <p:spPr>
          <a:xfrm>
            <a:off x="114298" y="1219200"/>
            <a:ext cx="89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Simulation Results in Zone A</a:t>
            </a:r>
            <a:br>
              <a:rPr lang="en-US" sz="2400" b="1" dirty="0"/>
            </a:br>
            <a:r>
              <a:rPr lang="en-US" sz="2400" b="1" dirty="0"/>
              <a:t>Historical MERs, LBMP + 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C9D6E-7ECD-471F-ABF0-ED6352D0B648}"/>
              </a:ext>
            </a:extLst>
          </p:cNvPr>
          <p:cNvSpPr txBox="1"/>
          <p:nvPr/>
        </p:nvSpPr>
        <p:spPr>
          <a:xfrm>
            <a:off x="381000" y="5791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to energy prices, E value in Zone J provides lower opportunity for revenues</a:t>
            </a:r>
          </a:p>
        </p:txBody>
      </p:sp>
    </p:spTree>
    <p:extLst>
      <p:ext uri="{BB962C8B-B14F-4D97-AF65-F5344CB8AC3E}">
        <p14:creationId xmlns:p14="http://schemas.microsoft.com/office/powerpoint/2010/main" val="423690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1B40-8FC0-4A13-98D5-28A4FE8E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BD1F-7540-4FBD-BA50-C2BD5B9A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295400"/>
            <a:ext cx="8479972" cy="4525963"/>
          </a:xfrm>
        </p:spPr>
        <p:txBody>
          <a:bodyPr/>
          <a:lstStyle/>
          <a:p>
            <a:r>
              <a:rPr lang="en-US" sz="1600" dirty="0"/>
              <a:t>Hourly MERs are noisy and vary year by year but the average peak/off-peak ratios are fairly stable </a:t>
            </a:r>
          </a:p>
          <a:p>
            <a:pPr lvl="1"/>
            <a:r>
              <a:rPr lang="en-US" sz="1400" dirty="0"/>
              <a:t>This supports the proposed peak/off-peak approach</a:t>
            </a:r>
          </a:p>
          <a:p>
            <a:r>
              <a:rPr lang="en-US" sz="1600" dirty="0">
                <a:solidFill>
                  <a:schemeClr val="tx1"/>
                </a:solidFill>
              </a:rPr>
              <a:t>Going to peak window with a shorter window (4-8 hours) makes sense because the system may change over time but a shorter peak window will probably continue to capture the emission peak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E value </a:t>
            </a:r>
            <a:r>
              <a:rPr lang="en-US" sz="1400">
                <a:solidFill>
                  <a:schemeClr val="tx1"/>
                </a:solidFill>
              </a:rPr>
              <a:t>should evolve as </a:t>
            </a:r>
            <a:r>
              <a:rPr lang="en-US" sz="1400" dirty="0">
                <a:solidFill>
                  <a:schemeClr val="tx1"/>
                </a:solidFill>
              </a:rPr>
              <a:t>system changes</a:t>
            </a:r>
          </a:p>
          <a:p>
            <a:r>
              <a:rPr lang="en-US" sz="1600" dirty="0"/>
              <a:t>For non-storage, i.e. solar, technologies they can have the option to opt-into a shaped or flat E </a:t>
            </a:r>
          </a:p>
          <a:p>
            <a:pPr lvl="1"/>
            <a:r>
              <a:rPr lang="en-US" sz="1400" dirty="0"/>
              <a:t>Shaped E is better aligned with solar production and results in more revenue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storage a simple peak/off-peak differential (adjusted for efficiency losses) might be the best solution since if the peak window is short enough we can assume they never charge during it</a:t>
            </a:r>
          </a:p>
          <a:p>
            <a:r>
              <a:rPr lang="en-US" sz="1600" dirty="0"/>
              <a:t>No matter what E signal is sent it is not expected to be a large benefit under current system conditions</a:t>
            </a:r>
          </a:p>
          <a:p>
            <a:r>
              <a:rPr lang="en-US" sz="1600" u="sng" dirty="0">
                <a:solidFill>
                  <a:schemeClr val="tx1"/>
                </a:solidFill>
              </a:rPr>
              <a:t>However, when there is more zero marginal emission rate resources on the system there will be increasing emission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C0A98-1747-480C-8696-627AC8B7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BF47-4D13-4C64-A1DD-20C3B776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GHG Signal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F53D-DD3A-4EE0-8AD7-9E726C0E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F9E27-E210-4623-AE18-A63F3750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6018"/>
            <a:ext cx="7924800" cy="4525963"/>
          </a:xfrm>
        </p:spPr>
        <p:txBody>
          <a:bodyPr/>
          <a:lstStyle/>
          <a:p>
            <a:r>
              <a:rPr lang="en-US" dirty="0"/>
              <a:t>California Self-Generation Incentive Program (SGIP) incentivizes DERs (including energy storage systems)</a:t>
            </a:r>
          </a:p>
          <a:p>
            <a:r>
              <a:rPr lang="en-US" dirty="0"/>
              <a:t>Legislation (SB 861) directs regulators to impose operational requirements to on energy storage systems to ensure GHG emissions reductions in addition to customer benefits</a:t>
            </a:r>
          </a:p>
          <a:p>
            <a:r>
              <a:rPr lang="en-US" dirty="0"/>
              <a:t>Options explored:</a:t>
            </a:r>
          </a:p>
          <a:p>
            <a:pPr lvl="1"/>
            <a:r>
              <a:rPr lang="en-US" dirty="0"/>
              <a:t>Minimum cycling requirement</a:t>
            </a:r>
          </a:p>
          <a:p>
            <a:pPr lvl="1"/>
            <a:r>
              <a:rPr lang="en-US" dirty="0"/>
              <a:t>Prohibit charging/discharging during certain windows</a:t>
            </a:r>
          </a:p>
          <a:p>
            <a:pPr lvl="1"/>
            <a:r>
              <a:rPr lang="en-US" dirty="0"/>
              <a:t>Updated TOU rate approaches</a:t>
            </a:r>
          </a:p>
          <a:p>
            <a:pPr lvl="1"/>
            <a:r>
              <a:rPr lang="en-US" dirty="0"/>
              <a:t>GHG dispatch signal</a:t>
            </a:r>
          </a:p>
        </p:txBody>
      </p:sp>
    </p:spTree>
    <p:extLst>
      <p:ext uri="{BB962C8B-B14F-4D97-AF65-F5344CB8AC3E}">
        <p14:creationId xmlns:p14="http://schemas.microsoft.com/office/powerpoint/2010/main" val="76658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5055-423E-4C26-9C57-6A9D8E0F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GHG Signal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2432-F8D3-4FB4-9BA1-BDD1C7B1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pPr lvl="0"/>
            <a:r>
              <a:rPr lang="en-US" sz="1600" dirty="0"/>
              <a:t>Operational Constraints:</a:t>
            </a:r>
          </a:p>
          <a:p>
            <a:pPr lvl="1"/>
            <a:r>
              <a:rPr lang="en-US" sz="1400" dirty="0"/>
              <a:t>Parasitic losses have a big impact for low utilization storage. </a:t>
            </a:r>
          </a:p>
          <a:p>
            <a:pPr lvl="1"/>
            <a:r>
              <a:rPr lang="en-US" sz="1400" dirty="0"/>
              <a:t>Limiting charging and discharging during certain windows does not necessarily result in net GHG reductions. </a:t>
            </a:r>
          </a:p>
          <a:p>
            <a:pPr lvl="1"/>
            <a:r>
              <a:rPr lang="en-US" sz="1400" dirty="0"/>
              <a:t>Requiring a minimum capacity factor or number of cycles for year tends to increase rather than decrease GHG</a:t>
            </a:r>
          </a:p>
          <a:p>
            <a:pPr lvl="0"/>
            <a:r>
              <a:rPr lang="en-US" sz="1600" dirty="0"/>
              <a:t>Price Signals:</a:t>
            </a:r>
          </a:p>
          <a:p>
            <a:pPr lvl="1"/>
            <a:r>
              <a:rPr lang="en-US" sz="1400" dirty="0"/>
              <a:t>A price based signal was not substantial enough compared to bill reduction benefits for customer. </a:t>
            </a:r>
          </a:p>
          <a:p>
            <a:pPr lvl="1"/>
            <a:r>
              <a:rPr lang="en-US" sz="1400" dirty="0"/>
              <a:t>New TOU rates were better than old rates, but had mixed results, varied significantly by customer type and rate. </a:t>
            </a:r>
          </a:p>
          <a:p>
            <a:pPr lvl="1"/>
            <a:r>
              <a:rPr lang="en-US" sz="1400" dirty="0"/>
              <a:t>A GHG signal combined with a minimum RTE requirement is far superior for achieving GHG reductions, with limited cost impacts for customers (e.g. bill impacts for cycling degradation).</a:t>
            </a:r>
          </a:p>
          <a:p>
            <a:pPr lvl="0"/>
            <a:r>
              <a:rPr lang="en-US" sz="1600" dirty="0"/>
              <a:t>Preliminary recommendations of requirements for parasitic losses below 3%, minimum RTE of 85%. However, E3 has also found that even low RTE systems can provide net GHG reductions with a GHG signal.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ABE1-D70A-4722-8989-132DA27D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92C11-8E05-464D-9847-F427CD25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CD45C8-3F64-4D7F-8DA9-0869126D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&amp; Methodology</a:t>
            </a:r>
          </a:p>
          <a:p>
            <a:r>
              <a:rPr lang="en-US" dirty="0"/>
              <a:t>Locational Hourly Marginal Emissions Rates and Prices</a:t>
            </a:r>
          </a:p>
          <a:p>
            <a:r>
              <a:rPr lang="en-US" dirty="0"/>
              <a:t>Storage Simulations</a:t>
            </a:r>
          </a:p>
          <a:p>
            <a:pPr lvl="1"/>
            <a:r>
              <a:rPr lang="en-US" dirty="0"/>
              <a:t>Approach</a:t>
            </a:r>
          </a:p>
          <a:p>
            <a:pPr lvl="1"/>
            <a:r>
              <a:rPr lang="en-US" dirty="0"/>
              <a:t>Results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9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0C0AD-5024-4559-A66D-4B88F9C4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AC80D-CF8F-4FED-84B1-571480C220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60375"/>
          </a:xfrm>
        </p:spPr>
        <p:txBody>
          <a:bodyPr/>
          <a:lstStyle/>
          <a:p>
            <a:fld id="{32EEA5E8-3DCE-4522-8561-1FBABAB923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3C16-08E3-4214-B0EB-B58B682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848600" cy="1143000"/>
          </a:xfrm>
        </p:spPr>
        <p:txBody>
          <a:bodyPr/>
          <a:lstStyle/>
          <a:p>
            <a:r>
              <a:rPr lang="en-US" dirty="0"/>
              <a:t>Top 100 Peak Carbon/E Value Hours</a:t>
            </a:r>
            <a:br>
              <a:rPr lang="en-US" dirty="0"/>
            </a:br>
            <a:r>
              <a:rPr lang="en-US" sz="2400" i="1" dirty="0"/>
              <a:t>2015-6 Average MERs for Statewide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D72B1-439A-49B1-B7D0-D2D9E1DC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F5A8B-3138-4E7E-AEC0-D4A3838A854A}"/>
              </a:ext>
            </a:extLst>
          </p:cNvPr>
          <p:cNvSpPr/>
          <p:nvPr/>
        </p:nvSpPr>
        <p:spPr>
          <a:xfrm>
            <a:off x="7162800" y="1136341"/>
            <a:ext cx="1911350" cy="68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Statewide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9A35A-34E2-4B66-BB8E-4E754DA097E3}"/>
              </a:ext>
            </a:extLst>
          </p:cNvPr>
          <p:cNvSpPr/>
          <p:nvPr/>
        </p:nvSpPr>
        <p:spPr>
          <a:xfrm>
            <a:off x="2743200" y="1262149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Only top 25 hours shown below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9B3F2-72B9-484A-9064-CF2F352F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30986"/>
            <a:ext cx="6559651" cy="4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3C16-08E3-4214-B0EB-B58B682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848600" cy="1143000"/>
          </a:xfrm>
        </p:spPr>
        <p:txBody>
          <a:bodyPr/>
          <a:lstStyle/>
          <a:p>
            <a:r>
              <a:rPr lang="en-US" dirty="0"/>
              <a:t>Top 100 Peak Carbon/E Value Hours</a:t>
            </a:r>
            <a:br>
              <a:rPr lang="en-US" dirty="0"/>
            </a:br>
            <a:r>
              <a:rPr lang="en-US" sz="2000" i="1" dirty="0"/>
              <a:t>2030 Base Case Average MERs from </a:t>
            </a:r>
            <a:r>
              <a:rPr lang="en-US" sz="2000" i="1" dirty="0" err="1"/>
              <a:t>Acelerex</a:t>
            </a:r>
            <a:r>
              <a:rPr lang="en-US" sz="2000" i="1" dirty="0"/>
              <a:t> Study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D72B1-439A-49B1-B7D0-D2D9E1DC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9A35A-34E2-4B66-BB8E-4E754DA097E3}"/>
              </a:ext>
            </a:extLst>
          </p:cNvPr>
          <p:cNvSpPr/>
          <p:nvPr/>
        </p:nvSpPr>
        <p:spPr>
          <a:xfrm>
            <a:off x="2743200" y="1262149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Only top 25 hours shown below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C1F82-5B95-42DF-BE07-D50D2E6B2B51}"/>
              </a:ext>
            </a:extLst>
          </p:cNvPr>
          <p:cNvSpPr/>
          <p:nvPr/>
        </p:nvSpPr>
        <p:spPr>
          <a:xfrm>
            <a:off x="7272737" y="1143000"/>
            <a:ext cx="1911350" cy="680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Statewide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D487A-FFD3-45AD-9E25-BD3B4C9F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73" y="1848144"/>
            <a:ext cx="6559651" cy="4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3C16-08E3-4214-B0EB-B58B682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848600" cy="1143000"/>
          </a:xfrm>
        </p:spPr>
        <p:txBody>
          <a:bodyPr/>
          <a:lstStyle/>
          <a:p>
            <a:r>
              <a:rPr lang="en-US" dirty="0"/>
              <a:t>Top 100 Peak Carbon/E Value Hours</a:t>
            </a:r>
            <a:br>
              <a:rPr lang="en-US" dirty="0"/>
            </a:br>
            <a:r>
              <a:rPr lang="en-US" sz="2000" i="1" dirty="0"/>
              <a:t>2030 Base Case + Storage Average MERs from </a:t>
            </a:r>
            <a:r>
              <a:rPr lang="en-US" sz="2000" i="1" dirty="0" err="1"/>
              <a:t>Acelerex</a:t>
            </a:r>
            <a:r>
              <a:rPr lang="en-US" sz="2000" i="1" dirty="0"/>
              <a:t> Study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D72B1-439A-49B1-B7D0-D2D9E1DC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9A35A-34E2-4B66-BB8E-4E754DA097E3}"/>
              </a:ext>
            </a:extLst>
          </p:cNvPr>
          <p:cNvSpPr/>
          <p:nvPr/>
        </p:nvSpPr>
        <p:spPr>
          <a:xfrm>
            <a:off x="2743200" y="1262149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Only top 25 hours shown below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C1F82-5B95-42DF-BE07-D50D2E6B2B51}"/>
              </a:ext>
            </a:extLst>
          </p:cNvPr>
          <p:cNvSpPr/>
          <p:nvPr/>
        </p:nvSpPr>
        <p:spPr>
          <a:xfrm>
            <a:off x="7272737" y="1143000"/>
            <a:ext cx="1911350" cy="680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F243E-0F97-43F2-A013-45A492D9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09" y="1843988"/>
            <a:ext cx="6559651" cy="4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-76200"/>
            <a:ext cx="8001000" cy="1143000"/>
          </a:xfrm>
        </p:spPr>
        <p:txBody>
          <a:bodyPr/>
          <a:lstStyle/>
          <a:p>
            <a:r>
              <a:rPr lang="en-US" sz="2400" dirty="0"/>
              <a:t>GHG-neutral REC (Peak vs Off-Peak)</a:t>
            </a:r>
            <a:br>
              <a:rPr lang="en-US" sz="2400" dirty="0"/>
            </a:br>
            <a:r>
              <a:rPr lang="en-US" sz="2000" dirty="0"/>
              <a:t>Zone A - example</a:t>
            </a:r>
            <a:endParaRPr lang="en-US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0296698-13AD-4729-A3ED-5760F514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458200" cy="5181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Peak period (7 am-10 pm)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On-Peak average GHG intensity = 0.452 MT CO</a:t>
            </a:r>
            <a:r>
              <a:rPr lang="en-US" sz="2000" baseline="-25000" dirty="0"/>
              <a:t>2 </a:t>
            </a:r>
            <a:r>
              <a:rPr lang="en-US" sz="2000" dirty="0"/>
              <a:t>/ MWh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On-Peak Wind generation share = 62.1%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Off-Peak period (11 pm-6 am)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Off-Peak average GHG intensity = 0.273 MT CO</a:t>
            </a:r>
            <a:r>
              <a:rPr lang="en-US" sz="2000" baseline="-25000" dirty="0"/>
              <a:t>2 </a:t>
            </a:r>
            <a:r>
              <a:rPr lang="en-US" sz="2000" dirty="0"/>
              <a:t>/ MWh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Off-Peak Wind generation share = 37.9%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REC price = $24.24/MWh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Peak period = $28.52/MWh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Off-peak period = $17.22/MWh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8EDDA-6D0E-42E9-AD5A-8272F40F5DE9}"/>
              </a:ext>
            </a:extLst>
          </p:cNvPr>
          <p:cNvSpPr/>
          <p:nvPr/>
        </p:nvSpPr>
        <p:spPr>
          <a:xfrm>
            <a:off x="5943600" y="4680707"/>
            <a:ext cx="281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62.1%*28.52 + 37.9%+17.22 = $24.24</a:t>
            </a:r>
          </a:p>
        </p:txBody>
      </p:sp>
    </p:spTree>
    <p:extLst>
      <p:ext uri="{BB962C8B-B14F-4D97-AF65-F5344CB8AC3E}">
        <p14:creationId xmlns:p14="http://schemas.microsoft.com/office/powerpoint/2010/main" val="158904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-76200"/>
            <a:ext cx="8001000" cy="1143000"/>
          </a:xfrm>
        </p:spPr>
        <p:txBody>
          <a:bodyPr/>
          <a:lstStyle/>
          <a:p>
            <a:r>
              <a:rPr lang="en-US" sz="2400" dirty="0"/>
              <a:t>Overview of Original E3 MER Methodology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81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Implied GHG Marginal Emission Rates (MERs)</a:t>
            </a:r>
            <a:r>
              <a:rPr lang="en-US" dirty="0">
                <a:sym typeface="Wingdings" panose="05000000000000000000" pitchFamily="2" charset="2"/>
              </a:rPr>
              <a:t> based on </a:t>
            </a:r>
            <a:r>
              <a:rPr lang="en-US" dirty="0"/>
              <a:t>Implicit Marginal Heat Rate Method Derived from LBMP data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imposed caps in regions at the lower/upper LBMP range to account for marginal zero emission resources at the lower end and marginal must-run/reliability units at the upper end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Need to confirm that lower-capped regions are renewables or “use it or lose it” hydro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Conservative approach for higher capped regions which may understate emission reductions if there is dual fuel or oil fired </a:t>
            </a:r>
            <a:r>
              <a:rPr lang="en-US" dirty="0" err="1"/>
              <a:t>peakers</a:t>
            </a:r>
            <a:r>
              <a:rPr lang="en-US" dirty="0"/>
              <a:t> on the margin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However, for upper-capped regions, change in behavior is unlikely if these are must-run or other reliability units that cannot be backed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-76200"/>
            <a:ext cx="8001000" cy="1143000"/>
          </a:xfrm>
        </p:spPr>
        <p:txBody>
          <a:bodyPr/>
          <a:lstStyle/>
          <a:p>
            <a:r>
              <a:rPr lang="en-US" sz="2400" dirty="0"/>
              <a:t>Marginal Emission GHG Signal</a:t>
            </a:r>
            <a:br>
              <a:rPr lang="en-US" sz="2400" dirty="0"/>
            </a:br>
            <a:r>
              <a:rPr lang="en-US" sz="2000" dirty="0"/>
              <a:t>Implicit Marginal Heat Rate (IMHR) Method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9CE469-7100-4D8F-90CC-C4B85FE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dirty="0"/>
              <a:t>Inputs - 2017 Data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NYISO DAM &amp; RT LMP (Zones A &amp; J)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Gas Prices from SNL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Zone A – Dominion North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Zone J – Transco Z 6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0000"/>
                </a:solidFill>
              </a:rPr>
              <a:t>Zone G – Iroquois Z 2 + Millennium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400" dirty="0"/>
              <a:t>RGGI Prices – 2017 Auction Results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dirty="0"/>
              <a:t>Assumptions:</a:t>
            </a:r>
            <a:endParaRPr lang="en-US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1D3970-B51C-4905-8E89-41B2198075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399" y="4273719"/>
          <a:ext cx="7772401" cy="1878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1">
                  <a:extLst>
                    <a:ext uri="{9D8B030D-6E8A-4147-A177-3AD203B41FA5}">
                      <a16:colId xmlns:a16="http://schemas.microsoft.com/office/drawing/2014/main" val="39043659"/>
                    </a:ext>
                  </a:extLst>
                </a:gridCol>
                <a:gridCol w="1153257">
                  <a:extLst>
                    <a:ext uri="{9D8B030D-6E8A-4147-A177-3AD203B41FA5}">
                      <a16:colId xmlns:a16="http://schemas.microsoft.com/office/drawing/2014/main" val="1699562075"/>
                    </a:ext>
                  </a:extLst>
                </a:gridCol>
                <a:gridCol w="1630087">
                  <a:extLst>
                    <a:ext uri="{9D8B030D-6E8A-4147-A177-3AD203B41FA5}">
                      <a16:colId xmlns:a16="http://schemas.microsoft.com/office/drawing/2014/main" val="2858251284"/>
                    </a:ext>
                  </a:extLst>
                </a:gridCol>
                <a:gridCol w="2779256">
                  <a:extLst>
                    <a:ext uri="{9D8B030D-6E8A-4147-A177-3AD203B41FA5}">
                      <a16:colId xmlns:a16="http://schemas.microsoft.com/office/drawing/2014/main" val="1749093731"/>
                    </a:ext>
                  </a:extLst>
                </a:gridCol>
              </a:tblGrid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34555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5070"/>
                          </a:solidFill>
                          <a:effectLst/>
                        </a:rPr>
                        <a:t>Delivery Adder</a:t>
                      </a:r>
                      <a:endParaRPr lang="en-US" sz="1100" b="1" i="0" u="none" strike="noStrike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0  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$/MMBtu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N/A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28651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Social Cost of Carbon</a:t>
                      </a:r>
                      <a:endParaRPr lang="en-US" sz="11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40  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$/metric ton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5070"/>
                          </a:solidFill>
                          <a:effectLst/>
                        </a:rPr>
                        <a:t> N/A </a:t>
                      </a:r>
                      <a:endParaRPr lang="en-US" sz="1100" b="0" i="0" u="none" strike="noStrike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42567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Emission Factor (CC of Gas)</a:t>
                      </a:r>
                      <a:endParaRPr lang="en-US" sz="11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0.0531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MT / MMBtu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EIA 2017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3333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Non-fuel Variable O&amp;M</a:t>
                      </a:r>
                      <a:endParaRPr lang="en-US" sz="11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$/MWh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SNL Financial Supply Curve 2017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058400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Minimum Heat Rate</a:t>
                      </a:r>
                      <a:endParaRPr lang="en-US" sz="11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5,500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Btu/kWh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SNL Financial Supply Curve 2017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5377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Maximum Heat Rate</a:t>
                      </a:r>
                      <a:endParaRPr lang="en-US" sz="11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Btu/kWh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5070"/>
                          </a:solidFill>
                          <a:effectLst/>
                        </a:rPr>
                        <a:t> SNL Financial Supply Curve 2017 </a:t>
                      </a:r>
                      <a:endParaRPr lang="en-US" sz="11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4" marR="8564" marT="856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8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DA5-84D6-4937-A1B7-52E5416B1469}"/>
                  </a:ext>
                </a:extLst>
              </p:cNvPr>
              <p:cNvSpPr txBox="1"/>
              <p:nvPr/>
            </p:nvSpPr>
            <p:spPr>
              <a:xfrm>
                <a:off x="5219700" y="1763743"/>
                <a:ext cx="3432799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𝐼𝑀𝐻𝑅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𝐿𝑀𝑃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𝑉𝑂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𝐹𝑢𝑒𝑙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</a:rPr>
                            <m:t>𝑅𝐺𝐺𝐼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rgbClr val="00507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𝐸𝐹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>
                  <a:solidFill>
                    <a:srgbClr val="00507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DA5-84D6-4937-A1B7-52E5416B1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1763743"/>
                <a:ext cx="3432799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7C236-C900-4749-B688-27727B4A7D84}"/>
                  </a:ext>
                </a:extLst>
              </p:cNvPr>
              <p:cNvSpPr txBox="1"/>
              <p:nvPr/>
            </p:nvSpPr>
            <p:spPr>
              <a:xfrm>
                <a:off x="4707272" y="2618601"/>
                <a:ext cx="455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𝐺𝐻𝐺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</a:rPr>
                        <m:t>𝐼𝑀𝐻𝑅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𝑆𝐶𝐶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𝑅𝐺𝐺𝐼</m:t>
                      </m:r>
                      <m:r>
                        <a:rPr lang="en-US" b="0" i="1" smtClean="0">
                          <a:solidFill>
                            <a:srgbClr val="00507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dirty="0">
                  <a:solidFill>
                    <a:srgbClr val="00507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7C236-C900-4749-B688-27727B4A7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72" y="2618601"/>
                <a:ext cx="4554324" cy="276999"/>
              </a:xfrm>
              <a:prstGeom prst="rect">
                <a:avLst/>
              </a:prstGeom>
              <a:blipFill>
                <a:blip r:embed="rId3"/>
                <a:stretch>
                  <a:fillRect l="-53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8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1FD5-5B7B-481A-9FC4-42194B9D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Shaped E Value and Storage Modeling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B419-3A18-425F-9BC7-16301310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historical and 2030 NYISO marginal emissions rate (MER)  data to design and test Environmental (E) value signals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Calculate carbon savings and revenue potential under different E value shapes for different DERs (solar and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F5832-E24D-4D4E-BA08-455E55E0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0A77-EA17-4445-8E37-8C8F4BDB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Emissions Rate Data &amp;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2035-24F5-4305-8F8A-4EEE8C06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525963"/>
          </a:xfrm>
        </p:spPr>
        <p:txBody>
          <a:bodyPr/>
          <a:lstStyle/>
          <a:p>
            <a:r>
              <a:rPr lang="en-US" dirty="0"/>
              <a:t>Hourly 2015-16 Marginal Emissions Rate (MER) provided by NYISO/Brattle using Marginal Units Dispatch Methodology</a:t>
            </a:r>
          </a:p>
          <a:p>
            <a:r>
              <a:rPr lang="en-US" dirty="0"/>
              <a:t>Assumptions:</a:t>
            </a:r>
          </a:p>
          <a:p>
            <a:pPr lvl="1"/>
            <a:r>
              <a:rPr lang="en-US" b="0" dirty="0"/>
              <a:t>During intervals when a </a:t>
            </a:r>
            <a:r>
              <a:rPr lang="en-US" b="1" dirty="0"/>
              <a:t>zone has multiple marginal units</a:t>
            </a:r>
            <a:r>
              <a:rPr lang="en-US" b="0" dirty="0"/>
              <a:t>, simple average used.</a:t>
            </a:r>
          </a:p>
          <a:p>
            <a:pPr lvl="1"/>
            <a:r>
              <a:rPr lang="en-US" b="0" dirty="0"/>
              <a:t>If there is just a </a:t>
            </a:r>
            <a:r>
              <a:rPr lang="en-US" b="1" dirty="0"/>
              <a:t>single NYCA-wide marginal unit</a:t>
            </a:r>
            <a:r>
              <a:rPr lang="en-US" b="0" dirty="0"/>
              <a:t>, Brattle Group assigned its emissions rate to all zones.</a:t>
            </a:r>
          </a:p>
          <a:p>
            <a:pPr lvl="1"/>
            <a:r>
              <a:rPr lang="en-US" b="0" dirty="0"/>
              <a:t>Assumed a marginal carbon intensity of zero when large hydro is marginal in very low-priced hours (LBMP &lt; $10/MWh). For higher-priced hours marginal carbon intensity based on the average marginal emissions rate of periods with similar LBMPs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13103-D4B6-4CF8-BD9B-54690CE9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8239-8DDA-4618-B60F-88595446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Peak and Off-Peak 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B281-8C77-4A69-9512-4308C867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6896"/>
            <a:ext cx="7924800" cy="152110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Figure visualizes a seasonal peak/off-peak E Value vs. the current flat E Value as determined using historical MERs.  As can be seen in the off-peak season, the off-peak E Value is lower than the current flat E Value, while the peak value is slightly higher.  In the peak season both the off-peak and peak E Values are higher than the current flat E Value.  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897A-1ED5-4B52-A0FE-C2E94B0E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42523-6E4E-4677-85ED-7953E7A5CC06}"/>
              </a:ext>
            </a:extLst>
          </p:cNvPr>
          <p:cNvGrpSpPr/>
          <p:nvPr/>
        </p:nvGrpSpPr>
        <p:grpSpPr>
          <a:xfrm>
            <a:off x="1037176" y="1313585"/>
            <a:ext cx="6739706" cy="4020136"/>
            <a:chOff x="1037176" y="1313585"/>
            <a:chExt cx="6739706" cy="40201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A18CBE-D7B0-487F-B893-003C1242C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176" y="1350327"/>
              <a:ext cx="6739706" cy="39833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9472A4-C2EE-42EC-9E38-6E63C41719C7}"/>
                </a:ext>
              </a:extLst>
            </p:cNvPr>
            <p:cNvSpPr txBox="1"/>
            <p:nvPr/>
          </p:nvSpPr>
          <p:spPr>
            <a:xfrm>
              <a:off x="1828800" y="1313585"/>
              <a:ext cx="3505200" cy="3383498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3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D98E0-765F-4099-86D9-DDDE773B06C9}"/>
                </a:ext>
              </a:extLst>
            </p:cNvPr>
            <p:cNvSpPr txBox="1"/>
            <p:nvPr/>
          </p:nvSpPr>
          <p:spPr>
            <a:xfrm>
              <a:off x="6624918" y="1313585"/>
              <a:ext cx="995082" cy="3383498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3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451F2A-BE78-480B-9825-D06EC60D3013}"/>
                </a:ext>
              </a:extLst>
            </p:cNvPr>
            <p:cNvSpPr txBox="1"/>
            <p:nvPr/>
          </p:nvSpPr>
          <p:spPr>
            <a:xfrm>
              <a:off x="5334000" y="1313585"/>
              <a:ext cx="1290918" cy="338349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3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7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BB8E-30FB-49D0-B094-EBE9898D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/>
              <a:t>MERs and Hourly E Value Heat Maps</a:t>
            </a:r>
            <a:br>
              <a:rPr lang="en-US" dirty="0"/>
            </a:br>
            <a:r>
              <a:rPr lang="en-US" sz="2000" i="1" dirty="0"/>
              <a:t>2015-6 Average MERs for Statewide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7C4A-D797-4C83-9A15-4995B5F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DD5D1-CC92-41AE-8BFA-55C692D4DE25}"/>
              </a:ext>
            </a:extLst>
          </p:cNvPr>
          <p:cNvSpPr/>
          <p:nvPr/>
        </p:nvSpPr>
        <p:spPr>
          <a:xfrm>
            <a:off x="7232650" y="1377194"/>
            <a:ext cx="1911350" cy="68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Statewide</a:t>
            </a:r>
          </a:p>
          <a:p>
            <a:pPr algn="ctr"/>
            <a:r>
              <a:rPr lang="en-US" b="1" dirty="0"/>
              <a:t>2015-16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F9BE5AC-44FF-4CCE-9BE0-692C9806C2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026" y="1143000"/>
          <a:ext cx="51816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91537651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96081123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545464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r>
                        <a:rPr lang="en-US" sz="1600" dirty="0"/>
                        <a:t>Seasonal Average Shaped E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Oct-Dec, March-May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Jun-Sept, Jan-Feb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44315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Peak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$27.82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$31.74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852255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Off-Peak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$25.55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$27.74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242766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EDC9E8EB-A12F-4167-936D-F97E57AD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047"/>
            <a:ext cx="9235440" cy="36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BB8E-30FB-49D0-B094-EBE9898D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/>
              <a:t>MERs and Hourly E Value Heat Maps</a:t>
            </a:r>
            <a:br>
              <a:rPr lang="en-US" dirty="0"/>
            </a:br>
            <a:r>
              <a:rPr lang="en-US" sz="2000" i="1" dirty="0"/>
              <a:t>2030 Base Case Average MERs from </a:t>
            </a:r>
            <a:r>
              <a:rPr lang="en-US" sz="2000" i="1" dirty="0" err="1"/>
              <a:t>Acelerex</a:t>
            </a:r>
            <a:r>
              <a:rPr lang="en-US" sz="2000" i="1" dirty="0"/>
              <a:t> Study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7C4A-D797-4C83-9A15-4995B5F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C64D0A-F8E2-400C-8D10-2BBEF8C1D5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" y="1119327"/>
          <a:ext cx="5181600" cy="179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91537651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96081123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545464"/>
                    </a:ext>
                  </a:extLst>
                </a:gridCol>
              </a:tblGrid>
              <a:tr h="638044">
                <a:tc>
                  <a:txBody>
                    <a:bodyPr/>
                    <a:lstStyle/>
                    <a:p>
                      <a:r>
                        <a:rPr lang="en-US" sz="1600" b="1" dirty="0"/>
                        <a:t>Seasonal Average Shaped E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Oct-Dec, March-May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Jun-Sept, Jan-Feb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443153"/>
                  </a:ext>
                </a:extLst>
              </a:tr>
              <a:tr h="364597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Peak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$26.71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$38.48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8522552"/>
                  </a:ext>
                </a:extLst>
              </a:tr>
              <a:tr h="364597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Off-Peak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$15.41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 $30.10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24276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A555F5F-A1DB-4E05-8D12-B468CE89C70B}"/>
              </a:ext>
            </a:extLst>
          </p:cNvPr>
          <p:cNvSpPr/>
          <p:nvPr/>
        </p:nvSpPr>
        <p:spPr>
          <a:xfrm>
            <a:off x="7232650" y="1377194"/>
            <a:ext cx="1911350" cy="68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Statewide</a:t>
            </a:r>
          </a:p>
          <a:p>
            <a:pPr algn="ctr"/>
            <a:r>
              <a:rPr lang="en-US" b="1" dirty="0"/>
              <a:t>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CC732-B49E-45CE-8BF9-FEC00269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2095"/>
            <a:ext cx="9235440" cy="36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FFB9-400F-4F5E-9BD6-592817B7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Value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0874-B9BF-42A5-9FD9-E5D7CB3FC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Averaged 2015 and 2016 NYISO/Brattle marginal emission rates (MERs) </a:t>
            </a:r>
          </a:p>
          <a:p>
            <a:pPr lvl="1"/>
            <a:r>
              <a:rPr lang="en-US" sz="1400" dirty="0"/>
              <a:t>No day-type or weather adjustment</a:t>
            </a:r>
          </a:p>
          <a:p>
            <a:r>
              <a:rPr lang="en-US" sz="1800" dirty="0"/>
              <a:t>Used MERs to shape E value</a:t>
            </a:r>
          </a:p>
          <a:p>
            <a:r>
              <a:rPr lang="en-US" sz="1800" dirty="0"/>
              <a:t>Averaged upstate zones (A-I) and downstate zones (J-K)</a:t>
            </a:r>
          </a:p>
          <a:p>
            <a:r>
              <a:rPr lang="en-US" sz="1800" dirty="0"/>
              <a:t>Defined daily peak windows of 2 PM-7 PM to develop TOU like peak and off-peak E values </a:t>
            </a:r>
          </a:p>
          <a:p>
            <a:r>
              <a:rPr lang="en-US" sz="1800" dirty="0"/>
              <a:t>Defined seasonal peak months of Jun-Sept and Jan-Feb </a:t>
            </a:r>
          </a:p>
          <a:p>
            <a:r>
              <a:rPr lang="en-US" sz="1800" dirty="0"/>
              <a:t>Modeled energy storage carbon savings and values under current and future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CCE5C-78E0-4D7A-8667-75C506B1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FB78-A177-4FDE-933A-F4173040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7924800" cy="1143000"/>
          </a:xfrm>
        </p:spPr>
        <p:txBody>
          <a:bodyPr/>
          <a:lstStyle/>
          <a:p>
            <a:r>
              <a:rPr lang="en-US" dirty="0"/>
              <a:t>Shaped E Value Example-</a:t>
            </a:r>
            <a:br>
              <a:rPr lang="en-US" dirty="0"/>
            </a:br>
            <a:r>
              <a:rPr lang="en-US" dirty="0"/>
              <a:t>Peak/Off-Peak 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BBD8-0997-48AA-8DA3-6F6BFE79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Peak Period: 2pm-7pm</a:t>
            </a:r>
          </a:p>
          <a:p>
            <a:r>
              <a:rPr lang="en-US" sz="1800" dirty="0"/>
              <a:t>Peak Months: Jun-Sept + Jan-Feb</a:t>
            </a:r>
          </a:p>
          <a:p>
            <a:r>
              <a:rPr lang="en-US" sz="1800" dirty="0"/>
              <a:t>Flat E Value $27.41</a:t>
            </a:r>
          </a:p>
          <a:p>
            <a:pPr lvl="1"/>
            <a:r>
              <a:rPr lang="en-US" sz="1600" dirty="0"/>
              <a:t>Flat E Value is scaled based on MERs during Peak/Off-Peak Periods</a:t>
            </a:r>
          </a:p>
          <a:p>
            <a:pPr lvl="1"/>
            <a:r>
              <a:rPr lang="en-US" sz="1600" dirty="0"/>
              <a:t>MER % = GHG shape contribution, or fraction of emissions that occur during time &amp; month windows</a:t>
            </a:r>
            <a:endParaRPr lang="en-US" sz="800" dirty="0"/>
          </a:p>
          <a:p>
            <a:r>
              <a:rPr lang="en-US" sz="1800" dirty="0"/>
              <a:t>Result is that E Value x MER % summed for each period/month window equals Flat E Value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9D566-AC49-4F8E-A3DD-01BFA2C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58715"/>
      </p:ext>
    </p:extLst>
  </p:cSld>
  <p:clrMapOvr>
    <a:masterClrMapping/>
  </p:clrMapOvr>
</p:sld>
</file>

<file path=ppt/theme/theme1.xml><?xml version="1.0" encoding="utf-8"?>
<a:theme xmlns:a="http://schemas.openxmlformats.org/drawingml/2006/main" name="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5737</TotalTime>
  <Words>2040</Words>
  <Application>Microsoft Office PowerPoint</Application>
  <PresentationFormat>On-screen Show (4:3)</PresentationFormat>
  <Paragraphs>362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Verdana</vt:lpstr>
      <vt:lpstr>Wingdings</vt:lpstr>
      <vt:lpstr>The ENd</vt:lpstr>
      <vt:lpstr>Shaped E Value</vt:lpstr>
      <vt:lpstr>Contents</vt:lpstr>
      <vt:lpstr>Shaped E Value and Storage Modeling Approach</vt:lpstr>
      <vt:lpstr>Marginal Emissions Rate Data &amp; Methodology</vt:lpstr>
      <vt:lpstr>Illustration of Peak and Off-Peak E Value</vt:lpstr>
      <vt:lpstr>MERs and Hourly E Value Heat Maps 2015-6 Average MERs for Statewide</vt:lpstr>
      <vt:lpstr>MERs and Hourly E Value Heat Maps 2030 Base Case Average MERs from Acelerex Study</vt:lpstr>
      <vt:lpstr>Environmental Value Approach</vt:lpstr>
      <vt:lpstr>Shaped E Value Example- Peak/Off-Peak Seasonal</vt:lpstr>
      <vt:lpstr>Seasonal Peak / Off-peak ‘E’ Value Statewide 2015-2016 Data</vt:lpstr>
      <vt:lpstr>Storage Can Reduce Emissions Under Certain Conditions</vt:lpstr>
      <vt:lpstr>With today’s MERs there is limited potential for stand-alone storage to reduce emissions</vt:lpstr>
      <vt:lpstr>Storage Dispatch with Shaped Hourly E Value Signal</vt:lpstr>
      <vt:lpstr>2030 Emissions Savings Potential Increases with Higher Renewables</vt:lpstr>
      <vt:lpstr>Zone A MERs and Energy Prices are Relatively Aligned</vt:lpstr>
      <vt:lpstr>Zone J Energy Prices are Higher and More Volatile</vt:lpstr>
      <vt:lpstr>Key takeaways</vt:lpstr>
      <vt:lpstr>California GHG Signal Approach</vt:lpstr>
      <vt:lpstr>California GHG Signal Takeaways</vt:lpstr>
      <vt:lpstr>appendix</vt:lpstr>
      <vt:lpstr>Top 100 Peak Carbon/E Value Hours 2015-6 Average MERs for Statewide</vt:lpstr>
      <vt:lpstr>Top 100 Peak Carbon/E Value Hours 2030 Base Case Average MERs from Acelerex Study</vt:lpstr>
      <vt:lpstr>Top 100 Peak Carbon/E Value Hours 2030 Base Case + Storage Average MERs from Acelerex Study</vt:lpstr>
      <vt:lpstr>GHG-neutral REC (Peak vs Off-Peak) Zone A - example</vt:lpstr>
      <vt:lpstr>Overview of Original E3 MER Methodology</vt:lpstr>
      <vt:lpstr>Marginal Emission GHG Signal Implicit Marginal Heat Rate (IMHR)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Ned, Kristen (DPS)</cp:lastModifiedBy>
  <cp:revision>136</cp:revision>
  <dcterms:created xsi:type="dcterms:W3CDTF">2010-06-22T21:02:10Z</dcterms:created>
  <dcterms:modified xsi:type="dcterms:W3CDTF">2018-07-11T17:46:47Z</dcterms:modified>
</cp:coreProperties>
</file>