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6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6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</p:sldMasterIdLst>
  <p:notesMasterIdLst>
    <p:notesMasterId r:id="rId8"/>
  </p:notesMasterIdLst>
  <p:sldIdLst>
    <p:sldId id="393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G Kelly" initials="KGK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49" autoAdjust="0"/>
    <p:restoredTop sz="94629" autoAdjust="0"/>
  </p:normalViewPr>
  <p:slideViewPr>
    <p:cSldViewPr>
      <p:cViewPr varScale="1">
        <p:scale>
          <a:sx n="108" d="100"/>
          <a:sy n="108" d="100"/>
        </p:scale>
        <p:origin x="13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commentAuthors" Target="commentAuthors.xm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9877874-B247-4A88-A359-3C9DF1C39A52}" type="datetimeFigureOut">
              <a:rPr lang="en-US" smtClean="0"/>
              <a:t>3/25/2019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0E00BA-C6DC-4C2B-B189-E4DE1D785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4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id="{4E7F97CE-94EA-4DE1-B2F4-5522A7895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id="{503B2E97-5808-4F08-BB06-D92F7957C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CD66ECEC-21F4-407D-9322-2595E6DB1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9C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EF2CCA-FDCD-4C03-884F-84C81EADCBD1}" type="slidenum">
              <a:rPr lang="en-US" altLang="en-US" sz="1200" smtClean="0"/>
              <a:pPr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1645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914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10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3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6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37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59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62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60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7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8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867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30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25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31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859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40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998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48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27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25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8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70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41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062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0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37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>
                <a:solidFill>
                  <a:srgbClr val="000000"/>
                </a:solidFill>
              </a:rPr>
              <a:pPr/>
              <a:t>3/25/2019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03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101388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pic>
        <p:nvPicPr>
          <p:cNvPr id="101423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129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6FFB97-E91C-47D8-AD62-7B4EBD6247A6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1AB70-42FC-4169-B87A-C571FE3ED3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711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A444D4-8874-4012-818A-4994BD62238B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F82F5-ED9D-4973-A3E1-E03BB0044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6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366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76C9FA-B38F-4BD3-B4E8-7B5F686B35F4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AA7E9-81F4-4961-AAC6-A080380BE0D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4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936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23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708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6BC6D-1257-4609-9815-A67A5096FC1F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418B0-CFC0-4A55-8CEC-D3763118460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354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E9592-4881-43B1-9BA7-2AEB2F553EE0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7FB97-8F75-4D44-BACD-055CC6EA91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2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FCFC59-5AFB-47A4-9970-1C4252AF52F9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4960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2AC6B8DB-D1FD-44A0-AD71-FA6DEE142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10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57150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1D1757"/>
              </a:solidFill>
            </a:endParaRPr>
          </a:p>
        </p:txBody>
      </p:sp>
      <p:pic>
        <p:nvPicPr>
          <p:cNvPr id="5" name="Picture 12" descr="PPT_b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0579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7" descr="NG_HWHFY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820863"/>
            <a:ext cx="7940675" cy="51911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1420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90550" y="5029200"/>
            <a:ext cx="7943850" cy="396875"/>
          </a:xfrm>
        </p:spPr>
        <p:txBody>
          <a:bodyPr>
            <a:spAutoFit/>
          </a:bodyPr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92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4073B-1298-4E7D-A996-9DB5E8724C7A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40A94-1AD2-4A28-8FFC-7023722E9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42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2AFB-4A0C-447A-BC66-58459E5EFB02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6DC5B-D061-462F-9729-70766F3742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0974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EDA3C-2429-4635-A1E3-577C433E8FBB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F831-CF05-46EA-8C9C-67F1D3774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988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7A5B6-0314-4A33-86EF-71185EA296DE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C9DE7-095A-4BF5-9C03-EA88E8A366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066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A4B3-45AD-4C87-91E5-2919CE75BA4E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A2621-8102-47C6-8218-A469AF8113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4874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E53E1-F666-4654-A24B-634B88492D0F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7D1F6-EE08-468B-B95E-54FB2E66D8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139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C4FC-F19B-4E9B-9E77-46FFC56F185D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DA0BF-9A45-48D3-94E5-ADD6D5B75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05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A9F9-A649-4AF7-A78E-CA91F2916D15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CF41-16D3-44AA-9337-FB0F29B9B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629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DA87F-C414-4027-AF77-2E5EC0CAB1F1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0C433-C22E-4547-BF72-0E5CF3432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315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7670A-8AE2-4E96-B24D-1C1A0A2D4595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C6301-2DB6-4FAF-91D9-82B44C0139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85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6388" y="800100"/>
            <a:ext cx="2027237" cy="4991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800100"/>
            <a:ext cx="5932488" cy="4991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E7F38-CD34-4EA7-A933-F0891283A24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C66CA-03A1-4D1B-A023-202410B94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8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C17E8B-28F8-4082-80A9-561267525BB7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FD4F9-7EDB-4060-BA86-248B4953EEC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1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00100"/>
            <a:ext cx="5981700" cy="519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905000"/>
            <a:ext cx="396875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2BEE-F294-4B34-93DC-EB9E5ECD630E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26C8-8D68-4A73-8185-093A57FB9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1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368"/>
              </a:cxn>
              <a:cxn ang="0">
                <a:pos x="1008" y="1368"/>
              </a:cxn>
              <a:cxn ang="0">
                <a:pos x="1152" y="1512"/>
              </a:cxn>
              <a:cxn ang="0">
                <a:pos x="1296" y="1368"/>
              </a:cxn>
              <a:cxn ang="0">
                <a:pos x="5760" y="1368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44" descr="National_Grid_logo_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3137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525123" cy="519113"/>
          </a:xfrm>
        </p:spPr>
        <p:txBody>
          <a:bodyPr/>
          <a:lstStyle>
            <a:lvl1pPr>
              <a:defRPr baseline="0"/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10D39-1FC6-4B3C-99A6-B4C86BA24B70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04E9-2A9E-419B-BD20-69AE4C938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8"/>
          <p:cNvSpPr>
            <a:spLocks noChangeArrowheads="1"/>
          </p:cNvSpPr>
          <p:nvPr userDrawn="1"/>
        </p:nvSpPr>
        <p:spPr bwMode="auto">
          <a:xfrm>
            <a:off x="358775" y="6669940"/>
            <a:ext cx="84264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2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0079C1"/>
              </a:buClr>
              <a:buFont typeface="Wingdings 2" pitchFamily="18" charset="2"/>
              <a:buChar char="¾"/>
              <a:defRPr sz="16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800" i="1" dirty="0">
                <a:solidFill>
                  <a:srgbClr val="000000"/>
                </a:solidFill>
              </a:rPr>
              <a:t>Note: Draft working documents developed for discussion purposes only</a:t>
            </a:r>
            <a:endParaRPr lang="en-US" alt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12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93075" cy="519113"/>
          </a:xfrm>
        </p:spPr>
        <p:txBody>
          <a:bodyPr/>
          <a:lstStyle>
            <a:lvl1pPr>
              <a:defRPr baseline="0"/>
            </a:lvl1pPr>
          </a:lstStyle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10D39-1FC6-4B3C-99A6-B4C86BA24B70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104E9-2A9E-419B-BD20-69AE4C938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76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74CD0-C560-4981-8FFD-1CB271B917B3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CBFD-488F-442C-94A9-F6EA8F6433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2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2723B-0620-45CB-88A6-E174021E1CC6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6831E-6FE0-4B26-89C7-7D95494674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3038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E06C3-A64C-4C13-9320-7F83B9280C83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D45F4-407D-4ACF-8E1A-FE5AAD0B9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1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2916-A8B0-48DC-8E29-86E59CB39476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A365A-5E05-41D8-BFB1-46D781F2EA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10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787B-935E-4A04-80F7-6E00B8687730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2AF2-9597-47E8-A4D3-FF7AE6518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789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F031-CA87-4509-B4C3-6BB6D6A2E709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CCA77-E0F9-4C07-8C4F-25FD71C26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83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51CD15-7004-41C8-A3C9-8A79EDAD4C9C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50DE-BC81-477B-846D-19DCAF2389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1362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5C84B-D993-4F95-9B1B-EBFC452A19FC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FB2FC-E0CA-4A90-979F-7A17DF4B71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786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B46F1-9AC4-4412-A8A3-C7D9F2E54092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D78B1-DB91-45C9-A707-06AF19EA60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2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E6343-E6E1-4877-8FAD-EFCDD61B9609}" type="datetime1">
              <a:rPr lang="en-US"/>
              <a:pPr>
                <a:defRPr/>
              </a:pPr>
              <a:t>3/25/2019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490A-46B7-4D9D-AE18-92942E9D6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175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6053021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7594" y="228805"/>
            <a:ext cx="8598310" cy="893534"/>
          </a:xfrm>
        </p:spPr>
        <p:txBody>
          <a:bodyPr>
            <a:normAutofit/>
          </a:bodyPr>
          <a:lstStyle>
            <a:lvl1pPr>
              <a:defRPr sz="2800" b="0" i="0">
                <a:solidFill>
                  <a:schemeClr val="accent1"/>
                </a:solidFill>
                <a:latin typeface="+mj-lt"/>
                <a:ea typeface="Century Gothic Bold" charset="0"/>
                <a:cs typeface="Century Gothic Bold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7594" y="6623669"/>
            <a:ext cx="8401050" cy="10777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386300" y="1283109"/>
            <a:ext cx="6400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7593" y="1283109"/>
            <a:ext cx="8599232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635180" y="6553200"/>
            <a:ext cx="316447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b="1" i="0" kern="1200">
                <a:solidFill>
                  <a:schemeClr val="accent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D62275-A945-5F43-BB60-19F5DE854C5B}" type="slidenum">
              <a:rPr lang="en-US" smtClean="0">
                <a:solidFill>
                  <a:srgbClr val="009DDA"/>
                </a:solidFill>
                <a:latin typeface="Century Gothic Bold" charset="0"/>
                <a:ea typeface="Century Gothic Bold" charset="0"/>
                <a:cs typeface="Century Gothic Bold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9DDA"/>
              </a:solidFill>
              <a:latin typeface="Century Gothic Bold" charset="0"/>
              <a:ea typeface="Century Gothic Bold" charset="0"/>
              <a:cs typeface="Century Gothic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62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282651-C5BF-4070-928B-69E7B1B154AF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908D3-C51B-429D-8581-7B40A227F19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6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84FC98-915F-4F78-827E-0054DE3210AF}" type="datetime1">
              <a:rPr lang="en-US"/>
              <a:pPr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337F1-4C4F-4754-A7B6-7EA4B48ED6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2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3/25/2019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9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47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3/25/2019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3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6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3/25/2019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E7D7E-AAB3-45FE-A03E-344B9C787000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3/25/2019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AC6B99-FE21-4377-A2D4-9D8A1EC31267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100373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4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10037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100376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7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669B8-5C7B-4482-8E0D-F1E207890B66}" type="datetime1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10037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960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96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1F158-C8CA-40D6-A2A3-9FEDA0CBA155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79C1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905000"/>
            <a:ext cx="80899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2054" name="Base" hidden="1"/>
          <p:cNvGraphicFramePr>
            <a:graphicFrameLocks/>
          </p:cNvGraphicFramePr>
          <p:nvPr userDrawn="1"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4" r:id="rId15" imgW="0" imgH="0" progId="PowerPoint.Show.8">
                  <p:embed/>
                </p:oleObj>
              </mc:Choice>
              <mc:Fallback>
                <p:oleObj r:id="rId15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Rectangle 22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1371600"/>
          </a:xfrm>
          <a:prstGeom prst="rect">
            <a:avLst/>
          </a:prstGeom>
          <a:solidFill>
            <a:srgbClr val="1D175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79C1"/>
              </a:solidFill>
            </a:endParaRPr>
          </a:p>
        </p:txBody>
      </p:sp>
      <p:sp>
        <p:nvSpPr>
          <p:cNvPr id="205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800100"/>
            <a:ext cx="5981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pic>
        <p:nvPicPr>
          <p:cNvPr id="2057" name="Picture 24" descr="PPT_bar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918200"/>
            <a:ext cx="89154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6" descr="NG_HWHFY_white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93725"/>
            <a:ext cx="1800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73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pitchFamily="96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smtClean="0">
                <a:solidFill>
                  <a:srgbClr val="0079C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1053E2-8000-4E63-B7C9-578183E9C04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3/25/2019</a:t>
            </a:fld>
            <a:endParaRPr lang="en-US" dirty="0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79C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079C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631AC4-A3BB-4F30-A59E-F0BF1FB2B66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1384300"/>
            <a:ext cx="8640960" cy="0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819448"/>
            <a:ext cx="8093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2" name="Picture 27" descr="National_Grid_logo_blue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10375" y="121295"/>
            <a:ext cx="18303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683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Vrinda" panose="020B0502040204020203" pitchFamily="34" charset="0"/>
        <a:buChar char="-"/>
        <a:defRPr sz="14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4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4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4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EF007AC9-19E5-4F57-A5F1-FE5BFF507B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299" y="938480"/>
            <a:ext cx="6409266" cy="1323439"/>
          </a:xfrm>
        </p:spPr>
        <p:txBody>
          <a:bodyPr/>
          <a:lstStyle/>
          <a:p>
            <a:r>
              <a:rPr lang="en-US" sz="2400" dirty="0"/>
              <a:t>Construction Queue</a:t>
            </a:r>
            <a:br>
              <a:rPr lang="en-US" sz="2400" dirty="0"/>
            </a:br>
            <a:br>
              <a:rPr lang="en-US" dirty="0"/>
            </a:br>
            <a:endParaRPr lang="en-US" dirty="0">
              <a:effectLst/>
            </a:endParaRP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EB440420-76E8-45D5-83A2-2278D0AAB7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10600" cy="4419600"/>
          </a:xfrm>
        </p:spPr>
        <p:txBody>
          <a:bodyPr/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BAF473-F612-4CC7-9C6D-2BC2D6176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29939"/>
              </p:ext>
            </p:extLst>
          </p:nvPr>
        </p:nvGraphicFramePr>
        <p:xfrm>
          <a:off x="304800" y="2057400"/>
          <a:ext cx="8534400" cy="3398663"/>
        </p:xfrm>
        <a:graphic>
          <a:graphicData uri="http://schemas.openxmlformats.org/drawingml/2006/table">
            <a:tbl>
              <a:tblPr/>
              <a:tblGrid>
                <a:gridCol w="1053204">
                  <a:extLst>
                    <a:ext uri="{9D8B030D-6E8A-4147-A177-3AD203B41FA5}">
                      <a16:colId xmlns:a16="http://schemas.microsoft.com/office/drawing/2014/main" val="1212905772"/>
                    </a:ext>
                  </a:extLst>
                </a:gridCol>
                <a:gridCol w="748945">
                  <a:extLst>
                    <a:ext uri="{9D8B030D-6E8A-4147-A177-3AD203B41FA5}">
                      <a16:colId xmlns:a16="http://schemas.microsoft.com/office/drawing/2014/main" val="1524707620"/>
                    </a:ext>
                  </a:extLst>
                </a:gridCol>
                <a:gridCol w="560051">
                  <a:extLst>
                    <a:ext uri="{9D8B030D-6E8A-4147-A177-3AD203B41FA5}">
                      <a16:colId xmlns:a16="http://schemas.microsoft.com/office/drawing/2014/main" val="350974321"/>
                    </a:ext>
                  </a:extLst>
                </a:gridCol>
                <a:gridCol w="1298660">
                  <a:extLst>
                    <a:ext uri="{9D8B030D-6E8A-4147-A177-3AD203B41FA5}">
                      <a16:colId xmlns:a16="http://schemas.microsoft.com/office/drawing/2014/main" val="1720845503"/>
                    </a:ext>
                  </a:extLst>
                </a:gridCol>
                <a:gridCol w="453940">
                  <a:extLst>
                    <a:ext uri="{9D8B030D-6E8A-4147-A177-3AD203B41FA5}">
                      <a16:colId xmlns:a16="http://schemas.microsoft.com/office/drawing/2014/main" val="1800046695"/>
                    </a:ext>
                  </a:extLst>
                </a:gridCol>
                <a:gridCol w="936680">
                  <a:extLst>
                    <a:ext uri="{9D8B030D-6E8A-4147-A177-3AD203B41FA5}">
                      <a16:colId xmlns:a16="http://schemas.microsoft.com/office/drawing/2014/main" val="4089025060"/>
                    </a:ext>
                  </a:extLst>
                </a:gridCol>
                <a:gridCol w="678732">
                  <a:extLst>
                    <a:ext uri="{9D8B030D-6E8A-4147-A177-3AD203B41FA5}">
                      <a16:colId xmlns:a16="http://schemas.microsoft.com/office/drawing/2014/main" val="2416469417"/>
                    </a:ext>
                  </a:extLst>
                </a:gridCol>
                <a:gridCol w="678732">
                  <a:extLst>
                    <a:ext uri="{9D8B030D-6E8A-4147-A177-3AD203B41FA5}">
                      <a16:colId xmlns:a16="http://schemas.microsoft.com/office/drawing/2014/main" val="2979641882"/>
                    </a:ext>
                  </a:extLst>
                </a:gridCol>
                <a:gridCol w="601456">
                  <a:extLst>
                    <a:ext uri="{9D8B030D-6E8A-4147-A177-3AD203B41FA5}">
                      <a16:colId xmlns:a16="http://schemas.microsoft.com/office/drawing/2014/main" val="206761945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65335304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08893899"/>
                    </a:ext>
                  </a:extLst>
                </a:gridCol>
              </a:tblGrid>
              <a:tr h="9131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Utility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in Construction Queue                           (Solar , Hybrid and Wind)                                                                                    (100% payment ) 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in Construction Queue                       (Solar , Hybrid and Wind)                                                                                                         (25% payment ) 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Completed Study                                </a:t>
                      </a:r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(Payment not yet due )                                                                                                       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18596"/>
                  </a:ext>
                </a:extLst>
              </a:tr>
              <a:tr h="851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started Design 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not yet in Design (on hold due to customer- waiting on submittals )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started Design 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Projects not yet in Design        (On hold)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Number of Projects 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MW</a:t>
                      </a:r>
                    </a:p>
                  </a:txBody>
                  <a:tcPr marL="6581" marR="6581" marT="6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93764"/>
                  </a:ext>
                </a:extLst>
              </a:tr>
              <a:tr h="23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National Grid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98.3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16.4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699087"/>
                  </a:ext>
                </a:extLst>
              </a:tr>
              <a:tr h="23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Central Hudson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52.5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731825"/>
                  </a:ext>
                </a:extLst>
              </a:tr>
              <a:tr h="23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O&amp;R 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549676"/>
                  </a:ext>
                </a:extLst>
              </a:tr>
              <a:tr h="23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5.85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728923"/>
                  </a:ext>
                </a:extLst>
              </a:tr>
              <a:tr h="23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RG&amp;E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47.88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21.3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14.77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921987"/>
                  </a:ext>
                </a:extLst>
              </a:tr>
              <a:tr h="238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NYSEG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176.6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27.62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28.22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71.66</a:t>
                      </a:r>
                    </a:p>
                  </a:txBody>
                  <a:tcPr marL="6581" marR="6581" marT="65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458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0439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G Blank">
  <a:themeElements>
    <a:clrScheme name="NG 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G 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G 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NG 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National Grid">
  <a:themeElements>
    <a:clrScheme name="NG internal consultin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9DDA"/>
      </a:accent1>
      <a:accent2>
        <a:srgbClr val="6BA03A"/>
      </a:accent2>
      <a:accent3>
        <a:srgbClr val="FE0C01"/>
      </a:accent3>
      <a:accent4>
        <a:srgbClr val="FFBF17"/>
      </a:accent4>
      <a:accent5>
        <a:srgbClr val="1E1160"/>
      </a:accent5>
      <a:accent6>
        <a:srgbClr val="0079C1"/>
      </a:accent6>
      <a:hlink>
        <a:srgbClr val="FF7800"/>
      </a:hlink>
      <a:folHlink>
        <a:srgbClr val="0079C1"/>
      </a:folHlink>
    </a:clrScheme>
    <a:fontScheme name="National Gri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9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99FF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National 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6755</TotalTime>
  <Words>155</Words>
  <Application>Microsoft Office PowerPoint</Application>
  <PresentationFormat>On-screen Show (4:3)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7" baseType="lpstr">
      <vt:lpstr>MS PGothic</vt:lpstr>
      <vt:lpstr>Arial</vt:lpstr>
      <vt:lpstr>Calibri</vt:lpstr>
      <vt:lpstr>Century Gothic Bold</vt:lpstr>
      <vt:lpstr>Times New Roman</vt:lpstr>
      <vt:lpstr>Vrinda</vt:lpstr>
      <vt:lpstr>Wingdings</vt:lpstr>
      <vt:lpstr>Wingdings 2</vt:lpstr>
      <vt:lpstr>NG Blank</vt:lpstr>
      <vt:lpstr>1_NG Blank</vt:lpstr>
      <vt:lpstr>2_NG Blank</vt:lpstr>
      <vt:lpstr>3_NG Blank</vt:lpstr>
      <vt:lpstr>4_NG Blank</vt:lpstr>
      <vt:lpstr>2_National Grid</vt:lpstr>
      <vt:lpstr>Microsoft PowerPoint 97-2003 Presentation</vt:lpstr>
      <vt:lpstr>think-cell Slide</vt:lpstr>
      <vt:lpstr>Construction Queue  </vt:lpstr>
    </vt:vector>
  </TitlesOfParts>
  <Company>National Grid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SUNY Canton Solar Installer Workshop</dc:title>
  <dc:creator>National Grid</dc:creator>
  <cp:lastModifiedBy>Wajiha Mahmoud</cp:lastModifiedBy>
  <cp:revision>156</cp:revision>
  <cp:lastPrinted>2018-06-25T19:19:38Z</cp:lastPrinted>
  <dcterms:created xsi:type="dcterms:W3CDTF">2016-02-10T18:30:38Z</dcterms:created>
  <dcterms:modified xsi:type="dcterms:W3CDTF">2019-03-26T02:06:04Z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-576069632</vt:i4>
  </property>
  <property fmtid="{D5CDD505-2E9C-101B-9397-08002B2CF9AE}" pid="3" name="_NewReviewCycle">
    <vt:lpwstr/>
  </property>
  <property fmtid="{D5CDD505-2E9C-101B-9397-08002B2CF9AE}" pid="4" name="_EmailSubject">
    <vt:lpwstr>EXT || IPWG meeting materials</vt:lpwstr>
  </property>
  <property fmtid="{D5CDD505-2E9C-101B-9397-08002B2CF9AE}" pid="5" name="_AuthorEmail">
    <vt:lpwstr>Wajiha.Mahmoud@nationalgrid.com</vt:lpwstr>
  </property>
  <property fmtid="{D5CDD505-2E9C-101B-9397-08002B2CF9AE}" pid="6" name="_AuthorEmailDisplayName">
    <vt:lpwstr>Mahmoud, Wajiha A.</vt:lpwstr>
  </property>
</Properties>
</file>