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7" d="100"/>
          <a:sy n="77" d="100"/>
        </p:scale>
        <p:origin x="4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A9A6-DF8A-4279-8CCD-C1A2FCF05CBA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A8AD-5EA6-4516-82BA-34865EB03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402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A9A6-DF8A-4279-8CCD-C1A2FCF05CBA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A8AD-5EA6-4516-82BA-34865EB03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441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A9A6-DF8A-4279-8CCD-C1A2FCF05CBA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A8AD-5EA6-4516-82BA-34865EB03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461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A9A6-DF8A-4279-8CCD-C1A2FCF05CBA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A8AD-5EA6-4516-82BA-34865EB03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2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A9A6-DF8A-4279-8CCD-C1A2FCF05CBA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A8AD-5EA6-4516-82BA-34865EB03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076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A9A6-DF8A-4279-8CCD-C1A2FCF05CBA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A8AD-5EA6-4516-82BA-34865EB03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679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A9A6-DF8A-4279-8CCD-C1A2FCF05CBA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A8AD-5EA6-4516-82BA-34865EB03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216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A9A6-DF8A-4279-8CCD-C1A2FCF05CBA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A8AD-5EA6-4516-82BA-34865EB03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314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A9A6-DF8A-4279-8CCD-C1A2FCF05CBA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A8AD-5EA6-4516-82BA-34865EB03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22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A9A6-DF8A-4279-8CCD-C1A2FCF05CBA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A8AD-5EA6-4516-82BA-34865EB03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036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A9A6-DF8A-4279-8CCD-C1A2FCF05CBA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A8AD-5EA6-4516-82BA-34865EB03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499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6A9A6-DF8A-4279-8CCD-C1A2FCF05CBA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FA8AD-5EA6-4516-82BA-34865EB03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506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smtClean="0"/>
              <a:t>Customer Sited </a:t>
            </a:r>
            <a:br>
              <a:rPr lang="en-US" sz="2800" b="1" dirty="0" smtClean="0"/>
            </a:br>
            <a:r>
              <a:rPr lang="en-US" sz="2800" b="1" dirty="0" smtClean="0"/>
              <a:t>Interconnection Cost Challenges	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Current cost sharing mechanism does not provide adequate relief to customer sited projects </a:t>
            </a:r>
            <a:r>
              <a:rPr lang="en-US" sz="2400" dirty="0" smtClean="0"/>
              <a:t>–</a:t>
            </a:r>
          </a:p>
          <a:p>
            <a:pPr lvl="1"/>
            <a:r>
              <a:rPr lang="en-US" dirty="0" smtClean="0"/>
              <a:t>“First mover” still burdened with entire interconnection upgrade cost</a:t>
            </a:r>
            <a:endParaRPr lang="en-US" dirty="0" smtClean="0"/>
          </a:p>
          <a:p>
            <a:pPr lvl="1"/>
            <a:r>
              <a:rPr lang="en-US" dirty="0" smtClean="0"/>
              <a:t>Both </a:t>
            </a:r>
            <a:r>
              <a:rPr lang="en-US" dirty="0" smtClean="0"/>
              <a:t>developers </a:t>
            </a:r>
            <a:r>
              <a:rPr lang="en-US" dirty="0"/>
              <a:t>and </a:t>
            </a:r>
            <a:r>
              <a:rPr lang="en-US" dirty="0" smtClean="0"/>
              <a:t>customers have </a:t>
            </a:r>
            <a:r>
              <a:rPr lang="en-US" dirty="0"/>
              <a:t>limited appetite for </a:t>
            </a:r>
            <a:r>
              <a:rPr lang="en-US" dirty="0" smtClean="0"/>
              <a:t>uncertainty related to the development of future projects</a:t>
            </a:r>
            <a:endParaRPr lang="en-US" dirty="0"/>
          </a:p>
          <a:p>
            <a:r>
              <a:rPr lang="en-US" sz="2400" dirty="0" smtClean="0"/>
              <a:t>Additional Challenges faced by customer sited projects include -</a:t>
            </a:r>
            <a:endParaRPr lang="en-US" sz="2400" dirty="0"/>
          </a:p>
          <a:p>
            <a:pPr lvl="1"/>
            <a:r>
              <a:rPr lang="en-US" dirty="0" smtClean="0"/>
              <a:t>Difficulty for one developer to bundle a large amount of customer sited projects</a:t>
            </a:r>
          </a:p>
          <a:p>
            <a:pPr lvl="1"/>
            <a:r>
              <a:rPr lang="en-US" dirty="0" smtClean="0"/>
              <a:t>Limitations on subdividing land for multiple projects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068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37747"/>
            <a:ext cx="9144000" cy="769937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DG Ready Substation Concept</a:t>
            </a:r>
            <a:endParaRPr lang="en-US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499016"/>
            <a:ext cx="9626600" cy="4660484"/>
          </a:xfrm>
        </p:spPr>
        <p:txBody>
          <a:bodyPr>
            <a:normAutofit fontScale="92500" lnSpcReduction="2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600" dirty="0" smtClean="0"/>
              <a:t>Identify substations with ascertainable DER interest where DER deployment will need upgrades to shared infrastructure.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600" dirty="0" smtClean="0"/>
              <a:t>Open season to solicit </a:t>
            </a:r>
            <a:r>
              <a:rPr lang="en-US" sz="2600" i="1" u="sng" dirty="0" smtClean="0"/>
              <a:t>committed</a:t>
            </a:r>
            <a:r>
              <a:rPr lang="en-US" sz="2600" dirty="0" smtClean="0"/>
              <a:t> projects at each of these high interest </a:t>
            </a:r>
            <a:r>
              <a:rPr lang="en-US" sz="2600" dirty="0" smtClean="0"/>
              <a:t>substations </a:t>
            </a:r>
            <a:endParaRPr lang="en-US" sz="26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600" dirty="0" smtClean="0"/>
              <a:t>Criteria to determine committed projects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600" dirty="0" smtClean="0"/>
              <a:t>Committed projects form a portfolio with a defined percentage of the upgrade capacity and bear the cost associated with it.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600" dirty="0" smtClean="0"/>
              <a:t>Consider modified cost sharing mechanism for DER installed after portfolio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600" dirty="0" smtClean="0"/>
              <a:t>Limits unassigned/excess </a:t>
            </a:r>
            <a:r>
              <a:rPr lang="en-US" sz="2600" dirty="0" smtClean="0"/>
              <a:t>capacity</a:t>
            </a:r>
            <a:endParaRPr lang="en-US" sz="2600" dirty="0" smtClean="0"/>
          </a:p>
          <a:p>
            <a:pPr algn="l"/>
            <a:r>
              <a:rPr lang="en-US" sz="2600" dirty="0" smtClean="0"/>
              <a:t>Benefits – 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600" dirty="0" smtClean="0"/>
              <a:t>Removal of “first mover” exposure to interconnection costs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600" dirty="0" smtClean="0"/>
              <a:t>Expedite deployment of DER projects at networks with heightened DER interest.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4519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54001"/>
            <a:ext cx="9144000" cy="114124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Ad Hoc Review 1 - MW PV System</a:t>
            </a:r>
            <a:br>
              <a:rPr lang="en-US" sz="2800" b="1" dirty="0" smtClean="0"/>
            </a:br>
            <a:endParaRPr lang="en-US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0800" y="1395241"/>
            <a:ext cx="9550400" cy="4871804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Over 20 small DG project interconnection applications in the queue at the substation</a:t>
            </a:r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Under the DG Ready Concept–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Solicit committed projects to form a portfolio that will bear interconnection costs associated with a defined percentage of the interconnection capacity.</a:t>
            </a:r>
          </a:p>
          <a:p>
            <a:pPr algn="l"/>
            <a:r>
              <a:rPr lang="en-US" dirty="0" smtClean="0"/>
              <a:t> 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5056187"/>
              </p:ext>
            </p:extLst>
          </p:nvPr>
        </p:nvGraphicFramePr>
        <p:xfrm>
          <a:off x="1524000" y="2406735"/>
          <a:ext cx="8128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7400">
                  <a:extLst>
                    <a:ext uri="{9D8B030D-6E8A-4147-A177-3AD203B41FA5}">
                      <a16:colId xmlns:a16="http://schemas.microsoft.com/office/drawing/2014/main" val="2325073572"/>
                    </a:ext>
                  </a:extLst>
                </a:gridCol>
                <a:gridCol w="4800600">
                  <a:extLst>
                    <a:ext uri="{9D8B030D-6E8A-4147-A177-3AD203B41FA5}">
                      <a16:colId xmlns:a16="http://schemas.microsoft.com/office/drawing/2014/main" val="36653666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Substation Upgrades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$580,000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320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Other</a:t>
                      </a:r>
                      <a:r>
                        <a:rPr lang="en-US" sz="2400" b="1" baseline="0" dirty="0" smtClean="0"/>
                        <a:t> Costs 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$42,000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086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141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226</Words>
  <Application>Microsoft Office PowerPoint</Application>
  <PresentationFormat>Widescreen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Customer Sited  Interconnection Cost Challenges </vt:lpstr>
      <vt:lpstr>DG Ready Substation Concept</vt:lpstr>
      <vt:lpstr>Ad Hoc Review 1 - MW PV System </vt:lpstr>
    </vt:vector>
  </TitlesOfParts>
  <Company>New York Power Authority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DG Ready Substations Across the State - Pilot</dc:title>
  <dc:creator>Joshi, Sanjeevani</dc:creator>
  <cp:lastModifiedBy>Markey, Nathan</cp:lastModifiedBy>
  <cp:revision>18</cp:revision>
  <dcterms:created xsi:type="dcterms:W3CDTF">2018-02-15T17:43:41Z</dcterms:created>
  <dcterms:modified xsi:type="dcterms:W3CDTF">2018-02-23T17:52:42Z</dcterms:modified>
</cp:coreProperties>
</file>