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3"/>
  </p:notesMasterIdLst>
  <p:sldIdLst>
    <p:sldId id="256" r:id="rId7"/>
    <p:sldId id="259" r:id="rId8"/>
    <p:sldId id="260" r:id="rId9"/>
    <p:sldId id="262" r:id="rId10"/>
    <p:sldId id="264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7" autoAdjust="0"/>
  </p:normalViewPr>
  <p:slideViewPr>
    <p:cSldViewPr>
      <p:cViewPr varScale="1">
        <p:scale>
          <a:sx n="151" d="100"/>
          <a:sy n="151" d="100"/>
        </p:scale>
        <p:origin x="45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Milestones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June 26, 2018 Draft 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180 Business Days from receipt of CESIR to full payment for system modifications</a:t>
            </a:r>
          </a:p>
          <a:p>
            <a:r>
              <a:rPr lang="en-US" dirty="0"/>
              <a:t>Nine month window to start construction</a:t>
            </a:r>
          </a:p>
          <a:p>
            <a:r>
              <a:rPr lang="en-US" dirty="0"/>
              <a:t>Twelve months to “final acceptance” or possible removal from queue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8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2018 SIR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210 Business Days from receipt of CESIR to full payment </a:t>
            </a:r>
          </a:p>
          <a:p>
            <a:r>
              <a:rPr lang="en-US" dirty="0"/>
              <a:t>Equals over ten months (42 weeks) to start construction</a:t>
            </a:r>
          </a:p>
          <a:p>
            <a:r>
              <a:rPr lang="en-US" dirty="0"/>
              <a:t>April 2018 Order: schedule work to achieve interconnection within the time frame allowed by the SIR</a:t>
            </a:r>
          </a:p>
          <a:p>
            <a:r>
              <a:rPr lang="en-US" dirty="0"/>
              <a:t>SIR allows twelve months from contract to “final acceptance”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9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Downs in the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Problem: projects progress at different rates</a:t>
            </a:r>
          </a:p>
          <a:p>
            <a:r>
              <a:rPr lang="en-US" dirty="0"/>
              <a:t>Utilities may not be able to deploy resources efficiently</a:t>
            </a:r>
          </a:p>
          <a:p>
            <a:r>
              <a:rPr lang="en-US" dirty="0"/>
              <a:t>Delay creates uncertainties for projects attempting to move ahead</a:t>
            </a:r>
          </a:p>
          <a:p>
            <a:r>
              <a:rPr lang="en-US" dirty="0"/>
              <a:t>Would specific construction phase milestones help?</a:t>
            </a:r>
          </a:p>
        </p:txBody>
      </p:sp>
    </p:spTree>
    <p:extLst>
      <p:ext uri="{BB962C8B-B14F-4D97-AF65-F5344CB8AC3E}">
        <p14:creationId xmlns:p14="http://schemas.microsoft.com/office/powerpoint/2010/main" val="318235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Require project to confirm that it has permit to construct by 210 Business Days after receipt of CESIR (75% payment date)</a:t>
            </a:r>
          </a:p>
          <a:p>
            <a:r>
              <a:rPr lang="en-US" dirty="0"/>
              <a:t>If no permit, utility cancels project and returns unspent deposit funds; project may re-apply </a:t>
            </a:r>
          </a:p>
          <a:p>
            <a:r>
              <a:rPr lang="en-US" dirty="0"/>
              <a:t>Allow utility to revise its work schedules and change in-service dates for projects that start construction but miss important Appendix K milestones </a:t>
            </a:r>
          </a:p>
        </p:txBody>
      </p:sp>
    </p:spTree>
    <p:extLst>
      <p:ext uri="{BB962C8B-B14F-4D97-AF65-F5344CB8AC3E}">
        <p14:creationId xmlns:p14="http://schemas.microsoft.com/office/powerpoint/2010/main" val="149243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Appendix K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 to proceed with procurement</a:t>
            </a:r>
          </a:p>
          <a:p>
            <a:r>
              <a:rPr lang="en-US" dirty="0"/>
              <a:t>Submission of final design</a:t>
            </a:r>
          </a:p>
          <a:p>
            <a:r>
              <a:rPr lang="en-US" dirty="0"/>
              <a:t>Mechanical completion</a:t>
            </a:r>
          </a:p>
          <a:p>
            <a:r>
              <a:rPr lang="en-US"/>
              <a:t>Others?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82934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178</TotalTime>
  <Words>216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Current SIR Timeline</vt:lpstr>
      <vt:lpstr>April 2018 SIR Timeline</vt:lpstr>
      <vt:lpstr>Slow Downs in the Queue</vt:lpstr>
      <vt:lpstr>Straw Proposal</vt:lpstr>
      <vt:lpstr>Possible Appendix K Milestones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Grisaru, Elizabeth (DPS)</dc:creator>
  <cp:lastModifiedBy>Grisaru, Elizabeth (DPS)</cp:lastModifiedBy>
  <cp:revision>15</cp:revision>
  <dcterms:created xsi:type="dcterms:W3CDTF">2018-06-18T18:37:19Z</dcterms:created>
  <dcterms:modified xsi:type="dcterms:W3CDTF">2018-06-25T17:36:18Z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