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22"/>
  </p:notesMasterIdLst>
  <p:sldIdLst>
    <p:sldId id="333" r:id="rId2"/>
    <p:sldId id="345" r:id="rId3"/>
    <p:sldId id="400" r:id="rId4"/>
    <p:sldId id="387" r:id="rId5"/>
    <p:sldId id="339" r:id="rId6"/>
    <p:sldId id="396" r:id="rId7"/>
    <p:sldId id="259" r:id="rId8"/>
    <p:sldId id="374" r:id="rId9"/>
    <p:sldId id="260" r:id="rId10"/>
    <p:sldId id="375" r:id="rId11"/>
    <p:sldId id="261" r:id="rId12"/>
    <p:sldId id="376" r:id="rId13"/>
    <p:sldId id="262" r:id="rId14"/>
    <p:sldId id="377" r:id="rId15"/>
    <p:sldId id="380" r:id="rId16"/>
    <p:sldId id="395" r:id="rId17"/>
    <p:sldId id="403" r:id="rId18"/>
    <p:sldId id="404" r:id="rId19"/>
    <p:sldId id="406" r:id="rId20"/>
    <p:sldId id="4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 Diana" initials="H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03" autoAdjust="0"/>
    <p:restoredTop sz="94660" autoAdjust="0"/>
  </p:normalViewPr>
  <p:slideViewPr>
    <p:cSldViewPr snapToGrid="0">
      <p:cViewPr varScale="1">
        <p:scale>
          <a:sx n="87" d="100"/>
          <a:sy n="87" d="100"/>
        </p:scale>
        <p:origin x="586" y="62"/>
      </p:cViewPr>
      <p:guideLst>
        <p:guide orient="horz" pos="2160"/>
        <p:guide pos="3840"/>
      </p:guideLst>
    </p:cSldViewPr>
  </p:slideViewPr>
  <p:outlineViewPr>
    <p:cViewPr>
      <p:scale>
        <a:sx n="33" d="100"/>
        <a:sy n="33" d="100"/>
      </p:scale>
      <p:origin x="136" y="7224"/>
    </p:cViewPr>
  </p:outlineViewPr>
  <p:notesTextViewPr>
    <p:cViewPr>
      <p:scale>
        <a:sx n="1" d="1"/>
        <a:sy n="1" d="1"/>
      </p:scale>
      <p:origin x="0" y="0"/>
    </p:cViewPr>
  </p:notesTextViewPr>
  <p:sorterViewPr>
    <p:cViewPr>
      <p:scale>
        <a:sx n="100" d="100"/>
        <a:sy n="100" d="100"/>
      </p:scale>
      <p:origin x="0" y="2304"/>
    </p:cViewPr>
  </p:sorterViewPr>
  <p:notesViewPr>
    <p:cSldViewPr snapToGrid="0">
      <p:cViewPr varScale="1">
        <p:scale>
          <a:sx n="58" d="100"/>
          <a:sy n="58" d="100"/>
        </p:scale>
        <p:origin x="312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2FC71-38AB-4C93-BD8F-4513FCB8F5BD}"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A70FA-9FC0-46B0-955C-95403FC87CF9}" type="slidenum">
              <a:rPr lang="en-US" smtClean="0"/>
              <a:t>‹#›</a:t>
            </a:fld>
            <a:endParaRPr lang="en-US"/>
          </a:p>
        </p:txBody>
      </p:sp>
    </p:spTree>
    <p:extLst>
      <p:ext uri="{BB962C8B-B14F-4D97-AF65-F5344CB8AC3E}">
        <p14:creationId xmlns:p14="http://schemas.microsoft.com/office/powerpoint/2010/main" val="189209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Assistant professor in </a:t>
            </a:r>
            <a:r>
              <a:rPr lang="en-US" dirty="0" err="1"/>
              <a:t>sociomedical</a:t>
            </a:r>
            <a:r>
              <a:rPr lang="en-US" dirty="0"/>
              <a:t> sciences- historians, psychologists, anthropologists, all examining issues related to health such as sexual and reproductive health, cancer, and health disparities</a:t>
            </a:r>
          </a:p>
          <a:p>
            <a:endParaRPr lang="en-US" dirty="0"/>
          </a:p>
          <a:p>
            <a:r>
              <a:rPr lang="en-US" dirty="0"/>
              <a:t>I also collaborate with faculty in environmental health sciences which has allowed me to incorporate environmental exposure assessments and citizen science.</a:t>
            </a:r>
          </a:p>
          <a:p>
            <a:endParaRPr lang="en-US" dirty="0"/>
          </a:p>
          <a:p>
            <a:r>
              <a:rPr lang="en-US" dirty="0"/>
              <a:t>In addition to my primary appointment at Columbia, I am also an environmental health fellow- this fellowship is funded by  </a:t>
            </a:r>
          </a:p>
        </p:txBody>
      </p:sp>
      <p:sp>
        <p:nvSpPr>
          <p:cNvPr id="4" name="Slide Number Placeholder 3"/>
          <p:cNvSpPr>
            <a:spLocks noGrp="1"/>
          </p:cNvSpPr>
          <p:nvPr>
            <p:ph type="sldNum" sz="quarter" idx="10"/>
          </p:nvPr>
        </p:nvSpPr>
        <p:spPr/>
        <p:txBody>
          <a:bodyPr/>
          <a:lstStyle/>
          <a:p>
            <a:fld id="{76CA70FA-9FC0-46B0-955C-95403FC87CF9}" type="slidenum">
              <a:rPr lang="en-US" smtClean="0"/>
              <a:t>1</a:t>
            </a:fld>
            <a:endParaRPr lang="en-US"/>
          </a:p>
        </p:txBody>
      </p:sp>
    </p:spTree>
    <p:extLst>
      <p:ext uri="{BB962C8B-B14F-4D97-AF65-F5344CB8AC3E}">
        <p14:creationId xmlns:p14="http://schemas.microsoft.com/office/powerpoint/2010/main" val="396304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harter Roman"/>
                <a:cs typeface="Charter Roman"/>
              </a:rPr>
              <a:t>Based on experience outside of the US </a:t>
            </a:r>
          </a:p>
          <a:p>
            <a:r>
              <a:rPr lang="en-US" dirty="0">
                <a:latin typeface="Charter Roman"/>
                <a:cs typeface="Charter Roman"/>
              </a:rPr>
              <a:t>Bias towards warmth and home heating needs despite rising temperatures and severity of heat stress and the need for cooling</a:t>
            </a:r>
          </a:p>
          <a:p>
            <a:r>
              <a:rPr lang="en-US" dirty="0">
                <a:latin typeface="Charter Roman"/>
                <a:cs typeface="Charter Roman"/>
              </a:rPr>
              <a:t>Does not factor in new realities inspired by climate change</a:t>
            </a:r>
          </a:p>
          <a:p>
            <a:r>
              <a:rPr lang="en-US" dirty="0">
                <a:latin typeface="Charter Roman"/>
                <a:cs typeface="Charter Roman"/>
              </a:rPr>
              <a:t>Ignores experiential hardships related to energy that transcend socioeconomic status and/or an income ratio</a:t>
            </a:r>
          </a:p>
          <a:p>
            <a:endParaRPr lang="en-US" dirty="0"/>
          </a:p>
        </p:txBody>
      </p:sp>
      <p:sp>
        <p:nvSpPr>
          <p:cNvPr id="4" name="Slide Number Placeholder 3"/>
          <p:cNvSpPr>
            <a:spLocks noGrp="1"/>
          </p:cNvSpPr>
          <p:nvPr>
            <p:ph type="sldNum" sz="quarter" idx="10"/>
          </p:nvPr>
        </p:nvSpPr>
        <p:spPr/>
        <p:txBody>
          <a:bodyPr/>
          <a:lstStyle/>
          <a:p>
            <a:fld id="{76CA70FA-9FC0-46B0-955C-95403FC87CF9}" type="slidenum">
              <a:rPr lang="en-US" smtClean="0"/>
              <a:t>4</a:t>
            </a:fld>
            <a:endParaRPr lang="en-US"/>
          </a:p>
        </p:txBody>
      </p:sp>
    </p:spTree>
    <p:extLst>
      <p:ext uri="{BB962C8B-B14F-4D97-AF65-F5344CB8AC3E}">
        <p14:creationId xmlns:p14="http://schemas.microsoft.com/office/powerpoint/2010/main" val="285470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was a luxury in comparison to the necessities of water and food- this also had to do with the fact that they could manage longer without payment and the others required more immediate attention– in other words you can put off paying utilities</a:t>
            </a:r>
          </a:p>
          <a:p>
            <a:endParaRPr lang="en-US" dirty="0"/>
          </a:p>
          <a:p>
            <a:endParaRPr lang="en-US" dirty="0"/>
          </a:p>
          <a:p>
            <a:r>
              <a:rPr lang="en-US" dirty="0"/>
              <a:t>Mention catch-22 and catch-up</a:t>
            </a:r>
          </a:p>
        </p:txBody>
      </p:sp>
      <p:sp>
        <p:nvSpPr>
          <p:cNvPr id="4" name="Slide Number Placeholder 3"/>
          <p:cNvSpPr>
            <a:spLocks noGrp="1"/>
          </p:cNvSpPr>
          <p:nvPr>
            <p:ph type="sldNum" sz="quarter" idx="10"/>
          </p:nvPr>
        </p:nvSpPr>
        <p:spPr/>
        <p:txBody>
          <a:bodyPr/>
          <a:lstStyle/>
          <a:p>
            <a:fld id="{76CA70FA-9FC0-46B0-955C-95403FC87CF9}" type="slidenum">
              <a:rPr lang="en-US" smtClean="0"/>
              <a:t>8</a:t>
            </a:fld>
            <a:endParaRPr lang="en-US"/>
          </a:p>
        </p:txBody>
      </p:sp>
    </p:spTree>
    <p:extLst>
      <p:ext uri="{BB962C8B-B14F-4D97-AF65-F5344CB8AC3E}">
        <p14:creationId xmlns:p14="http://schemas.microsoft.com/office/powerpoint/2010/main" val="16335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EITC- for lump sum payments </a:t>
            </a:r>
          </a:p>
        </p:txBody>
      </p:sp>
      <p:sp>
        <p:nvSpPr>
          <p:cNvPr id="4" name="Slide Number Placeholder 3"/>
          <p:cNvSpPr>
            <a:spLocks noGrp="1"/>
          </p:cNvSpPr>
          <p:nvPr>
            <p:ph type="sldNum" sz="quarter" idx="10"/>
          </p:nvPr>
        </p:nvSpPr>
        <p:spPr/>
        <p:txBody>
          <a:bodyPr/>
          <a:lstStyle/>
          <a:p>
            <a:fld id="{76CA70FA-9FC0-46B0-955C-95403FC87CF9}" type="slidenum">
              <a:rPr lang="en-US" smtClean="0"/>
              <a:t>12</a:t>
            </a:fld>
            <a:endParaRPr lang="en-US"/>
          </a:p>
        </p:txBody>
      </p:sp>
    </p:spTree>
    <p:extLst>
      <p:ext uri="{BB962C8B-B14F-4D97-AF65-F5344CB8AC3E}">
        <p14:creationId xmlns:p14="http://schemas.microsoft.com/office/powerpoint/2010/main" val="354881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all of the social consequences</a:t>
            </a:r>
          </a:p>
        </p:txBody>
      </p:sp>
      <p:sp>
        <p:nvSpPr>
          <p:cNvPr id="4" name="Slide Number Placeholder 3"/>
          <p:cNvSpPr>
            <a:spLocks noGrp="1"/>
          </p:cNvSpPr>
          <p:nvPr>
            <p:ph type="sldNum" sz="quarter" idx="10"/>
          </p:nvPr>
        </p:nvSpPr>
        <p:spPr/>
        <p:txBody>
          <a:bodyPr/>
          <a:lstStyle/>
          <a:p>
            <a:fld id="{76CA70FA-9FC0-46B0-955C-95403FC87CF9}" type="slidenum">
              <a:rPr lang="en-US" smtClean="0"/>
              <a:t>14</a:t>
            </a:fld>
            <a:endParaRPr lang="en-US"/>
          </a:p>
        </p:txBody>
      </p:sp>
    </p:spTree>
    <p:extLst>
      <p:ext uri="{BB962C8B-B14F-4D97-AF65-F5344CB8AC3E}">
        <p14:creationId xmlns:p14="http://schemas.microsoft.com/office/powerpoint/2010/main" val="159576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CA70FA-9FC0-46B0-955C-95403FC87CF9}" type="slidenum">
              <a:rPr lang="en-US" smtClean="0"/>
              <a:t>15</a:t>
            </a:fld>
            <a:endParaRPr lang="en-US"/>
          </a:p>
        </p:txBody>
      </p:sp>
    </p:spTree>
    <p:extLst>
      <p:ext uri="{BB962C8B-B14F-4D97-AF65-F5344CB8AC3E}">
        <p14:creationId xmlns:p14="http://schemas.microsoft.com/office/powerpoint/2010/main" val="198558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there is no firm definition for energy justice, several authors offer useful conceptualizations of work that bridges energy and justice, equity, and vulnerability</a:t>
            </a:r>
          </a:p>
          <a:p>
            <a:r>
              <a:rPr lang="en-US" baseline="0" dirty="0" err="1"/>
              <a:t>Lakshman</a:t>
            </a:r>
            <a:r>
              <a:rPr lang="en-US" baseline="0" dirty="0"/>
              <a:t> </a:t>
            </a:r>
            <a:r>
              <a:rPr lang="en-US" baseline="0" dirty="0" err="1"/>
              <a:t>Guruswamy</a:t>
            </a:r>
            <a:r>
              <a:rPr lang="en-US" baseline="0" dirty="0"/>
              <a:t> U of Colorado Law</a:t>
            </a:r>
          </a:p>
          <a:p>
            <a:r>
              <a:rPr lang="en-US" baseline="0" dirty="0"/>
              <a:t>Diana Hernandez Columbia U Public Health</a:t>
            </a:r>
          </a:p>
          <a:p>
            <a:endParaRPr lang="en-US" dirty="0"/>
          </a:p>
        </p:txBody>
      </p:sp>
      <p:sp>
        <p:nvSpPr>
          <p:cNvPr id="4" name="Slide Number Placeholder 3"/>
          <p:cNvSpPr>
            <a:spLocks noGrp="1"/>
          </p:cNvSpPr>
          <p:nvPr>
            <p:ph type="sldNum" sz="quarter" idx="10"/>
          </p:nvPr>
        </p:nvSpPr>
        <p:spPr/>
        <p:txBody>
          <a:bodyPr/>
          <a:lstStyle/>
          <a:p>
            <a:fld id="{386CF042-F697-4CEB-927D-624090473349}" type="slidenum">
              <a:rPr lang="en-US" smtClean="0"/>
              <a:t>17</a:t>
            </a:fld>
            <a:endParaRPr lang="en-US"/>
          </a:p>
        </p:txBody>
      </p:sp>
    </p:spTree>
    <p:extLst>
      <p:ext uri="{BB962C8B-B14F-4D97-AF65-F5344CB8AC3E}">
        <p14:creationId xmlns:p14="http://schemas.microsoft.com/office/powerpoint/2010/main" val="21299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A5124C-696F-4516-9020-A631F0021AF9}"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37421105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5124C-696F-4516-9020-A631F0021AF9}"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31815964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A5124C-696F-4516-9020-A631F0021AF9}"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36027485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41D5A3-80C1-4A07-808B-9D0704F4C196}" type="datetimeFigureOut">
              <a:rPr lang="en-US" smtClean="0">
                <a:solidFill>
                  <a:srgbClr val="55554A"/>
                </a:solidFill>
                <a:latin typeface="Franklin Gothic Book"/>
              </a:rPr>
              <a:pPr/>
              <a:t>2/9/2018</a:t>
            </a:fld>
            <a:endParaRPr lang="en-US">
              <a:solidFill>
                <a:srgbClr val="55554A"/>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55554A"/>
              </a:solidFill>
              <a:latin typeface="Franklin Gothic Book"/>
            </a:endParaRPr>
          </a:p>
        </p:txBody>
      </p:sp>
      <p:sp>
        <p:nvSpPr>
          <p:cNvPr id="6" name="Slide Number Placeholder 5"/>
          <p:cNvSpPr>
            <a:spLocks noGrp="1"/>
          </p:cNvSpPr>
          <p:nvPr>
            <p:ph type="sldNum" sz="quarter" idx="12"/>
          </p:nvPr>
        </p:nvSpPr>
        <p:spPr/>
        <p:txBody>
          <a:bodyPr/>
          <a:lstStyle/>
          <a:p>
            <a:fld id="{54C981AA-9350-4B66-AB37-664AEA9C9039}" type="slidenum">
              <a:rPr lang="en-US" smtClean="0">
                <a:solidFill>
                  <a:srgbClr val="55554A"/>
                </a:solidFill>
                <a:latin typeface="Franklin Gothic Book"/>
              </a:rPr>
              <a:pPr/>
              <a:t>‹#›</a:t>
            </a:fld>
            <a:endParaRPr lang="en-US">
              <a:solidFill>
                <a:srgbClr val="55554A"/>
              </a:solidFill>
              <a:latin typeface="Franklin Gothic Book"/>
            </a:endParaRPr>
          </a:p>
        </p:txBody>
      </p:sp>
    </p:spTree>
    <p:extLst>
      <p:ext uri="{BB962C8B-B14F-4D97-AF65-F5344CB8AC3E}">
        <p14:creationId xmlns:p14="http://schemas.microsoft.com/office/powerpoint/2010/main" val="393376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A5124C-696F-4516-9020-A631F0021AF9}"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28056331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41D5A3-80C1-4A07-808B-9D0704F4C196}" type="datetimeFigureOut">
              <a:rPr lang="en-US" smtClean="0">
                <a:solidFill>
                  <a:srgbClr val="55554A"/>
                </a:solidFill>
                <a:latin typeface="Franklin Gothic Book"/>
              </a:rPr>
              <a:pPr/>
              <a:t>2/9/2018</a:t>
            </a:fld>
            <a:endParaRPr lang="en-US">
              <a:solidFill>
                <a:srgbClr val="55554A"/>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55554A"/>
              </a:solidFill>
              <a:latin typeface="Franklin Gothic Book"/>
            </a:endParaRPr>
          </a:p>
        </p:txBody>
      </p:sp>
      <p:sp>
        <p:nvSpPr>
          <p:cNvPr id="7" name="Slide Number Placeholder 6"/>
          <p:cNvSpPr>
            <a:spLocks noGrp="1"/>
          </p:cNvSpPr>
          <p:nvPr>
            <p:ph type="sldNum" sz="quarter" idx="12"/>
          </p:nvPr>
        </p:nvSpPr>
        <p:spPr/>
        <p:txBody>
          <a:bodyPr/>
          <a:lstStyle/>
          <a:p>
            <a:fld id="{54C981AA-9350-4B66-AB37-664AEA9C9039}" type="slidenum">
              <a:rPr lang="en-US" smtClean="0">
                <a:solidFill>
                  <a:srgbClr val="55554A"/>
                </a:solidFill>
                <a:latin typeface="Franklin Gothic Book"/>
              </a:rPr>
              <a:pPr/>
              <a:t>‹#›</a:t>
            </a:fld>
            <a:endParaRPr lang="en-US">
              <a:solidFill>
                <a:srgbClr val="55554A"/>
              </a:solidFill>
              <a:latin typeface="Franklin Gothic Book"/>
            </a:endParaRPr>
          </a:p>
        </p:txBody>
      </p:sp>
    </p:spTree>
    <p:extLst>
      <p:ext uri="{BB962C8B-B14F-4D97-AF65-F5344CB8AC3E}">
        <p14:creationId xmlns:p14="http://schemas.microsoft.com/office/powerpoint/2010/main" val="56906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41D5A3-80C1-4A07-808B-9D0704F4C196}" type="datetimeFigureOut">
              <a:rPr lang="en-US" smtClean="0">
                <a:solidFill>
                  <a:srgbClr val="55554A"/>
                </a:solidFill>
                <a:latin typeface="Franklin Gothic Book"/>
              </a:rPr>
              <a:pPr/>
              <a:t>2/9/2018</a:t>
            </a:fld>
            <a:endParaRPr lang="en-US">
              <a:solidFill>
                <a:srgbClr val="55554A"/>
              </a:solidFill>
              <a:latin typeface="Franklin Gothic Book"/>
            </a:endParaRPr>
          </a:p>
        </p:txBody>
      </p:sp>
      <p:sp>
        <p:nvSpPr>
          <p:cNvPr id="8" name="Footer Placeholder 7"/>
          <p:cNvSpPr>
            <a:spLocks noGrp="1"/>
          </p:cNvSpPr>
          <p:nvPr>
            <p:ph type="ftr" sz="quarter" idx="11"/>
          </p:nvPr>
        </p:nvSpPr>
        <p:spPr/>
        <p:txBody>
          <a:bodyPr/>
          <a:lstStyle/>
          <a:p>
            <a:endParaRPr lang="en-US">
              <a:solidFill>
                <a:srgbClr val="55554A"/>
              </a:solidFill>
              <a:latin typeface="Franklin Gothic Book"/>
            </a:endParaRPr>
          </a:p>
        </p:txBody>
      </p:sp>
      <p:sp>
        <p:nvSpPr>
          <p:cNvPr id="9" name="Slide Number Placeholder 8"/>
          <p:cNvSpPr>
            <a:spLocks noGrp="1"/>
          </p:cNvSpPr>
          <p:nvPr>
            <p:ph type="sldNum" sz="quarter" idx="12"/>
          </p:nvPr>
        </p:nvSpPr>
        <p:spPr/>
        <p:txBody>
          <a:bodyPr/>
          <a:lstStyle/>
          <a:p>
            <a:fld id="{54C981AA-9350-4B66-AB37-664AEA9C9039}" type="slidenum">
              <a:rPr lang="en-US" smtClean="0">
                <a:solidFill>
                  <a:srgbClr val="55554A"/>
                </a:solidFill>
                <a:latin typeface="Franklin Gothic Book"/>
              </a:rPr>
              <a:pPr/>
              <a:t>‹#›</a:t>
            </a:fld>
            <a:endParaRPr lang="en-US">
              <a:solidFill>
                <a:srgbClr val="55554A"/>
              </a:solidFill>
              <a:latin typeface="Franklin Gothic Book"/>
            </a:endParaRPr>
          </a:p>
        </p:txBody>
      </p:sp>
    </p:spTree>
    <p:extLst>
      <p:ext uri="{BB962C8B-B14F-4D97-AF65-F5344CB8AC3E}">
        <p14:creationId xmlns:p14="http://schemas.microsoft.com/office/powerpoint/2010/main" val="367676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A5124C-696F-4516-9020-A631F0021AF9}"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351006739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5124C-696F-4516-9020-A631F0021AF9}"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57069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41D5A3-80C1-4A07-808B-9D0704F4C196}" type="datetimeFigureOut">
              <a:rPr lang="en-US" smtClean="0">
                <a:solidFill>
                  <a:srgbClr val="55554A"/>
                </a:solidFill>
                <a:latin typeface="Franklin Gothic Book"/>
              </a:rPr>
              <a:pPr/>
              <a:t>2/9/2018</a:t>
            </a:fld>
            <a:endParaRPr lang="en-US">
              <a:solidFill>
                <a:srgbClr val="55554A"/>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55554A"/>
              </a:solidFill>
              <a:latin typeface="Franklin Gothic Book"/>
            </a:endParaRPr>
          </a:p>
        </p:txBody>
      </p:sp>
      <p:sp>
        <p:nvSpPr>
          <p:cNvPr id="7" name="Slide Number Placeholder 6"/>
          <p:cNvSpPr>
            <a:spLocks noGrp="1"/>
          </p:cNvSpPr>
          <p:nvPr>
            <p:ph type="sldNum" sz="quarter" idx="12"/>
          </p:nvPr>
        </p:nvSpPr>
        <p:spPr/>
        <p:txBody>
          <a:bodyPr/>
          <a:lstStyle/>
          <a:p>
            <a:fld id="{54C981AA-9350-4B66-AB37-664AEA9C9039}" type="slidenum">
              <a:rPr lang="en-US" smtClean="0">
                <a:solidFill>
                  <a:srgbClr val="55554A"/>
                </a:solidFill>
                <a:latin typeface="Franklin Gothic Book"/>
              </a:rPr>
              <a:pPr/>
              <a:t>‹#›</a:t>
            </a:fld>
            <a:endParaRPr lang="en-US">
              <a:solidFill>
                <a:srgbClr val="55554A"/>
              </a:solidFill>
              <a:latin typeface="Franklin Gothic Book"/>
            </a:endParaRPr>
          </a:p>
        </p:txBody>
      </p:sp>
    </p:spTree>
    <p:extLst>
      <p:ext uri="{BB962C8B-B14F-4D97-AF65-F5344CB8AC3E}">
        <p14:creationId xmlns:p14="http://schemas.microsoft.com/office/powerpoint/2010/main" val="1277726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A5124C-696F-4516-9020-A631F0021AF9}"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202803357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5124C-696F-4516-9020-A631F0021AF9}"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00000000-1234-1234-1234-123412341234}" type="slidenum">
              <a:rPr lang="en" sz="1333" kern="0" smtClean="0">
                <a:solidFill>
                  <a:srgbClr val="202729"/>
                </a:solidFill>
                <a:latin typeface="Proxima Nova"/>
                <a:ea typeface="Proxima Nova"/>
                <a:cs typeface="Proxima Nova"/>
                <a:sym typeface="Proxima Nova"/>
              </a:rPr>
              <a:pPr algn="r"/>
              <a:t>‹#›</a:t>
            </a:fld>
            <a:endParaRPr lang="en" sz="1333" kern="0">
              <a:solidFill>
                <a:srgbClr val="202729"/>
              </a:solidFill>
              <a:latin typeface="Proxima Nova"/>
              <a:ea typeface="Proxima Nova"/>
              <a:cs typeface="Proxima Nova"/>
              <a:sym typeface="Proxima Nova"/>
            </a:endParaRPr>
          </a:p>
        </p:txBody>
      </p:sp>
    </p:spTree>
    <p:extLst>
      <p:ext uri="{BB962C8B-B14F-4D97-AF65-F5344CB8AC3E}">
        <p14:creationId xmlns:p14="http://schemas.microsoft.com/office/powerpoint/2010/main" val="306085055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8251" y="1005855"/>
            <a:ext cx="8937230" cy="769441"/>
          </a:xfrm>
          <a:prstGeom prst="rect">
            <a:avLst/>
          </a:prstGeom>
          <a:noFill/>
        </p:spPr>
        <p:txBody>
          <a:bodyPr wrap="square" rtlCol="0">
            <a:spAutoFit/>
          </a:bodyPr>
          <a:lstStyle/>
          <a:p>
            <a:r>
              <a:rPr lang="en-US" sz="4400" dirty="0"/>
              <a:t>Energy Insecurity, Energy Justice </a:t>
            </a:r>
            <a:endParaRPr lang="en-US" sz="4400" dirty="0">
              <a:latin typeface="Charter Roman"/>
              <a:cs typeface="Charter Roman"/>
            </a:endParaRPr>
          </a:p>
        </p:txBody>
      </p:sp>
      <p:cxnSp>
        <p:nvCxnSpPr>
          <p:cNvPr id="9" name="Straight Connector 8"/>
          <p:cNvCxnSpPr/>
          <p:nvPr/>
        </p:nvCxnSpPr>
        <p:spPr>
          <a:xfrm>
            <a:off x="0" y="3894860"/>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10" name="Straight Connector 9"/>
          <p:cNvCxnSpPr/>
          <p:nvPr/>
        </p:nvCxnSpPr>
        <p:spPr>
          <a:xfrm>
            <a:off x="0" y="4004213"/>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0" y="4113565"/>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4221184"/>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0" y="4330536"/>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pic>
        <p:nvPicPr>
          <p:cNvPr id="14" name="Picture 13"/>
          <p:cNvPicPr>
            <a:picLocks noChangeAspect="1"/>
          </p:cNvPicPr>
          <p:nvPr/>
        </p:nvPicPr>
        <p:blipFill>
          <a:blip r:embed="rId3"/>
          <a:stretch>
            <a:fillRect/>
          </a:stretch>
        </p:blipFill>
        <p:spPr>
          <a:xfrm>
            <a:off x="907038" y="987642"/>
            <a:ext cx="1725593" cy="2138503"/>
          </a:xfrm>
          <a:prstGeom prst="rect">
            <a:avLst/>
          </a:prstGeom>
        </p:spPr>
      </p:pic>
      <p:sp>
        <p:nvSpPr>
          <p:cNvPr id="15" name="Rectangle 14"/>
          <p:cNvSpPr/>
          <p:nvPr/>
        </p:nvSpPr>
        <p:spPr>
          <a:xfrm>
            <a:off x="5834142" y="4663660"/>
            <a:ext cx="5816599" cy="1477328"/>
          </a:xfrm>
          <a:prstGeom prst="rect">
            <a:avLst/>
          </a:prstGeom>
        </p:spPr>
        <p:txBody>
          <a:bodyPr wrap="square">
            <a:spAutoFit/>
          </a:bodyPr>
          <a:lstStyle/>
          <a:p>
            <a:r>
              <a:rPr lang="en-US" b="1" dirty="0">
                <a:latin typeface="Charter Roman"/>
                <a:cs typeface="Charter Roman"/>
              </a:rPr>
              <a:t>Diana Hernández, PhD </a:t>
            </a:r>
          </a:p>
          <a:p>
            <a:r>
              <a:rPr lang="en-US" dirty="0">
                <a:latin typeface="Charter Roman"/>
                <a:cs typeface="Charter Roman"/>
              </a:rPr>
              <a:t>Assistant Professor of </a:t>
            </a:r>
            <a:r>
              <a:rPr lang="en-US" dirty="0" err="1">
                <a:latin typeface="Charter Roman"/>
                <a:cs typeface="Charter Roman"/>
              </a:rPr>
              <a:t>Sociomedical</a:t>
            </a:r>
            <a:r>
              <a:rPr lang="en-US" dirty="0">
                <a:latin typeface="Charter Roman"/>
                <a:cs typeface="Charter Roman"/>
              </a:rPr>
              <a:t> Sciences, </a:t>
            </a:r>
          </a:p>
          <a:p>
            <a:r>
              <a:rPr lang="en-US" dirty="0">
                <a:latin typeface="Charter Roman"/>
                <a:cs typeface="Charter Roman"/>
              </a:rPr>
              <a:t>Mailman School of Public Health, Columbia University</a:t>
            </a:r>
          </a:p>
          <a:p>
            <a:r>
              <a:rPr lang="en-US" dirty="0">
                <a:latin typeface="Charter Roman"/>
                <a:cs typeface="Charter Roman"/>
              </a:rPr>
              <a:t>JPB Environmental Health Fellow, </a:t>
            </a:r>
          </a:p>
          <a:p>
            <a:r>
              <a:rPr lang="en-US" dirty="0">
                <a:latin typeface="Charter Roman"/>
                <a:cs typeface="Charter Roman"/>
              </a:rPr>
              <a:t>Chan School of Public Health, Harvard University  </a:t>
            </a:r>
          </a:p>
        </p:txBody>
      </p:sp>
    </p:spTree>
    <p:extLst>
      <p:ext uri="{BB962C8B-B14F-4D97-AF65-F5344CB8AC3E}">
        <p14:creationId xmlns:p14="http://schemas.microsoft.com/office/powerpoint/2010/main" val="42685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317" y="1046880"/>
            <a:ext cx="3932237" cy="1600200"/>
          </a:xfrm>
        </p:spPr>
        <p:txBody>
          <a:bodyPr>
            <a:normAutofit/>
          </a:bodyPr>
          <a:lstStyle/>
          <a:p>
            <a:r>
              <a:rPr lang="en-US" sz="3800" b="1" dirty="0">
                <a:latin typeface="Charter Roman"/>
                <a:cs typeface="Charter Roman"/>
              </a:rPr>
              <a:t>Physical EI</a:t>
            </a:r>
          </a:p>
        </p:txBody>
      </p:sp>
      <p:sp>
        <p:nvSpPr>
          <p:cNvPr id="4" name="Text Placeholder 3"/>
          <p:cNvSpPr>
            <a:spLocks noGrp="1"/>
          </p:cNvSpPr>
          <p:nvPr>
            <p:ph type="body" sz="half" idx="2"/>
          </p:nvPr>
        </p:nvSpPr>
        <p:spPr>
          <a:xfrm>
            <a:off x="566938" y="2896576"/>
            <a:ext cx="4025259" cy="2006600"/>
          </a:xfrm>
        </p:spPr>
        <p:txBody>
          <a:bodyPr>
            <a:noAutofit/>
          </a:bodyPr>
          <a:lstStyle/>
          <a:p>
            <a:r>
              <a:rPr lang="en-US" sz="2000" i="1" dirty="0">
                <a:latin typeface="Charter Roman"/>
                <a:cs typeface="Charter Roman"/>
              </a:rPr>
              <a:t>Deficiencies in the physical infrastructure of the home environment that impact thermal comfort, induce harmful indoor exposures and increase energy costs.</a:t>
            </a:r>
            <a:endParaRPr lang="en-US" sz="2000" dirty="0">
              <a:latin typeface="Charter Roman"/>
              <a:cs typeface="Charter Roman"/>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0305149"/>
              </p:ext>
            </p:extLst>
          </p:nvPr>
        </p:nvGraphicFramePr>
        <p:xfrm>
          <a:off x="4762858" y="154725"/>
          <a:ext cx="7149742" cy="6526999"/>
        </p:xfrm>
        <a:graphic>
          <a:graphicData uri="http://schemas.openxmlformats.org/drawingml/2006/table">
            <a:tbl>
              <a:tblPr firstRow="1" bandRow="1">
                <a:tableStyleId>{B301B821-A1FF-4177-AEE7-76D212191A09}</a:tableStyleId>
              </a:tblPr>
              <a:tblGrid>
                <a:gridCol w="1847238">
                  <a:extLst>
                    <a:ext uri="{9D8B030D-6E8A-4147-A177-3AD203B41FA5}">
                      <a16:colId xmlns:a16="http://schemas.microsoft.com/office/drawing/2014/main" val="20000"/>
                    </a:ext>
                  </a:extLst>
                </a:gridCol>
                <a:gridCol w="5302504">
                  <a:extLst>
                    <a:ext uri="{9D8B030D-6E8A-4147-A177-3AD203B41FA5}">
                      <a16:colId xmlns:a16="http://schemas.microsoft.com/office/drawing/2014/main" val="20001"/>
                    </a:ext>
                  </a:extLst>
                </a:gridCol>
              </a:tblGrid>
              <a:tr h="270457">
                <a:tc>
                  <a:txBody>
                    <a:bodyPr/>
                    <a:lstStyle/>
                    <a:p>
                      <a:pPr marL="0" marR="0">
                        <a:spcBef>
                          <a:spcPts val="0"/>
                        </a:spcBef>
                        <a:spcAft>
                          <a:spcPts val="0"/>
                        </a:spcAft>
                      </a:pPr>
                      <a:r>
                        <a:rPr lang="en-US" sz="1500" dirty="0">
                          <a:effectLst/>
                        </a:rPr>
                        <a:t>Sub-themes</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500" dirty="0">
                          <a:effectLst/>
                        </a:rPr>
                        <a:t>Exemplary Quotes</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70142">
                <a:tc>
                  <a:txBody>
                    <a:bodyPr/>
                    <a:lstStyle/>
                    <a:p>
                      <a:pPr marL="0" marR="0">
                        <a:spcBef>
                          <a:spcPts val="0"/>
                        </a:spcBef>
                        <a:spcAft>
                          <a:spcPts val="0"/>
                        </a:spcAft>
                      </a:pPr>
                      <a:r>
                        <a:rPr lang="en-US" sz="1500" dirty="0">
                          <a:effectLst/>
                        </a:rPr>
                        <a:t>Poor overall housing quality</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500" b="1" i="1" dirty="0">
                          <a:effectLst/>
                        </a:rPr>
                        <a:t>There's no insulation in the house. That's why it's cold, and the heating's always gone so... The electrical is outdated, and the plumbing. </a:t>
                      </a:r>
                    </a:p>
                  </a:txBody>
                  <a:tcPr marL="68580" marR="68580" marT="0" marB="0"/>
                </a:tc>
                <a:extLst>
                  <a:ext uri="{0D108BD9-81ED-4DB2-BD59-A6C34878D82A}">
                    <a16:rowId xmlns:a16="http://schemas.microsoft.com/office/drawing/2014/main" val="10001"/>
                  </a:ext>
                </a:extLst>
              </a:tr>
              <a:tr h="3772644">
                <a:tc>
                  <a:txBody>
                    <a:bodyPr/>
                    <a:lstStyle/>
                    <a:p>
                      <a:pPr marL="0" marR="0">
                        <a:spcBef>
                          <a:spcPts val="0"/>
                        </a:spcBef>
                        <a:spcAft>
                          <a:spcPts val="0"/>
                        </a:spcAft>
                      </a:pPr>
                      <a:r>
                        <a:rPr lang="en-US" sz="1500" dirty="0">
                          <a:effectLst/>
                        </a:rPr>
                        <a:t>Faulty building infrastructure </a:t>
                      </a:r>
                    </a:p>
                    <a:p>
                      <a:pPr marL="0" marR="0">
                        <a:spcBef>
                          <a:spcPts val="0"/>
                        </a:spcBef>
                        <a:spcAft>
                          <a:spcPts val="0"/>
                        </a:spcAft>
                      </a:pPr>
                      <a:r>
                        <a:rPr lang="en-US" sz="1500" dirty="0">
                          <a:effectLst/>
                        </a:rPr>
                        <a:t>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500" b="1" i="1" kern="1200" dirty="0">
                          <a:effectLst/>
                        </a:rPr>
                        <a:t>My bill is 4500 somethin' dollars and my heat just keeps escaping. There's no heat. He says this is a four-bedroom. If I open this door you feel like you're standing outside. There's no heat in here and there's no heat in the kitchen but it's big, huge, empty house.</a:t>
                      </a:r>
                    </a:p>
                    <a:p>
                      <a:pPr marL="0" marR="0">
                        <a:lnSpc>
                          <a:spcPts val="600"/>
                        </a:lnSpc>
                        <a:spcBef>
                          <a:spcPts val="0"/>
                        </a:spcBef>
                        <a:spcAft>
                          <a:spcPts val="0"/>
                        </a:spcAft>
                      </a:pPr>
                      <a:r>
                        <a:rPr lang="en-US" sz="1500" b="1" i="1" kern="1200" dirty="0">
                          <a:effectLst/>
                        </a:rPr>
                        <a:t> </a:t>
                      </a:r>
                    </a:p>
                    <a:p>
                      <a:pPr marL="0" marR="0">
                        <a:spcBef>
                          <a:spcPts val="0"/>
                        </a:spcBef>
                        <a:spcAft>
                          <a:spcPts val="0"/>
                        </a:spcAft>
                      </a:pPr>
                      <a:r>
                        <a:rPr lang="en-US" sz="1500" i="1" kern="1200" dirty="0">
                          <a:effectLst/>
                        </a:rPr>
                        <a:t>Our heater goes down to 60, 61, 62 [degrees] tops all year-round but the walls were never insulated, so the heat goes right out the window.</a:t>
                      </a:r>
                    </a:p>
                    <a:p>
                      <a:pPr marL="0" marR="0">
                        <a:lnSpc>
                          <a:spcPts val="600"/>
                        </a:lnSpc>
                        <a:spcBef>
                          <a:spcPts val="0"/>
                        </a:spcBef>
                        <a:spcAft>
                          <a:spcPts val="0"/>
                        </a:spcAft>
                      </a:pPr>
                      <a:r>
                        <a:rPr lang="en-US" sz="1500" i="1" kern="1200" dirty="0">
                          <a:effectLst/>
                        </a:rPr>
                        <a:t> </a:t>
                      </a:r>
                    </a:p>
                    <a:p>
                      <a:pPr marL="0" marR="0">
                        <a:spcBef>
                          <a:spcPts val="0"/>
                        </a:spcBef>
                        <a:spcAft>
                          <a:spcPts val="0"/>
                        </a:spcAft>
                      </a:pPr>
                      <a:r>
                        <a:rPr lang="en-US" sz="1500" i="1" kern="1200" dirty="0">
                          <a:effectLst/>
                        </a:rPr>
                        <a:t>The thermostat, if you turn it off, the heat will still be on, and that runs up the bill.</a:t>
                      </a:r>
                    </a:p>
                    <a:p>
                      <a:pPr marL="0" marR="0">
                        <a:lnSpc>
                          <a:spcPts val="600"/>
                        </a:lnSpc>
                        <a:spcBef>
                          <a:spcPts val="0"/>
                        </a:spcBef>
                        <a:spcAft>
                          <a:spcPts val="0"/>
                        </a:spcAft>
                      </a:pPr>
                      <a:r>
                        <a:rPr lang="en-US" sz="1500" i="1" kern="1200" dirty="0">
                          <a:effectLst/>
                        </a:rPr>
                        <a:t> </a:t>
                      </a:r>
                    </a:p>
                    <a:p>
                      <a:pPr marL="0" marR="0">
                        <a:spcBef>
                          <a:spcPts val="0"/>
                        </a:spcBef>
                        <a:spcAft>
                          <a:spcPts val="0"/>
                        </a:spcAft>
                      </a:pPr>
                      <a:r>
                        <a:rPr lang="en-US" sz="1500" b="1" i="1" kern="1200" dirty="0">
                          <a:effectLst/>
                        </a:rPr>
                        <a:t>I want Boston Gas to come out here so they can look at the boiler for themselves 'cause the first </a:t>
                      </a:r>
                      <a:r>
                        <a:rPr lang="en-US" sz="1500" b="1" kern="1200" dirty="0">
                          <a:effectLst/>
                        </a:rPr>
                        <a:t>[inspector], </a:t>
                      </a:r>
                      <a:r>
                        <a:rPr lang="en-US" sz="1500" b="1" i="1" kern="1200" dirty="0">
                          <a:effectLst/>
                        </a:rPr>
                        <a:t>when I first got my energy report he told me it looked like I was heating the whole of Boston. Then I get the next </a:t>
                      </a:r>
                      <a:r>
                        <a:rPr lang="en-US" sz="1500" b="1" kern="1200" dirty="0">
                          <a:effectLst/>
                        </a:rPr>
                        <a:t>[inspector's] </a:t>
                      </a:r>
                      <a:r>
                        <a:rPr lang="en-US" sz="1500" b="1" i="1" kern="1200" dirty="0">
                          <a:effectLst/>
                        </a:rPr>
                        <a:t>report and his report is just as bad as the first man's report. What don't they understand? Don't go after me. Go after the landlord 'cause I can only afford to give you $200 a month and that's all I can give you</a:t>
                      </a:r>
                      <a:r>
                        <a:rPr lang="mr-IN" sz="1500" b="1" i="1" kern="1200" dirty="0">
                          <a:effectLst/>
                        </a:rPr>
                        <a:t>…</a:t>
                      </a:r>
                      <a:endParaRPr lang="en-US" sz="1500" b="1" i="1" kern="1200" dirty="0">
                        <a:effectLst/>
                      </a:endParaRPr>
                    </a:p>
                  </a:txBody>
                  <a:tcPr marL="68580" marR="68580" marT="0" marB="0"/>
                </a:tc>
                <a:extLst>
                  <a:ext uri="{0D108BD9-81ED-4DB2-BD59-A6C34878D82A}">
                    <a16:rowId xmlns:a16="http://schemas.microsoft.com/office/drawing/2014/main" val="10002"/>
                  </a:ext>
                </a:extLst>
              </a:tr>
              <a:tr h="1139389">
                <a:tc>
                  <a:txBody>
                    <a:bodyPr/>
                    <a:lstStyle/>
                    <a:p>
                      <a:pPr marL="0" marR="0">
                        <a:spcBef>
                          <a:spcPts val="0"/>
                        </a:spcBef>
                        <a:spcAft>
                          <a:spcPts val="0"/>
                        </a:spcAft>
                      </a:pPr>
                      <a:r>
                        <a:rPr lang="en-US" sz="1500">
                          <a:effectLst/>
                        </a:rPr>
                        <a:t>Changes in building energy  systems </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500" i="1" dirty="0">
                          <a:effectLst/>
                        </a:rPr>
                        <a:t>We didn't have to pay for the heat, it was oil based and the landlords paid for it themselves. Then about a year later they changed it, without notice and they didn't even tell us. The bill just came. It was very warm before, now you put that thing on and you'll still feel cold…</a:t>
                      </a:r>
                      <a:endParaRPr lang="en-US" sz="1500" b="1" i="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141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15" y="235150"/>
            <a:ext cx="7554141" cy="1143000"/>
          </a:xfrm>
        </p:spPr>
        <p:txBody>
          <a:bodyPr>
            <a:normAutofit/>
          </a:bodyPr>
          <a:lstStyle/>
          <a:p>
            <a:r>
              <a:rPr lang="en-US" b="1" dirty="0">
                <a:latin typeface="Charter Roman"/>
                <a:cs typeface="Charter Roman"/>
              </a:rPr>
              <a:t>Behavioral Energy Insecurity</a:t>
            </a:r>
          </a:p>
        </p:txBody>
      </p:sp>
      <p:sp>
        <p:nvSpPr>
          <p:cNvPr id="3" name="Content Placeholder 2"/>
          <p:cNvSpPr>
            <a:spLocks noGrp="1"/>
          </p:cNvSpPr>
          <p:nvPr>
            <p:ph idx="1"/>
          </p:nvPr>
        </p:nvSpPr>
        <p:spPr>
          <a:xfrm>
            <a:off x="5514678" y="2737306"/>
            <a:ext cx="5353587" cy="3447155"/>
          </a:xfrm>
        </p:spPr>
        <p:txBody>
          <a:bodyPr>
            <a:normAutofit/>
          </a:bodyPr>
          <a:lstStyle/>
          <a:p>
            <a:pPr lvl="1">
              <a:buFont typeface="Wingdings" panose="05000000000000000000" pitchFamily="2" charset="2"/>
              <a:buChar char="Ø"/>
            </a:pPr>
            <a:r>
              <a:rPr lang="en-US" dirty="0">
                <a:latin typeface="Charter Roman"/>
                <a:cs typeface="Charter Roman"/>
              </a:rPr>
              <a:t>Energy conservation</a:t>
            </a:r>
          </a:p>
          <a:p>
            <a:pPr lvl="1">
              <a:buFont typeface="Wingdings" panose="05000000000000000000" pitchFamily="2" charset="2"/>
              <a:buChar char="Ø"/>
            </a:pPr>
            <a:r>
              <a:rPr lang="en-US" dirty="0">
                <a:latin typeface="Charter Roman"/>
                <a:cs typeface="Charter Roman"/>
              </a:rPr>
              <a:t>Seeking thermal comfort</a:t>
            </a:r>
          </a:p>
          <a:p>
            <a:pPr lvl="1">
              <a:buFont typeface="Wingdings" panose="05000000000000000000" pitchFamily="2" charset="2"/>
              <a:buChar char="Ø"/>
            </a:pPr>
            <a:r>
              <a:rPr lang="en-US" dirty="0">
                <a:latin typeface="Charter Roman"/>
                <a:cs typeface="Charter Roman"/>
              </a:rPr>
              <a:t>Lump sum and partial bill payment</a:t>
            </a:r>
          </a:p>
          <a:p>
            <a:pPr lvl="1">
              <a:buFont typeface="Wingdings" panose="05000000000000000000" pitchFamily="2" charset="2"/>
              <a:buChar char="Ø"/>
            </a:pPr>
            <a:r>
              <a:rPr lang="en-US" dirty="0">
                <a:latin typeface="Charter Roman"/>
                <a:cs typeface="Charter Roman"/>
              </a:rPr>
              <a:t>Fuel assistance</a:t>
            </a:r>
          </a:p>
          <a:p>
            <a:pPr lvl="1">
              <a:buFont typeface="Wingdings" panose="05000000000000000000" pitchFamily="2" charset="2"/>
              <a:buChar char="Ø"/>
            </a:pPr>
            <a:r>
              <a:rPr lang="en-US" dirty="0">
                <a:latin typeface="Charter Roman"/>
                <a:cs typeface="Charter Roman"/>
              </a:rPr>
              <a:t>Leveraging medical vulnerability</a:t>
            </a:r>
          </a:p>
          <a:p>
            <a:pPr lvl="1">
              <a:buFont typeface="Wingdings" panose="05000000000000000000" pitchFamily="2" charset="2"/>
              <a:buChar char="Ø"/>
            </a:pPr>
            <a:r>
              <a:rPr lang="en-US" dirty="0">
                <a:latin typeface="Charter Roman"/>
                <a:cs typeface="Charter Roman"/>
              </a:rPr>
              <a:t>Resilience/resourcefulness</a:t>
            </a:r>
          </a:p>
          <a:p>
            <a:pPr lvl="1">
              <a:buFont typeface="Wingdings" panose="05000000000000000000" pitchFamily="2" charset="2"/>
              <a:buChar char="Ø"/>
            </a:pPr>
            <a:r>
              <a:rPr lang="en-US" dirty="0">
                <a:latin typeface="Charter Roman"/>
                <a:cs typeface="Charter Roman"/>
              </a:rPr>
              <a:t>Faith, hope and despair</a:t>
            </a:r>
          </a:p>
        </p:txBody>
      </p:sp>
      <p:cxnSp>
        <p:nvCxnSpPr>
          <p:cNvPr id="5" name="Straight Connector 4"/>
          <p:cNvCxnSpPr/>
          <p:nvPr/>
        </p:nvCxnSpPr>
        <p:spPr>
          <a:xfrm>
            <a:off x="0" y="157002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6" name="Straight Connector 5"/>
          <p:cNvCxnSpPr/>
          <p:nvPr/>
        </p:nvCxnSpPr>
        <p:spPr>
          <a:xfrm>
            <a:off x="0" y="163053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0" y="169104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0" y="174981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0" y="181032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pic>
        <p:nvPicPr>
          <p:cNvPr id="10" name="Content Placeholder 3"/>
          <p:cNvPicPr>
            <a:picLocks/>
          </p:cNvPicPr>
          <p:nvPr/>
        </p:nvPicPr>
        <p:blipFill>
          <a:blip r:embed="rId2"/>
          <a:srcRect t="12856" b="12856"/>
          <a:stretch>
            <a:fillRect/>
          </a:stretch>
        </p:blipFill>
        <p:spPr>
          <a:xfrm>
            <a:off x="1720152" y="3153171"/>
            <a:ext cx="3688435" cy="2222094"/>
          </a:xfrm>
          <a:prstGeom prst="rect">
            <a:avLst/>
          </a:prstGeom>
        </p:spPr>
      </p:pic>
      <p:sp>
        <p:nvSpPr>
          <p:cNvPr id="11" name="TextBox 10"/>
          <p:cNvSpPr txBox="1"/>
          <p:nvPr/>
        </p:nvSpPr>
        <p:spPr>
          <a:xfrm>
            <a:off x="10132950" y="6581001"/>
            <a:ext cx="1880852" cy="276999"/>
          </a:xfrm>
          <a:prstGeom prst="rect">
            <a:avLst/>
          </a:prstGeom>
          <a:noFill/>
        </p:spPr>
        <p:txBody>
          <a:bodyPr wrap="square" rtlCol="0">
            <a:spAutoFit/>
          </a:bodyPr>
          <a:lstStyle/>
          <a:p>
            <a:r>
              <a:rPr lang="en-US" sz="1200" dirty="0">
                <a:latin typeface="Charter Roman"/>
                <a:cs typeface="Charter Roman"/>
              </a:rPr>
              <a:t>Hernández, </a:t>
            </a:r>
            <a:r>
              <a:rPr lang="en-US" sz="1200" i="1" dirty="0">
                <a:latin typeface="Charter Roman"/>
                <a:cs typeface="Charter Roman"/>
              </a:rPr>
              <a:t>SSM</a:t>
            </a:r>
            <a:r>
              <a:rPr lang="en-US" sz="1200" dirty="0">
                <a:latin typeface="Charter Roman"/>
                <a:cs typeface="Charter Roman"/>
              </a:rPr>
              <a:t>, 2016</a:t>
            </a:r>
          </a:p>
        </p:txBody>
      </p:sp>
    </p:spTree>
    <p:extLst>
      <p:ext uri="{BB962C8B-B14F-4D97-AF65-F5344CB8AC3E}">
        <p14:creationId xmlns:p14="http://schemas.microsoft.com/office/powerpoint/2010/main" val="122792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12" y="942118"/>
            <a:ext cx="3932237" cy="1600200"/>
          </a:xfrm>
        </p:spPr>
        <p:txBody>
          <a:bodyPr>
            <a:normAutofit/>
          </a:bodyPr>
          <a:lstStyle/>
          <a:p>
            <a:r>
              <a:rPr lang="en-US" sz="3800" b="1" dirty="0">
                <a:latin typeface="Charter Roman"/>
                <a:cs typeface="Charter Roman"/>
              </a:rPr>
              <a:t>Behavioral EI</a:t>
            </a:r>
          </a:p>
        </p:txBody>
      </p:sp>
      <p:sp>
        <p:nvSpPr>
          <p:cNvPr id="4" name="Text Placeholder 3"/>
          <p:cNvSpPr>
            <a:spLocks noGrp="1"/>
          </p:cNvSpPr>
          <p:nvPr>
            <p:ph type="body" sz="half" idx="2"/>
          </p:nvPr>
        </p:nvSpPr>
        <p:spPr>
          <a:xfrm>
            <a:off x="351312" y="2837164"/>
            <a:ext cx="2932111" cy="2006600"/>
          </a:xfrm>
        </p:spPr>
        <p:txBody>
          <a:bodyPr>
            <a:noAutofit/>
          </a:bodyPr>
          <a:lstStyle/>
          <a:p>
            <a:r>
              <a:rPr lang="en-US" sz="2000" i="1" dirty="0">
                <a:latin typeface="Charter Roman"/>
                <a:cs typeface="Charter Roman"/>
              </a:rPr>
              <a:t>Behavioral strategies used to cope, improvise and counteract the impacts of economic and structural energy insecurity</a:t>
            </a:r>
            <a:endParaRPr lang="en-US" sz="2000" dirty="0">
              <a:latin typeface="Charter Roman"/>
              <a:cs typeface="Charter Roman"/>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1820489"/>
              </p:ext>
            </p:extLst>
          </p:nvPr>
        </p:nvGraphicFramePr>
        <p:xfrm>
          <a:off x="3696789" y="114300"/>
          <a:ext cx="8292011" cy="6573519"/>
        </p:xfrm>
        <a:graphic>
          <a:graphicData uri="http://schemas.openxmlformats.org/drawingml/2006/table">
            <a:tbl>
              <a:tblPr firstRow="1" bandRow="1">
                <a:tableStyleId>{9DCAF9ED-07DC-4A11-8D7F-57B35C25682E}</a:tableStyleId>
              </a:tblPr>
              <a:tblGrid>
                <a:gridCol w="1089369">
                  <a:extLst>
                    <a:ext uri="{9D8B030D-6E8A-4147-A177-3AD203B41FA5}">
                      <a16:colId xmlns:a16="http://schemas.microsoft.com/office/drawing/2014/main" val="20000"/>
                    </a:ext>
                  </a:extLst>
                </a:gridCol>
                <a:gridCol w="7202642">
                  <a:extLst>
                    <a:ext uri="{9D8B030D-6E8A-4147-A177-3AD203B41FA5}">
                      <a16:colId xmlns:a16="http://schemas.microsoft.com/office/drawing/2014/main" val="20001"/>
                    </a:ext>
                  </a:extLst>
                </a:gridCol>
              </a:tblGrid>
              <a:tr h="370840">
                <a:tc>
                  <a:txBody>
                    <a:bodyPr/>
                    <a:lstStyle/>
                    <a:p>
                      <a:pPr marL="0" marR="0">
                        <a:spcBef>
                          <a:spcPts val="0"/>
                        </a:spcBef>
                        <a:spcAft>
                          <a:spcPts val="0"/>
                        </a:spcAft>
                      </a:pPr>
                      <a:r>
                        <a:rPr lang="en-US" sz="1300" dirty="0">
                          <a:effectLst/>
                        </a:rPr>
                        <a:t>Sub-themes</a:t>
                      </a:r>
                      <a:endParaRPr lang="en-US" sz="1300" dirty="0">
                        <a:effectLst/>
                        <a:latin typeface="+mn-lt"/>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300" dirty="0">
                          <a:effectLst/>
                        </a:rPr>
                        <a:t>Exemplary Quotes</a:t>
                      </a:r>
                      <a:endParaRPr lang="en-US" sz="1300"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300" dirty="0">
                          <a:effectLst/>
                        </a:rPr>
                        <a:t>Energy conservation</a:t>
                      </a:r>
                    </a:p>
                    <a:p>
                      <a:pPr marL="0" marR="0">
                        <a:spcBef>
                          <a:spcPts val="0"/>
                        </a:spcBef>
                        <a:spcAft>
                          <a:spcPts val="0"/>
                        </a:spcAft>
                      </a:pPr>
                      <a:r>
                        <a:rPr lang="en-US" sz="1300" dirty="0">
                          <a:effectLst/>
                        </a:rPr>
                        <a:t> </a:t>
                      </a:r>
                      <a:endParaRPr lang="en-US" sz="1300" dirty="0">
                        <a:effectLst/>
                        <a:latin typeface="+mn-lt"/>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300" b="1" i="1" dirty="0">
                          <a:effectLst/>
                        </a:rPr>
                        <a:t>I use my gas wisely, you know. Only time it's on is to cook real quick or hot water for showers... Right before it's time for them to take showers I turn the heat on, and then when they get ready for bed, sometimes I'll turn it down or turn it off 'cause they're underneath the blankets. You just </a:t>
                      </a:r>
                      <a:r>
                        <a:rPr lang="en-US" sz="1300" b="1" i="1" dirty="0" err="1">
                          <a:effectLst/>
                        </a:rPr>
                        <a:t>gotta</a:t>
                      </a:r>
                      <a:r>
                        <a:rPr lang="en-US" sz="1300" b="1" i="1" dirty="0">
                          <a:effectLst/>
                        </a:rPr>
                        <a:t> manage how you do it… If you don't need it you shut it off.</a:t>
                      </a:r>
                    </a:p>
                    <a:p>
                      <a:pPr marL="0" marR="0">
                        <a:lnSpc>
                          <a:spcPts val="600"/>
                        </a:lnSpc>
                        <a:spcBef>
                          <a:spcPts val="0"/>
                        </a:spcBef>
                        <a:spcAft>
                          <a:spcPts val="0"/>
                        </a:spcAft>
                      </a:pPr>
                      <a:r>
                        <a:rPr lang="en-US" sz="1300" i="1" dirty="0">
                          <a:effectLst/>
                        </a:rPr>
                        <a:t> </a:t>
                      </a:r>
                    </a:p>
                    <a:p>
                      <a:pPr marL="0" marR="0">
                        <a:spcBef>
                          <a:spcPts val="0"/>
                        </a:spcBef>
                        <a:spcAft>
                          <a:spcPts val="0"/>
                        </a:spcAft>
                      </a:pPr>
                      <a:r>
                        <a:rPr lang="en-US" sz="1300" i="1" dirty="0">
                          <a:effectLst/>
                        </a:rPr>
                        <a:t>I don’t’ use heat all that much and we manage because the gas is budgeted… We have been watching what we keep the thermostat at.</a:t>
                      </a:r>
                    </a:p>
                    <a:p>
                      <a:pPr marL="0" marR="0">
                        <a:lnSpc>
                          <a:spcPts val="600"/>
                        </a:lnSpc>
                        <a:spcBef>
                          <a:spcPts val="0"/>
                        </a:spcBef>
                        <a:spcAft>
                          <a:spcPts val="0"/>
                        </a:spcAft>
                      </a:pPr>
                      <a:r>
                        <a:rPr lang="en-US" sz="1300" dirty="0">
                          <a:effectLst/>
                        </a:rPr>
                        <a:t> </a:t>
                      </a:r>
                      <a:endParaRPr lang="en-US" sz="1300"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spcBef>
                          <a:spcPts val="0"/>
                        </a:spcBef>
                        <a:spcAft>
                          <a:spcPts val="0"/>
                        </a:spcAft>
                      </a:pPr>
                      <a:r>
                        <a:rPr lang="en-US" sz="1300">
                          <a:effectLst/>
                        </a:rPr>
                        <a:t>Seeking thermal comfort </a:t>
                      </a:r>
                      <a:endParaRPr lang="en-US" sz="1300">
                        <a:effectLst/>
                        <a:latin typeface="+mn-lt"/>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300" b="1" i="1" dirty="0">
                          <a:effectLst/>
                        </a:rPr>
                        <a:t>In the wintertime if something happens to the heat by chance, I turn the oven on, which is my electricity. The heat goes through the place like that and then I cut it off. That's what I do.</a:t>
                      </a:r>
                    </a:p>
                    <a:p>
                      <a:pPr marL="0" marR="0">
                        <a:lnSpc>
                          <a:spcPts val="600"/>
                        </a:lnSpc>
                        <a:spcBef>
                          <a:spcPts val="0"/>
                        </a:spcBef>
                        <a:spcAft>
                          <a:spcPts val="0"/>
                        </a:spcAft>
                      </a:pPr>
                      <a:r>
                        <a:rPr lang="en-US" sz="1300" i="1" dirty="0">
                          <a:effectLst/>
                        </a:rPr>
                        <a:t> </a:t>
                      </a:r>
                    </a:p>
                    <a:p>
                      <a:pPr marL="0" marR="0" algn="just">
                        <a:spcBef>
                          <a:spcPts val="0"/>
                        </a:spcBef>
                        <a:spcAft>
                          <a:spcPts val="0"/>
                        </a:spcAft>
                      </a:pPr>
                      <a:r>
                        <a:rPr lang="en-US" sz="1300" i="1" dirty="0">
                          <a:effectLst/>
                        </a:rPr>
                        <a:t>Some people also came in here and showed me how to save electric… I pretty much did it myself—the insulation. I put the stuff under the doors and plastic over the windows</a:t>
                      </a:r>
                      <a:r>
                        <a:rPr lang="en-US" sz="1300" dirty="0">
                          <a:effectLst/>
                        </a:rPr>
                        <a:t> [to keep the cold out]. </a:t>
                      </a:r>
                      <a:endParaRPr lang="en-US" sz="1300"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spcBef>
                          <a:spcPts val="0"/>
                        </a:spcBef>
                        <a:spcAft>
                          <a:spcPts val="0"/>
                        </a:spcAft>
                      </a:pPr>
                      <a:r>
                        <a:rPr lang="en-US" sz="1300" dirty="0">
                          <a:effectLst/>
                        </a:rPr>
                        <a:t>Lump sum and partial bill payments</a:t>
                      </a:r>
                      <a:endParaRPr lang="en-US" sz="1300" dirty="0">
                        <a:effectLst/>
                        <a:latin typeface="+mn-lt"/>
                        <a:ea typeface="Calibri" panose="020F0502020204030204" pitchFamily="34" charset="0"/>
                        <a:cs typeface="Times New Roman"/>
                      </a:endParaRPr>
                    </a:p>
                  </a:txBody>
                  <a:tcPr marL="68580" marR="68580" marT="0" marB="0"/>
                </a:tc>
                <a:tc>
                  <a:txBody>
                    <a:bodyPr/>
                    <a:lstStyle/>
                    <a:p>
                      <a:pPr marL="0" marR="0">
                        <a:lnSpc>
                          <a:spcPct val="100000"/>
                        </a:lnSpc>
                        <a:spcBef>
                          <a:spcPts val="0"/>
                        </a:spcBef>
                        <a:spcAft>
                          <a:spcPts val="0"/>
                        </a:spcAft>
                      </a:pPr>
                      <a:r>
                        <a:rPr lang="en-US" sz="1300" b="1" i="1" kern="1400" dirty="0">
                          <a:effectLst/>
                        </a:rPr>
                        <a:t>But even if I give them $100 right now, I can’t pay because even if I give them $80 the bill is $100, $120 every month. That’s why I give them $80 ‘cause I can’t pay the whole bill.</a:t>
                      </a:r>
                      <a:endParaRPr lang="en-US" sz="1300" b="1" i="1"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spcBef>
                          <a:spcPts val="0"/>
                        </a:spcBef>
                        <a:spcAft>
                          <a:spcPts val="0"/>
                        </a:spcAft>
                      </a:pPr>
                      <a:r>
                        <a:rPr lang="en-US" sz="1300">
                          <a:effectLst/>
                        </a:rPr>
                        <a:t>Fuel assistance</a:t>
                      </a:r>
                      <a:endParaRPr lang="en-US" sz="1300">
                        <a:effectLst/>
                        <a:latin typeface="+mn-lt"/>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300" i="1" dirty="0">
                          <a:effectLst/>
                        </a:rPr>
                        <a:t>After running around trying to get help there but they</a:t>
                      </a:r>
                      <a:r>
                        <a:rPr lang="en-US" sz="1300" dirty="0">
                          <a:effectLst/>
                        </a:rPr>
                        <a:t> [fuel assistance] </a:t>
                      </a:r>
                      <a:r>
                        <a:rPr lang="en-US" sz="1300" i="1" dirty="0">
                          <a:effectLst/>
                        </a:rPr>
                        <a:t>helped me out finally.  </a:t>
                      </a:r>
                    </a:p>
                    <a:p>
                      <a:pPr marL="0" marR="0">
                        <a:lnSpc>
                          <a:spcPts val="600"/>
                        </a:lnSpc>
                        <a:spcBef>
                          <a:spcPts val="0"/>
                        </a:spcBef>
                        <a:spcAft>
                          <a:spcPts val="0"/>
                        </a:spcAft>
                      </a:pPr>
                      <a:r>
                        <a:rPr lang="en-US" sz="1300" i="1" dirty="0">
                          <a:effectLst/>
                        </a:rPr>
                        <a:t> </a:t>
                      </a:r>
                    </a:p>
                    <a:p>
                      <a:pPr marL="0" marR="0" algn="just">
                        <a:spcBef>
                          <a:spcPts val="0"/>
                        </a:spcBef>
                        <a:spcAft>
                          <a:spcPts val="0"/>
                        </a:spcAft>
                      </a:pPr>
                      <a:r>
                        <a:rPr lang="en-US" sz="1300" i="1" dirty="0">
                          <a:effectLst/>
                        </a:rPr>
                        <a:t>I could never get no help for my high gas bills. I would call the local foundations, the Salvation Army, churches and they would always say that they had no money. </a:t>
                      </a:r>
                      <a:endParaRPr lang="en-US" sz="1300" i="1"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spcBef>
                          <a:spcPts val="0"/>
                        </a:spcBef>
                        <a:spcAft>
                          <a:spcPts val="0"/>
                        </a:spcAft>
                      </a:pPr>
                      <a:r>
                        <a:rPr lang="en-US" sz="1300" dirty="0">
                          <a:effectLst/>
                        </a:rPr>
                        <a:t>Leveraging medical vulnerability</a:t>
                      </a:r>
                      <a:endParaRPr lang="en-US" sz="1300" dirty="0">
                        <a:effectLst/>
                        <a:latin typeface="+mn-lt"/>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300" i="1" dirty="0">
                          <a:effectLst/>
                        </a:rPr>
                        <a:t>They can’t turn it off, basically, because my baby has asthma, for one thing. My mother has a bad heart, for another thing. I don’t care how high it gets. They can keep on sending us </a:t>
                      </a:r>
                      <a:r>
                        <a:rPr lang="en-US" sz="1300" dirty="0">
                          <a:effectLst/>
                        </a:rPr>
                        <a:t>[bills]; </a:t>
                      </a:r>
                      <a:r>
                        <a:rPr lang="en-US" sz="1300" i="1" dirty="0">
                          <a:effectLst/>
                        </a:rPr>
                        <a:t>we’ll pay what we can...</a:t>
                      </a:r>
                    </a:p>
                    <a:p>
                      <a:pPr marL="0" marR="0">
                        <a:lnSpc>
                          <a:spcPts val="600"/>
                        </a:lnSpc>
                        <a:spcBef>
                          <a:spcPts val="0"/>
                        </a:spcBef>
                        <a:spcAft>
                          <a:spcPts val="0"/>
                        </a:spcAft>
                      </a:pPr>
                      <a:r>
                        <a:rPr lang="en-US" sz="1300" i="1" dirty="0">
                          <a:effectLst/>
                        </a:rPr>
                        <a:t> </a:t>
                      </a:r>
                    </a:p>
                    <a:p>
                      <a:pPr marL="0" marR="0">
                        <a:spcBef>
                          <a:spcPts val="0"/>
                        </a:spcBef>
                        <a:spcAft>
                          <a:spcPts val="0"/>
                        </a:spcAft>
                      </a:pPr>
                      <a:r>
                        <a:rPr lang="en-US" sz="1300" b="1" i="1" dirty="0">
                          <a:effectLst/>
                        </a:rPr>
                        <a:t>I had my son's doctor fax a letter to [the utility company] saying they can't turn off my lights because he's on an asthma machine and he needs it. So that's the only reason my lights stayed on.</a:t>
                      </a:r>
                      <a:endParaRPr lang="en-US" sz="1300" b="1" i="1"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spcBef>
                          <a:spcPts val="0"/>
                        </a:spcBef>
                        <a:spcAft>
                          <a:spcPts val="0"/>
                        </a:spcAft>
                      </a:pPr>
                      <a:r>
                        <a:rPr lang="en-US" sz="1300" dirty="0">
                          <a:effectLst/>
                        </a:rPr>
                        <a:t>Resilience</a:t>
                      </a:r>
                      <a:r>
                        <a:rPr lang="en-US" sz="1300" baseline="0" dirty="0">
                          <a:effectLst/>
                        </a:rPr>
                        <a:t>/ resourceful-ness</a:t>
                      </a:r>
                      <a:endParaRPr lang="en-US" sz="1300" dirty="0">
                        <a:effectLst/>
                        <a:latin typeface="+mn-lt"/>
                        <a:ea typeface="Calibri" panose="020F0502020204030204" pitchFamily="34" charset="0"/>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i="1" dirty="0">
                          <a:effectLst/>
                        </a:rPr>
                        <a:t>So the whole week [during a shut off], all we did was took a bucket like we were having a cookout. You know those buckets that you use to put sodas and stuff. Put some ice in it, it lasted for a week. Eating sandwiches, takeout. My kids said, ‘Mommy, when they </a:t>
                      </a:r>
                      <a:r>
                        <a:rPr lang="en-US" sz="1300" b="1" i="1" dirty="0" err="1">
                          <a:effectLst/>
                        </a:rPr>
                        <a:t>gonna</a:t>
                      </a:r>
                      <a:r>
                        <a:rPr lang="en-US" sz="1300" b="1" i="1" dirty="0">
                          <a:effectLst/>
                        </a:rPr>
                        <a:t> put the gas back so we cook the fish?’ I finally got two checks and turned the lights back on. You </a:t>
                      </a:r>
                      <a:r>
                        <a:rPr lang="en-US" sz="1300" b="1" i="1" dirty="0" err="1">
                          <a:effectLst/>
                        </a:rPr>
                        <a:t>gotta</a:t>
                      </a:r>
                      <a:r>
                        <a:rPr lang="en-US" sz="1300" b="1" i="1" dirty="0">
                          <a:effectLst/>
                        </a:rPr>
                        <a:t> sacrifice.</a:t>
                      </a:r>
                      <a:endParaRPr lang="en-US" sz="1300" b="1" i="1" dirty="0">
                        <a:effectLst/>
                        <a:latin typeface="+mn-lt"/>
                      </a:endParaRPr>
                    </a:p>
                  </a:txBody>
                  <a:tcPr marL="68580" marR="68580" marT="0" marB="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300">
                          <a:effectLst/>
                        </a:rPr>
                        <a:t>Faith, hope and despair</a:t>
                      </a:r>
                      <a:endParaRPr lang="en-US" sz="1300">
                        <a:effectLst/>
                        <a:latin typeface="+mn-lt"/>
                        <a:ea typeface="Calibri" panose="020F0502020204030204" pitchFamily="34" charset="0"/>
                        <a:cs typeface="Times New Roman"/>
                      </a:endParaRPr>
                    </a:p>
                  </a:txBody>
                  <a:tcPr marL="68580" marR="68580" marT="0" marB="0"/>
                </a:tc>
                <a:tc>
                  <a:txBody>
                    <a:bodyPr/>
                    <a:lstStyle/>
                    <a:p>
                      <a:pPr marL="0" marR="0">
                        <a:spcBef>
                          <a:spcPts val="0"/>
                        </a:spcBef>
                        <a:spcAft>
                          <a:spcPts val="0"/>
                        </a:spcAft>
                      </a:pPr>
                      <a:r>
                        <a:rPr lang="en-US" sz="1300" i="1" dirty="0">
                          <a:effectLst/>
                        </a:rPr>
                        <a:t>A shut off was worrying me before, but I'm trusting in God.</a:t>
                      </a:r>
                    </a:p>
                    <a:p>
                      <a:pPr marL="0" marR="0">
                        <a:lnSpc>
                          <a:spcPts val="600"/>
                        </a:lnSpc>
                        <a:spcBef>
                          <a:spcPts val="0"/>
                        </a:spcBef>
                        <a:spcAft>
                          <a:spcPts val="0"/>
                        </a:spcAft>
                      </a:pPr>
                      <a:r>
                        <a:rPr lang="en-US" sz="1300" i="1" dirty="0">
                          <a:effectLst/>
                        </a:rPr>
                        <a:t> </a:t>
                      </a:r>
                    </a:p>
                    <a:p>
                      <a:pPr marL="0" marR="0">
                        <a:lnSpc>
                          <a:spcPts val="600"/>
                        </a:lnSpc>
                        <a:spcBef>
                          <a:spcPts val="0"/>
                        </a:spcBef>
                        <a:spcAft>
                          <a:spcPts val="0"/>
                        </a:spcAft>
                      </a:pPr>
                      <a:r>
                        <a:rPr lang="en-US" sz="1300" i="1" dirty="0">
                          <a:effectLst/>
                        </a:rPr>
                        <a:t> </a:t>
                      </a:r>
                    </a:p>
                    <a:p>
                      <a:pPr marL="0" marR="0">
                        <a:spcBef>
                          <a:spcPts val="0"/>
                        </a:spcBef>
                        <a:spcAft>
                          <a:spcPts val="0"/>
                        </a:spcAft>
                      </a:pPr>
                      <a:r>
                        <a:rPr lang="en-US" sz="1300" i="1" dirty="0">
                          <a:effectLst/>
                        </a:rPr>
                        <a:t>Inside these neighborhoods </a:t>
                      </a:r>
                      <a:r>
                        <a:rPr lang="en-US" sz="1300" i="1" dirty="0" err="1">
                          <a:effectLst/>
                        </a:rPr>
                        <a:t>ain't</a:t>
                      </a:r>
                      <a:r>
                        <a:rPr lang="en-US" sz="1300" i="1" dirty="0">
                          <a:effectLst/>
                        </a:rPr>
                        <a:t> no way for us to save no money on no electricity 'cause they come out when they want to come out and it's hard to find people to talk to [for good information]. There's nothing you can do… </a:t>
                      </a:r>
                      <a:endParaRPr lang="en-US" sz="1300" b="1" i="1" dirty="0">
                        <a:effectLst/>
                        <a:latin typeface="+mn-lt"/>
                        <a:ea typeface="Calibri" panose="020F0502020204030204" pitchFamily="34" charset="0"/>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053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340" y="38567"/>
            <a:ext cx="7339259" cy="1334823"/>
          </a:xfrm>
        </p:spPr>
        <p:txBody>
          <a:bodyPr>
            <a:noAutofit/>
          </a:bodyPr>
          <a:lstStyle/>
          <a:p>
            <a:pPr algn="l"/>
            <a:r>
              <a:rPr lang="en-US" sz="4800" b="1" dirty="0">
                <a:latin typeface="Charter Roman"/>
                <a:cs typeface="Charter Roman"/>
              </a:rPr>
              <a:t>Adverse Consequences</a:t>
            </a:r>
          </a:p>
        </p:txBody>
      </p:sp>
      <p:sp>
        <p:nvSpPr>
          <p:cNvPr id="3" name="Content Placeholder 2"/>
          <p:cNvSpPr>
            <a:spLocks noGrp="1"/>
          </p:cNvSpPr>
          <p:nvPr>
            <p:ph idx="1"/>
          </p:nvPr>
        </p:nvSpPr>
        <p:spPr>
          <a:xfrm>
            <a:off x="2968991" y="2067556"/>
            <a:ext cx="8279141" cy="4525963"/>
          </a:xfrm>
        </p:spPr>
        <p:txBody>
          <a:bodyPr>
            <a:noAutofit/>
          </a:bodyPr>
          <a:lstStyle/>
          <a:p>
            <a:pPr marL="0" indent="0">
              <a:buNone/>
            </a:pPr>
            <a:r>
              <a:rPr lang="en-US" sz="2800" b="1" dirty="0">
                <a:latin typeface="Charter Roman"/>
                <a:cs typeface="Charter Roman"/>
              </a:rPr>
              <a:t>Environmental Consequences</a:t>
            </a:r>
            <a:endParaRPr lang="en-US" b="1" dirty="0">
              <a:latin typeface="Charter Roman"/>
              <a:cs typeface="Charter Roman"/>
            </a:endParaRPr>
          </a:p>
          <a:p>
            <a:r>
              <a:rPr lang="en-US" sz="2800" dirty="0">
                <a:latin typeface="Charter Roman"/>
                <a:cs typeface="Charter Roman"/>
              </a:rPr>
              <a:t>Hazardous exposures, heat stress, cold stress</a:t>
            </a:r>
          </a:p>
          <a:p>
            <a:endParaRPr lang="en-US" sz="2800" dirty="0">
              <a:latin typeface="Charter Roman"/>
              <a:cs typeface="Charter Roman"/>
            </a:endParaRPr>
          </a:p>
          <a:p>
            <a:pPr marL="0" indent="0">
              <a:buNone/>
            </a:pPr>
            <a:r>
              <a:rPr lang="en-US" sz="2800" b="1" dirty="0">
                <a:latin typeface="Charter Roman"/>
                <a:cs typeface="Charter Roman"/>
              </a:rPr>
              <a:t>Health Consequences</a:t>
            </a:r>
          </a:p>
          <a:p>
            <a:r>
              <a:rPr lang="en-US" dirty="0">
                <a:latin typeface="Charter Roman"/>
                <a:cs typeface="Charter Roman"/>
              </a:rPr>
              <a:t>Chronic stress, mental health triggers, asthma</a:t>
            </a:r>
          </a:p>
          <a:p>
            <a:endParaRPr lang="en-US" sz="2800" dirty="0">
              <a:latin typeface="Charter Roman"/>
              <a:cs typeface="Charter Roman"/>
            </a:endParaRPr>
          </a:p>
          <a:p>
            <a:pPr marL="0" indent="0">
              <a:buNone/>
            </a:pPr>
            <a:r>
              <a:rPr lang="en-US" sz="2800" b="1" dirty="0">
                <a:latin typeface="Charter Roman"/>
                <a:cs typeface="Charter Roman"/>
              </a:rPr>
              <a:t>Social Consequences</a:t>
            </a:r>
          </a:p>
          <a:p>
            <a:r>
              <a:rPr lang="en-US" dirty="0">
                <a:latin typeface="Charter Roman"/>
                <a:cs typeface="Charter Roman"/>
              </a:rPr>
              <a:t>Residential instability, stigma, family disruption</a:t>
            </a:r>
          </a:p>
        </p:txBody>
      </p:sp>
      <p:pic>
        <p:nvPicPr>
          <p:cNvPr id="5" name="Picture 4"/>
          <p:cNvPicPr>
            <a:picLocks noChangeAspect="1"/>
          </p:cNvPicPr>
          <p:nvPr/>
        </p:nvPicPr>
        <p:blipFill>
          <a:blip r:embed="rId2"/>
          <a:stretch>
            <a:fillRect/>
          </a:stretch>
        </p:blipFill>
        <p:spPr>
          <a:xfrm>
            <a:off x="1483548" y="3535408"/>
            <a:ext cx="1215231" cy="1208767"/>
          </a:xfrm>
          <a:prstGeom prst="rect">
            <a:avLst/>
          </a:prstGeom>
        </p:spPr>
      </p:pic>
      <p:pic>
        <p:nvPicPr>
          <p:cNvPr id="6" name="Picture 5"/>
          <p:cNvPicPr>
            <a:picLocks noChangeAspect="1"/>
          </p:cNvPicPr>
          <p:nvPr/>
        </p:nvPicPr>
        <p:blipFill rotWithShape="1">
          <a:blip r:embed="rId3"/>
          <a:srcRect l="27047" t="29598" r="27402" b="29603"/>
          <a:stretch/>
        </p:blipFill>
        <p:spPr>
          <a:xfrm>
            <a:off x="1418554" y="5034691"/>
            <a:ext cx="1356861" cy="1215308"/>
          </a:xfrm>
          <a:prstGeom prst="rect">
            <a:avLst/>
          </a:prstGeom>
        </p:spPr>
      </p:pic>
      <p:pic>
        <p:nvPicPr>
          <p:cNvPr id="8" name="Picture 7"/>
          <p:cNvPicPr>
            <a:picLocks noChangeAspect="1"/>
          </p:cNvPicPr>
          <p:nvPr/>
        </p:nvPicPr>
        <p:blipFill rotWithShape="1">
          <a:blip r:embed="rId4"/>
          <a:srcRect l="10148" t="11099" r="11577" b="11205"/>
          <a:stretch/>
        </p:blipFill>
        <p:spPr>
          <a:xfrm>
            <a:off x="1483548" y="1958102"/>
            <a:ext cx="1226179" cy="1217104"/>
          </a:xfrm>
          <a:prstGeom prst="rect">
            <a:avLst/>
          </a:prstGeom>
        </p:spPr>
      </p:pic>
      <p:sp>
        <p:nvSpPr>
          <p:cNvPr id="9" name="Oval 8"/>
          <p:cNvSpPr/>
          <p:nvPr/>
        </p:nvSpPr>
        <p:spPr>
          <a:xfrm>
            <a:off x="1480415" y="3528645"/>
            <a:ext cx="1222375" cy="1209040"/>
          </a:xfrm>
          <a:prstGeom prst="ellipse">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515340" y="1981784"/>
            <a:ext cx="1181100" cy="1177925"/>
          </a:xfrm>
          <a:prstGeom prst="ellipse">
            <a:avLst/>
          </a:prstGeom>
          <a:noFill/>
          <a:ln w="38100" cmpd="sng">
            <a:solidFill>
              <a:srgbClr val="A9D18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499466" y="5038220"/>
            <a:ext cx="1209674" cy="1207589"/>
          </a:xfrm>
          <a:prstGeom prst="ellipse">
            <a:avLst/>
          </a:prstGeom>
          <a:noFill/>
          <a:ln w="38100"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0" y="1319372"/>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0" y="1379880"/>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0" y="1440387"/>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0" y="1499161"/>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0" y="1559668"/>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
        <p:nvSpPr>
          <p:cNvPr id="19" name="TextBox 18"/>
          <p:cNvSpPr txBox="1"/>
          <p:nvPr/>
        </p:nvSpPr>
        <p:spPr>
          <a:xfrm>
            <a:off x="10132950" y="6581001"/>
            <a:ext cx="1880852" cy="276999"/>
          </a:xfrm>
          <a:prstGeom prst="rect">
            <a:avLst/>
          </a:prstGeom>
          <a:noFill/>
        </p:spPr>
        <p:txBody>
          <a:bodyPr wrap="square" rtlCol="0">
            <a:spAutoFit/>
          </a:bodyPr>
          <a:lstStyle/>
          <a:p>
            <a:r>
              <a:rPr lang="en-US" sz="1200" dirty="0">
                <a:latin typeface="Charter Roman"/>
                <a:cs typeface="Charter Roman"/>
              </a:rPr>
              <a:t>Hernández, </a:t>
            </a:r>
            <a:r>
              <a:rPr lang="en-US" sz="1200" i="1" dirty="0">
                <a:latin typeface="Charter Roman"/>
                <a:cs typeface="Charter Roman"/>
              </a:rPr>
              <a:t>SSM</a:t>
            </a:r>
            <a:r>
              <a:rPr lang="en-US" sz="1200" dirty="0">
                <a:latin typeface="Charter Roman"/>
                <a:cs typeface="Charter Roman"/>
              </a:rPr>
              <a:t>, 2016</a:t>
            </a:r>
          </a:p>
        </p:txBody>
      </p:sp>
    </p:spTree>
    <p:extLst>
      <p:ext uri="{BB962C8B-B14F-4D97-AF65-F5344CB8AC3E}">
        <p14:creationId xmlns:p14="http://schemas.microsoft.com/office/powerpoint/2010/main" val="3353289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483827685"/>
              </p:ext>
            </p:extLst>
          </p:nvPr>
        </p:nvGraphicFramePr>
        <p:xfrm>
          <a:off x="3073401" y="88900"/>
          <a:ext cx="8991600" cy="6629400"/>
        </p:xfrm>
        <a:graphic>
          <a:graphicData uri="http://schemas.openxmlformats.org/drawingml/2006/table">
            <a:tbl>
              <a:tblPr firstRow="1" bandRow="1">
                <a:tableStyleId>{1E171933-4619-4E11-9A3F-F7608DF75F80}</a:tableStyleId>
              </a:tblPr>
              <a:tblGrid>
                <a:gridCol w="1321888">
                  <a:extLst>
                    <a:ext uri="{9D8B030D-6E8A-4147-A177-3AD203B41FA5}">
                      <a16:colId xmlns:a16="http://schemas.microsoft.com/office/drawing/2014/main" val="20000"/>
                    </a:ext>
                  </a:extLst>
                </a:gridCol>
                <a:gridCol w="1087804">
                  <a:extLst>
                    <a:ext uri="{9D8B030D-6E8A-4147-A177-3AD203B41FA5}">
                      <a16:colId xmlns:a16="http://schemas.microsoft.com/office/drawing/2014/main" val="20001"/>
                    </a:ext>
                  </a:extLst>
                </a:gridCol>
                <a:gridCol w="6581908">
                  <a:extLst>
                    <a:ext uri="{9D8B030D-6E8A-4147-A177-3AD203B41FA5}">
                      <a16:colId xmlns:a16="http://schemas.microsoft.com/office/drawing/2014/main" val="20002"/>
                    </a:ext>
                  </a:extLst>
                </a:gridCol>
              </a:tblGrid>
              <a:tr h="328860">
                <a:tc>
                  <a:txBody>
                    <a:bodyPr/>
                    <a:lstStyle/>
                    <a:p>
                      <a:pPr marL="0" marR="0">
                        <a:spcBef>
                          <a:spcPts val="0"/>
                        </a:spcBef>
                        <a:spcAft>
                          <a:spcPts val="0"/>
                        </a:spcAft>
                      </a:pPr>
                      <a:r>
                        <a:rPr lang="en-US" sz="1400" dirty="0">
                          <a:effectLst/>
                        </a:rPr>
                        <a:t>Consequence</a:t>
                      </a: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Subtheme</a:t>
                      </a: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Exemplary quotes</a:t>
                      </a: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57720">
                <a:tc rowSpan="3">
                  <a:txBody>
                    <a:bodyPr/>
                    <a:lstStyle/>
                    <a:p>
                      <a:pPr marL="0" marR="0">
                        <a:spcBef>
                          <a:spcPts val="0"/>
                        </a:spcBef>
                        <a:spcAft>
                          <a:spcPts val="0"/>
                        </a:spcAft>
                      </a:pP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Hazardous exposures</a:t>
                      </a:r>
                    </a:p>
                    <a:p>
                      <a:pPr marL="0" marR="0">
                        <a:spcBef>
                          <a:spcPts val="0"/>
                        </a:spcBef>
                        <a:spcAft>
                          <a:spcPts val="0"/>
                        </a:spcAft>
                      </a:pPr>
                      <a:r>
                        <a:rPr lang="en-US" sz="1400" dirty="0">
                          <a:effectLst/>
                        </a:rPr>
                        <a:t> </a:t>
                      </a: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i="1" dirty="0">
                          <a:effectLst/>
                        </a:rPr>
                        <a:t>For three months there was a gas leak and I ended up going to the hospital. … The smell kept on coming up </a:t>
                      </a:r>
                      <a:r>
                        <a:rPr lang="en-US" sz="1400" b="1" dirty="0">
                          <a:effectLst/>
                        </a:rPr>
                        <a:t>[but] </a:t>
                      </a:r>
                      <a:r>
                        <a:rPr lang="en-US" sz="1400" b="1" i="1" dirty="0">
                          <a:effectLst/>
                        </a:rPr>
                        <a:t>the</a:t>
                      </a:r>
                      <a:r>
                        <a:rPr lang="en-US" sz="1400" b="1" dirty="0">
                          <a:effectLst/>
                        </a:rPr>
                        <a:t> [stove] </a:t>
                      </a:r>
                      <a:r>
                        <a:rPr lang="en-US" sz="1400" b="1" i="1" dirty="0">
                          <a:effectLst/>
                        </a:rPr>
                        <a:t>pilot wasn't lit. I had to call the gas company. I said, "Look, you have to come down here. This gas is killing me.</a:t>
                      </a:r>
                      <a:endParaRPr lang="en-US" sz="1400" b="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8480">
                <a:tc vMerge="1">
                  <a:txBody>
                    <a:bodyPr/>
                    <a:lstStyle/>
                    <a:p>
                      <a:endParaRPr lang="en-US"/>
                    </a:p>
                  </a:txBody>
                  <a:tcPr/>
                </a:tc>
                <a:tc>
                  <a:txBody>
                    <a:bodyPr/>
                    <a:lstStyle/>
                    <a:p>
                      <a:pPr marL="0" marR="0">
                        <a:spcBef>
                          <a:spcPts val="0"/>
                        </a:spcBef>
                        <a:spcAft>
                          <a:spcPts val="0"/>
                        </a:spcAft>
                      </a:pPr>
                      <a:r>
                        <a:rPr lang="en-US" sz="1400" dirty="0">
                          <a:effectLst/>
                        </a:rPr>
                        <a:t>Heat stress</a:t>
                      </a: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i="1" dirty="0">
                          <a:effectLst/>
                        </a:rPr>
                        <a:t>As for summertime, electricity is obviously higher because of air-conditioning. It's so hot and we live on the third floor. It is burning hot. It is extremely hot.</a:t>
                      </a:r>
                      <a:endParaRPr lang="en-US" sz="1400"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76960">
                <a:tc vMerge="1">
                  <a:txBody>
                    <a:bodyPr/>
                    <a:lstStyle/>
                    <a:p>
                      <a:endParaRPr lang="en-US"/>
                    </a:p>
                  </a:txBody>
                  <a:tcPr/>
                </a:tc>
                <a:tc>
                  <a:txBody>
                    <a:bodyPr/>
                    <a:lstStyle/>
                    <a:p>
                      <a:pPr marL="0" marR="0">
                        <a:spcBef>
                          <a:spcPts val="0"/>
                        </a:spcBef>
                        <a:spcAft>
                          <a:spcPts val="0"/>
                        </a:spcAft>
                      </a:pPr>
                      <a:r>
                        <a:rPr lang="en-US" sz="1400" dirty="0">
                          <a:effectLst/>
                        </a:rPr>
                        <a:t>Cold stress</a:t>
                      </a:r>
                    </a:p>
                    <a:p>
                      <a:pPr marL="0" marR="0">
                        <a:spcBef>
                          <a:spcPts val="0"/>
                        </a:spcBef>
                        <a:spcAft>
                          <a:spcPts val="0"/>
                        </a:spcAft>
                      </a:pPr>
                      <a:r>
                        <a:rPr lang="en-US" sz="1400" dirty="0">
                          <a:effectLst/>
                        </a:rPr>
                        <a:t> </a:t>
                      </a: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i="1" dirty="0">
                          <a:effectLst/>
                        </a:rPr>
                        <a:t>If I open this door you feel like you’re standing outside. There’s no heat in here and there’s no heat in the kitchen. He </a:t>
                      </a:r>
                      <a:r>
                        <a:rPr lang="en-US" sz="1400" dirty="0">
                          <a:effectLst/>
                        </a:rPr>
                        <a:t>[the landlord] </a:t>
                      </a:r>
                      <a:r>
                        <a:rPr lang="en-US" sz="1400" i="1" dirty="0">
                          <a:effectLst/>
                        </a:rPr>
                        <a:t>says it’s a four bedroom but really it’s a big, huge, empty house.</a:t>
                      </a:r>
                      <a:endParaRPr lang="en-US"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060">
                <a:tc rowSpan="3">
                  <a:txBody>
                    <a:bodyPr/>
                    <a:lstStyle/>
                    <a:p>
                      <a:pPr marL="0" marR="0">
                        <a:spcBef>
                          <a:spcPts val="0"/>
                        </a:spcBef>
                        <a:spcAft>
                          <a:spcPts val="0"/>
                        </a:spcAft>
                      </a:pP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Asthma</a:t>
                      </a:r>
                      <a:endParaRPr lang="en-US" sz="140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i="1" dirty="0">
                          <a:effectLst/>
                        </a:rPr>
                        <a:t>In the wintertime its more </a:t>
                      </a:r>
                      <a:r>
                        <a:rPr lang="en-US" sz="1400" dirty="0">
                          <a:effectLst/>
                        </a:rPr>
                        <a:t>[of a problem] </a:t>
                      </a:r>
                      <a:r>
                        <a:rPr lang="en-US" sz="1400" i="1" dirty="0">
                          <a:effectLst/>
                        </a:rPr>
                        <a:t>‘cause he </a:t>
                      </a:r>
                      <a:r>
                        <a:rPr lang="en-US" sz="1400" dirty="0">
                          <a:effectLst/>
                        </a:rPr>
                        <a:t>[child] </a:t>
                      </a:r>
                      <a:r>
                        <a:rPr lang="en-US" sz="1400" i="1" dirty="0">
                          <a:effectLst/>
                        </a:rPr>
                        <a:t>gets sick more with asthma. </a:t>
                      </a:r>
                      <a:endParaRPr lang="en-US" sz="1400"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876960">
                <a:tc vMerge="1">
                  <a:txBody>
                    <a:bodyPr/>
                    <a:lstStyle/>
                    <a:p>
                      <a:endParaRPr lang="en-US"/>
                    </a:p>
                  </a:txBody>
                  <a:tcPr/>
                </a:tc>
                <a:tc>
                  <a:txBody>
                    <a:bodyPr/>
                    <a:lstStyle/>
                    <a:p>
                      <a:pPr marL="0" marR="0">
                        <a:spcBef>
                          <a:spcPts val="0"/>
                        </a:spcBef>
                        <a:spcAft>
                          <a:spcPts val="0"/>
                        </a:spcAft>
                      </a:pPr>
                      <a:r>
                        <a:rPr lang="en-US" sz="1400">
                          <a:effectLst/>
                        </a:rPr>
                        <a:t>Chronic stress </a:t>
                      </a:r>
                      <a:endParaRPr lang="en-US" sz="140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b="1" i="1" dirty="0">
                          <a:effectLst/>
                        </a:rPr>
                        <a:t>Stress. It adds stress. It's silly sometimes, but I think like, "Geez. My lights are </a:t>
                      </a:r>
                      <a:r>
                        <a:rPr lang="en-US" sz="1400" b="1" i="1" dirty="0" err="1">
                          <a:effectLst/>
                        </a:rPr>
                        <a:t>gonna</a:t>
                      </a:r>
                      <a:r>
                        <a:rPr lang="en-US" sz="1400" b="1" i="1" dirty="0">
                          <a:effectLst/>
                        </a:rPr>
                        <a:t> shut off." Even though I know they won't but even if I'm behind a few days a week I worry. I worry about a lot of things. I do. I mean, I know it won't happen but I worry about it. I do. I worry a lot.</a:t>
                      </a:r>
                      <a:endParaRPr lang="en-US" sz="1400" b="1"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096200">
                <a:tc vMerge="1">
                  <a:txBody>
                    <a:bodyPr/>
                    <a:lstStyle/>
                    <a:p>
                      <a:endParaRPr lang="en-US"/>
                    </a:p>
                  </a:txBody>
                  <a:tcPr/>
                </a:tc>
                <a:tc>
                  <a:txBody>
                    <a:bodyPr/>
                    <a:lstStyle/>
                    <a:p>
                      <a:pPr marL="0" marR="0">
                        <a:spcBef>
                          <a:spcPts val="0"/>
                        </a:spcBef>
                        <a:spcAft>
                          <a:spcPts val="0"/>
                        </a:spcAft>
                      </a:pPr>
                      <a:r>
                        <a:rPr lang="en-US" sz="1400">
                          <a:effectLst/>
                        </a:rPr>
                        <a:t>Mental health trigger </a:t>
                      </a:r>
                      <a:endParaRPr lang="en-US" sz="140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i="1" dirty="0">
                          <a:effectLst/>
                        </a:rPr>
                        <a:t>Every time I call I get nowhere, that's why I told my psychiatrist. Then I went into a depression, you know, 'cause I'm trying to show them my bill and everything and don't nobody ever have funds for me. So I told her I feel like I'm being targeted, which I know better, but I was just feeling low, you know…</a:t>
                      </a:r>
                      <a:endParaRPr lang="en-US" sz="1400"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657720">
                <a:tc rowSpan="3">
                  <a:txBody>
                    <a:bodyPr/>
                    <a:lstStyle/>
                    <a:p>
                      <a:pPr marL="0" marR="0">
                        <a:spcBef>
                          <a:spcPts val="0"/>
                        </a:spcBef>
                        <a:spcAft>
                          <a:spcPts val="0"/>
                        </a:spcAft>
                      </a:pPr>
                      <a:endParaRPr lang="en-US" sz="1400" dirty="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Parental fear and stigma</a:t>
                      </a:r>
                      <a:endParaRPr lang="en-US" sz="140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0" i="1" dirty="0">
                          <a:effectLst/>
                        </a:rPr>
                        <a:t>One day I didn’t have no money to pay my bill and they was </a:t>
                      </a:r>
                      <a:r>
                        <a:rPr lang="en-US" sz="1400" b="0" i="1" dirty="0" err="1">
                          <a:effectLst/>
                        </a:rPr>
                        <a:t>gonna</a:t>
                      </a:r>
                      <a:r>
                        <a:rPr lang="en-US" sz="1400" b="0" i="1" dirty="0">
                          <a:effectLst/>
                        </a:rPr>
                        <a:t> turn off my lights. When they turn off your lights people look at that and I didn’t want nobody coming in here and take my children from me because I don’t have my lights on. </a:t>
                      </a:r>
                      <a:endParaRPr lang="en-US" sz="1400" b="0"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876960">
                <a:tc vMerge="1">
                  <a:txBody>
                    <a:bodyPr/>
                    <a:lstStyle/>
                    <a:p>
                      <a:endParaRPr lang="en-US"/>
                    </a:p>
                  </a:txBody>
                  <a:tcPr/>
                </a:tc>
                <a:tc>
                  <a:txBody>
                    <a:bodyPr/>
                    <a:lstStyle/>
                    <a:p>
                      <a:pPr marL="0" marR="0">
                        <a:spcBef>
                          <a:spcPts val="0"/>
                        </a:spcBef>
                        <a:spcAft>
                          <a:spcPts val="0"/>
                        </a:spcAft>
                      </a:pPr>
                      <a:r>
                        <a:rPr lang="en-US" sz="1400">
                          <a:effectLst/>
                        </a:rPr>
                        <a:t>Family disruption</a:t>
                      </a:r>
                      <a:endParaRPr lang="en-US" sz="140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b="1" i="1" dirty="0">
                          <a:effectLst/>
                        </a:rPr>
                        <a:t>My bills started raising up and raising up and I went to the doctor’s because they turned off my gas. So, I sent my kids to their aunt’s house ‘cause I didn’t want them in the house since you can’t cook or give them a bath or nothing. I didn’t want them here. And then I went through my depression thing- it just went down for me.   </a:t>
                      </a:r>
                      <a:endParaRPr lang="en-US" sz="1400" b="1"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38480">
                <a:tc vMerge="1">
                  <a:txBody>
                    <a:bodyPr/>
                    <a:lstStyle/>
                    <a:p>
                      <a:endParaRPr lang="en-US"/>
                    </a:p>
                  </a:txBody>
                  <a:tcPr/>
                </a:tc>
                <a:tc>
                  <a:txBody>
                    <a:bodyPr/>
                    <a:lstStyle/>
                    <a:p>
                      <a:pPr marL="0" marR="0">
                        <a:spcBef>
                          <a:spcPts val="0"/>
                        </a:spcBef>
                        <a:spcAft>
                          <a:spcPts val="0"/>
                        </a:spcAft>
                      </a:pPr>
                      <a:r>
                        <a:rPr lang="en-US" sz="1400">
                          <a:effectLst/>
                        </a:rPr>
                        <a:t>Residential instability</a:t>
                      </a:r>
                      <a:endParaRPr lang="en-US" sz="1400">
                        <a:effectLst/>
                        <a:latin typeface="Garamond BE Regular"/>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400" i="1" dirty="0">
                          <a:effectLst/>
                        </a:rPr>
                        <a:t>From all my apartments I’ve always had faulty heating systems and I always had to pay my own utilities. That’s one of the reasons why we moved so much.</a:t>
                      </a:r>
                      <a:endParaRPr lang="en-US" sz="1400" i="1" dirty="0">
                        <a:effectLst/>
                        <a:latin typeface="Garamond BE 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11" name="Title 10"/>
          <p:cNvSpPr>
            <a:spLocks noGrp="1"/>
          </p:cNvSpPr>
          <p:nvPr>
            <p:ph type="title"/>
          </p:nvPr>
        </p:nvSpPr>
        <p:spPr>
          <a:xfrm>
            <a:off x="0" y="417426"/>
            <a:ext cx="3932237" cy="1417562"/>
          </a:xfrm>
        </p:spPr>
        <p:txBody>
          <a:bodyPr>
            <a:normAutofit/>
          </a:bodyPr>
          <a:lstStyle/>
          <a:p>
            <a:r>
              <a:rPr lang="en-US" b="1" dirty="0">
                <a:latin typeface="Charter Roman"/>
                <a:cs typeface="Charter Roman"/>
              </a:rPr>
              <a:t>Adverse Consequences</a:t>
            </a:r>
          </a:p>
        </p:txBody>
      </p:sp>
      <p:cxnSp>
        <p:nvCxnSpPr>
          <p:cNvPr id="7" name="Straight Connector 6"/>
          <p:cNvCxnSpPr/>
          <p:nvPr/>
        </p:nvCxnSpPr>
        <p:spPr>
          <a:xfrm>
            <a:off x="3076396" y="2372708"/>
            <a:ext cx="8985624" cy="7882"/>
          </a:xfrm>
          <a:prstGeom prst="line">
            <a:avLst/>
          </a:prstGeom>
          <a:ln w="28575" cmpd="sng">
            <a:solidFill>
              <a:srgbClr val="FFD966"/>
            </a:solidFill>
          </a:ln>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a:off x="3075524" y="4726992"/>
            <a:ext cx="8985624" cy="7882"/>
          </a:xfrm>
          <a:prstGeom prst="line">
            <a:avLst/>
          </a:prstGeom>
          <a:ln w="28575" cmpd="sng">
            <a:solidFill>
              <a:srgbClr val="FFD966"/>
            </a:solidFill>
          </a:ln>
        </p:spPr>
        <p:style>
          <a:lnRef idx="2">
            <a:schemeClr val="accent3"/>
          </a:lnRef>
          <a:fillRef idx="0">
            <a:schemeClr val="accent3"/>
          </a:fillRef>
          <a:effectRef idx="1">
            <a:schemeClr val="accent3"/>
          </a:effectRef>
          <a:fontRef idx="minor">
            <a:schemeClr val="tx1"/>
          </a:fontRef>
        </p:style>
      </p:cxnSp>
      <p:pic>
        <p:nvPicPr>
          <p:cNvPr id="18" name="Picture 17"/>
          <p:cNvPicPr>
            <a:picLocks noChangeAspect="1"/>
          </p:cNvPicPr>
          <p:nvPr/>
        </p:nvPicPr>
        <p:blipFill>
          <a:blip r:embed="rId3"/>
          <a:stretch>
            <a:fillRect/>
          </a:stretch>
        </p:blipFill>
        <p:spPr>
          <a:xfrm>
            <a:off x="3127044" y="2969680"/>
            <a:ext cx="1215231" cy="1208767"/>
          </a:xfrm>
          <a:prstGeom prst="rect">
            <a:avLst/>
          </a:prstGeom>
        </p:spPr>
      </p:pic>
      <p:sp>
        <p:nvSpPr>
          <p:cNvPr id="21" name="Oval 20"/>
          <p:cNvSpPr/>
          <p:nvPr/>
        </p:nvSpPr>
        <p:spPr>
          <a:xfrm>
            <a:off x="3123911" y="2962917"/>
            <a:ext cx="1222375" cy="1209040"/>
          </a:xfrm>
          <a:prstGeom prst="ellipse">
            <a:avLst/>
          </a:prstGeom>
          <a:noFill/>
          <a:ln w="38100"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144185" y="789641"/>
            <a:ext cx="1171423" cy="1162983"/>
          </a:xfrm>
          <a:prstGeom prst="rect">
            <a:avLst/>
          </a:prstGeom>
        </p:spPr>
      </p:pic>
      <p:sp>
        <p:nvSpPr>
          <p:cNvPr id="22" name="Oval 21"/>
          <p:cNvSpPr/>
          <p:nvPr/>
        </p:nvSpPr>
        <p:spPr>
          <a:xfrm>
            <a:off x="3138919" y="781056"/>
            <a:ext cx="1181100" cy="1177925"/>
          </a:xfrm>
          <a:prstGeom prst="ellipse">
            <a:avLst/>
          </a:prstGeom>
          <a:noFill/>
          <a:ln w="38100" cmpd="sng">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3142803" y="5105400"/>
            <a:ext cx="1191753" cy="1178759"/>
          </a:xfrm>
          <a:prstGeom prst="rect">
            <a:avLst/>
          </a:prstGeom>
        </p:spPr>
      </p:pic>
      <p:sp>
        <p:nvSpPr>
          <p:cNvPr id="23" name="Oval 22"/>
          <p:cNvSpPr/>
          <p:nvPr/>
        </p:nvSpPr>
        <p:spPr>
          <a:xfrm>
            <a:off x="3139785" y="5089525"/>
            <a:ext cx="1197265" cy="1203103"/>
          </a:xfrm>
          <a:prstGeom prst="ellipse">
            <a:avLst/>
          </a:prstGeom>
          <a:noFill/>
          <a:ln w="38100"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7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bwMode="auto">
          <a:xfrm>
            <a:off x="119886" y="3180874"/>
            <a:ext cx="2394737" cy="1013038"/>
          </a:xfrm>
          <a:custGeom>
            <a:avLst/>
            <a:gdLst>
              <a:gd name="connsiteX0" fmla="*/ 0 w 1159717"/>
              <a:gd name="connsiteY0" fmla="*/ 78228 h 782281"/>
              <a:gd name="connsiteX1" fmla="*/ 78228 w 1159717"/>
              <a:gd name="connsiteY1" fmla="*/ 0 h 782281"/>
              <a:gd name="connsiteX2" fmla="*/ 1081489 w 1159717"/>
              <a:gd name="connsiteY2" fmla="*/ 0 h 782281"/>
              <a:gd name="connsiteX3" fmla="*/ 1159717 w 1159717"/>
              <a:gd name="connsiteY3" fmla="*/ 78228 h 782281"/>
              <a:gd name="connsiteX4" fmla="*/ 1159717 w 1159717"/>
              <a:gd name="connsiteY4" fmla="*/ 704053 h 782281"/>
              <a:gd name="connsiteX5" fmla="*/ 1081489 w 1159717"/>
              <a:gd name="connsiteY5" fmla="*/ 782281 h 782281"/>
              <a:gd name="connsiteX6" fmla="*/ 78228 w 1159717"/>
              <a:gd name="connsiteY6" fmla="*/ 782281 h 782281"/>
              <a:gd name="connsiteX7" fmla="*/ 0 w 1159717"/>
              <a:gd name="connsiteY7" fmla="*/ 704053 h 782281"/>
              <a:gd name="connsiteX8" fmla="*/ 0 w 1159717"/>
              <a:gd name="connsiteY8" fmla="*/ 78228 h 7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717" h="782281">
                <a:moveTo>
                  <a:pt x="0" y="78228"/>
                </a:moveTo>
                <a:cubicBezTo>
                  <a:pt x="0" y="35024"/>
                  <a:pt x="35024" y="0"/>
                  <a:pt x="78228" y="0"/>
                </a:cubicBezTo>
                <a:lnTo>
                  <a:pt x="1081489" y="0"/>
                </a:lnTo>
                <a:cubicBezTo>
                  <a:pt x="1124693" y="0"/>
                  <a:pt x="1159717" y="35024"/>
                  <a:pt x="1159717" y="78228"/>
                </a:cubicBezTo>
                <a:lnTo>
                  <a:pt x="1159717" y="704053"/>
                </a:lnTo>
                <a:cubicBezTo>
                  <a:pt x="1159717" y="747257"/>
                  <a:pt x="1124693" y="782281"/>
                  <a:pt x="1081489" y="782281"/>
                </a:cubicBezTo>
                <a:lnTo>
                  <a:pt x="78228" y="782281"/>
                </a:lnTo>
                <a:cubicBezTo>
                  <a:pt x="35024" y="782281"/>
                  <a:pt x="0" y="747257"/>
                  <a:pt x="0" y="704053"/>
                </a:cubicBezTo>
                <a:lnTo>
                  <a:pt x="0" y="78228"/>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8627" tIns="28627" rIns="28627" bIns="28627" spcCol="1270" anchor="ctr"/>
          <a:lstStyle/>
          <a:p>
            <a:pPr algn="ctr" defTabSz="400050">
              <a:lnSpc>
                <a:spcPct val="90000"/>
              </a:lnSpc>
              <a:spcAft>
                <a:spcPct val="35000"/>
              </a:spcAft>
              <a:defRPr/>
            </a:pPr>
            <a:r>
              <a:rPr lang="en-US" sz="1200" b="1" dirty="0">
                <a:solidFill>
                  <a:schemeClr val="tx1"/>
                </a:solidFill>
                <a:cs typeface="Times New Roman"/>
              </a:rPr>
              <a:t>Neighborhood Factors </a:t>
            </a:r>
          </a:p>
          <a:p>
            <a:pPr algn="ctr" defTabSz="400050">
              <a:lnSpc>
                <a:spcPct val="90000"/>
              </a:lnSpc>
              <a:spcAft>
                <a:spcPct val="35000"/>
              </a:spcAft>
              <a:defRPr/>
            </a:pPr>
            <a:r>
              <a:rPr lang="en-US" sz="1200" dirty="0">
                <a:solidFill>
                  <a:schemeClr val="tx1"/>
                </a:solidFill>
                <a:cs typeface="Times New Roman"/>
              </a:rPr>
              <a:t>e.g. socioeconomic deprivation; racial residential segregation; poor outdoor air quality</a:t>
            </a:r>
          </a:p>
        </p:txBody>
      </p:sp>
      <p:sp>
        <p:nvSpPr>
          <p:cNvPr id="10" name="Freeform 9"/>
          <p:cNvSpPr/>
          <p:nvPr/>
        </p:nvSpPr>
        <p:spPr bwMode="auto">
          <a:xfrm>
            <a:off x="2842605" y="2600081"/>
            <a:ext cx="2380631" cy="997763"/>
          </a:xfrm>
          <a:custGeom>
            <a:avLst/>
            <a:gdLst>
              <a:gd name="connsiteX0" fmla="*/ 0 w 1205285"/>
              <a:gd name="connsiteY0" fmla="*/ 80226 h 802261"/>
              <a:gd name="connsiteX1" fmla="*/ 80226 w 1205285"/>
              <a:gd name="connsiteY1" fmla="*/ 0 h 802261"/>
              <a:gd name="connsiteX2" fmla="*/ 1125059 w 1205285"/>
              <a:gd name="connsiteY2" fmla="*/ 0 h 802261"/>
              <a:gd name="connsiteX3" fmla="*/ 1205285 w 1205285"/>
              <a:gd name="connsiteY3" fmla="*/ 80226 h 802261"/>
              <a:gd name="connsiteX4" fmla="*/ 1205285 w 1205285"/>
              <a:gd name="connsiteY4" fmla="*/ 722035 h 802261"/>
              <a:gd name="connsiteX5" fmla="*/ 1125059 w 1205285"/>
              <a:gd name="connsiteY5" fmla="*/ 802261 h 802261"/>
              <a:gd name="connsiteX6" fmla="*/ 80226 w 1205285"/>
              <a:gd name="connsiteY6" fmla="*/ 802261 h 802261"/>
              <a:gd name="connsiteX7" fmla="*/ 0 w 1205285"/>
              <a:gd name="connsiteY7" fmla="*/ 722035 h 802261"/>
              <a:gd name="connsiteX8" fmla="*/ 0 w 1205285"/>
              <a:gd name="connsiteY8" fmla="*/ 80226 h 80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5285" h="802261">
                <a:moveTo>
                  <a:pt x="0" y="80226"/>
                </a:moveTo>
                <a:cubicBezTo>
                  <a:pt x="0" y="35918"/>
                  <a:pt x="35918" y="0"/>
                  <a:pt x="80226" y="0"/>
                </a:cubicBezTo>
                <a:lnTo>
                  <a:pt x="1125059" y="0"/>
                </a:lnTo>
                <a:cubicBezTo>
                  <a:pt x="1169367" y="0"/>
                  <a:pt x="1205285" y="35918"/>
                  <a:pt x="1205285" y="80226"/>
                </a:cubicBezTo>
                <a:lnTo>
                  <a:pt x="1205285" y="722035"/>
                </a:lnTo>
                <a:cubicBezTo>
                  <a:pt x="1205285" y="766343"/>
                  <a:pt x="1169367" y="802261"/>
                  <a:pt x="1125059" y="802261"/>
                </a:cubicBezTo>
                <a:lnTo>
                  <a:pt x="80226" y="802261"/>
                </a:lnTo>
                <a:cubicBezTo>
                  <a:pt x="35918" y="802261"/>
                  <a:pt x="0" y="766343"/>
                  <a:pt x="0" y="722035"/>
                </a:cubicBezTo>
                <a:lnTo>
                  <a:pt x="0" y="80226"/>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212" tIns="29212" rIns="29212" bIns="29212" spcCol="1270" anchor="ctr"/>
          <a:lstStyle/>
          <a:p>
            <a:pPr algn="ctr" defTabSz="400050">
              <a:lnSpc>
                <a:spcPct val="90000"/>
              </a:lnSpc>
              <a:spcAft>
                <a:spcPct val="35000"/>
              </a:spcAft>
              <a:defRPr/>
            </a:pPr>
            <a:r>
              <a:rPr lang="en-US" sz="1200" b="1" dirty="0">
                <a:solidFill>
                  <a:schemeClr val="tx1"/>
                </a:solidFill>
                <a:cs typeface="Times New Roman"/>
              </a:rPr>
              <a:t>Social Processes </a:t>
            </a:r>
          </a:p>
          <a:p>
            <a:pPr algn="ctr">
              <a:defRPr/>
            </a:pPr>
            <a:r>
              <a:rPr lang="en-US" sz="1200" dirty="0">
                <a:solidFill>
                  <a:schemeClr val="tx1"/>
                </a:solidFill>
                <a:cs typeface="Times New Roman"/>
              </a:rPr>
              <a:t>e.g. low social cohesion/ collective efficacy; limited social capital; violence</a:t>
            </a:r>
          </a:p>
          <a:p>
            <a:pPr algn="ctr" defTabSz="400050">
              <a:lnSpc>
                <a:spcPct val="90000"/>
              </a:lnSpc>
              <a:spcAft>
                <a:spcPct val="35000"/>
              </a:spcAft>
              <a:defRPr/>
            </a:pPr>
            <a:endParaRPr lang="en-US" sz="1200" dirty="0">
              <a:solidFill>
                <a:schemeClr val="tx1"/>
              </a:solidFill>
              <a:cs typeface="Times New Roman"/>
            </a:endParaRPr>
          </a:p>
        </p:txBody>
      </p:sp>
      <p:sp>
        <p:nvSpPr>
          <p:cNvPr id="16" name="Freeform 15"/>
          <p:cNvSpPr/>
          <p:nvPr/>
        </p:nvSpPr>
        <p:spPr bwMode="auto">
          <a:xfrm>
            <a:off x="10112479" y="5074461"/>
            <a:ext cx="1909018" cy="1341774"/>
          </a:xfrm>
          <a:custGeom>
            <a:avLst/>
            <a:gdLst>
              <a:gd name="connsiteX0" fmla="*/ 0 w 1061944"/>
              <a:gd name="connsiteY0" fmla="*/ 53097 h 530972"/>
              <a:gd name="connsiteX1" fmla="*/ 53097 w 1061944"/>
              <a:gd name="connsiteY1" fmla="*/ 0 h 530972"/>
              <a:gd name="connsiteX2" fmla="*/ 1008847 w 1061944"/>
              <a:gd name="connsiteY2" fmla="*/ 0 h 530972"/>
              <a:gd name="connsiteX3" fmla="*/ 1061944 w 1061944"/>
              <a:gd name="connsiteY3" fmla="*/ 53097 h 530972"/>
              <a:gd name="connsiteX4" fmla="*/ 1061944 w 1061944"/>
              <a:gd name="connsiteY4" fmla="*/ 477875 h 530972"/>
              <a:gd name="connsiteX5" fmla="*/ 1008847 w 1061944"/>
              <a:gd name="connsiteY5" fmla="*/ 530972 h 530972"/>
              <a:gd name="connsiteX6" fmla="*/ 53097 w 1061944"/>
              <a:gd name="connsiteY6" fmla="*/ 530972 h 530972"/>
              <a:gd name="connsiteX7" fmla="*/ 0 w 1061944"/>
              <a:gd name="connsiteY7" fmla="*/ 477875 h 530972"/>
              <a:gd name="connsiteX8" fmla="*/ 0 w 1061944"/>
              <a:gd name="connsiteY8" fmla="*/ 53097 h 53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44" h="530972">
                <a:moveTo>
                  <a:pt x="0" y="53097"/>
                </a:moveTo>
                <a:cubicBezTo>
                  <a:pt x="0" y="23772"/>
                  <a:pt x="23772" y="0"/>
                  <a:pt x="53097" y="0"/>
                </a:cubicBezTo>
                <a:lnTo>
                  <a:pt x="1008847" y="0"/>
                </a:lnTo>
                <a:cubicBezTo>
                  <a:pt x="1038172" y="0"/>
                  <a:pt x="1061944" y="23772"/>
                  <a:pt x="1061944" y="53097"/>
                </a:cubicBezTo>
                <a:lnTo>
                  <a:pt x="1061944" y="477875"/>
                </a:lnTo>
                <a:cubicBezTo>
                  <a:pt x="1061944" y="507200"/>
                  <a:pt x="1038172" y="530972"/>
                  <a:pt x="1008847" y="530972"/>
                </a:cubicBezTo>
                <a:lnTo>
                  <a:pt x="53097" y="530972"/>
                </a:lnTo>
                <a:cubicBezTo>
                  <a:pt x="23772" y="530972"/>
                  <a:pt x="0" y="507200"/>
                  <a:pt x="0" y="477875"/>
                </a:cubicBezTo>
                <a:lnTo>
                  <a:pt x="0" y="53097"/>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1267" tIns="21267" rIns="21267" bIns="21267" spcCol="1270" anchor="ctr"/>
          <a:lstStyle/>
          <a:p>
            <a:pPr algn="ctr" defTabSz="400050">
              <a:lnSpc>
                <a:spcPct val="90000"/>
              </a:lnSpc>
              <a:spcAft>
                <a:spcPct val="35000"/>
              </a:spcAft>
              <a:defRPr/>
            </a:pPr>
            <a:r>
              <a:rPr lang="en-US" sz="1200" b="1" dirty="0">
                <a:solidFill>
                  <a:schemeClr val="tx1"/>
                </a:solidFill>
              </a:rPr>
              <a:t>Adverse Social Consequences </a:t>
            </a:r>
          </a:p>
          <a:p>
            <a:pPr algn="ctr" defTabSz="400050">
              <a:lnSpc>
                <a:spcPct val="90000"/>
              </a:lnSpc>
              <a:spcAft>
                <a:spcPct val="35000"/>
              </a:spcAft>
              <a:defRPr/>
            </a:pPr>
            <a:r>
              <a:rPr lang="en-US" sz="1200" dirty="0">
                <a:solidFill>
                  <a:schemeClr val="tx1"/>
                </a:solidFill>
              </a:rPr>
              <a:t>e.g. reduced parental efficacy; disruption of family life; asthma-related absences from school/work; residential instability; stigma</a:t>
            </a:r>
          </a:p>
        </p:txBody>
      </p:sp>
      <p:sp>
        <p:nvSpPr>
          <p:cNvPr id="18" name="Freeform 17"/>
          <p:cNvSpPr/>
          <p:nvPr/>
        </p:nvSpPr>
        <p:spPr bwMode="auto">
          <a:xfrm>
            <a:off x="8030069" y="3547697"/>
            <a:ext cx="1796936" cy="1479784"/>
          </a:xfrm>
          <a:custGeom>
            <a:avLst/>
            <a:gdLst>
              <a:gd name="connsiteX0" fmla="*/ 0 w 1061944"/>
              <a:gd name="connsiteY0" fmla="*/ 76283 h 762831"/>
              <a:gd name="connsiteX1" fmla="*/ 76283 w 1061944"/>
              <a:gd name="connsiteY1" fmla="*/ 0 h 762831"/>
              <a:gd name="connsiteX2" fmla="*/ 985661 w 1061944"/>
              <a:gd name="connsiteY2" fmla="*/ 0 h 762831"/>
              <a:gd name="connsiteX3" fmla="*/ 1061944 w 1061944"/>
              <a:gd name="connsiteY3" fmla="*/ 76283 h 762831"/>
              <a:gd name="connsiteX4" fmla="*/ 1061944 w 1061944"/>
              <a:gd name="connsiteY4" fmla="*/ 686548 h 762831"/>
              <a:gd name="connsiteX5" fmla="*/ 985661 w 1061944"/>
              <a:gd name="connsiteY5" fmla="*/ 762831 h 762831"/>
              <a:gd name="connsiteX6" fmla="*/ 76283 w 1061944"/>
              <a:gd name="connsiteY6" fmla="*/ 762831 h 762831"/>
              <a:gd name="connsiteX7" fmla="*/ 0 w 1061944"/>
              <a:gd name="connsiteY7" fmla="*/ 686548 h 762831"/>
              <a:gd name="connsiteX8" fmla="*/ 0 w 1061944"/>
              <a:gd name="connsiteY8" fmla="*/ 76283 h 76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44" h="762831">
                <a:moveTo>
                  <a:pt x="0" y="76283"/>
                </a:moveTo>
                <a:cubicBezTo>
                  <a:pt x="0" y="34153"/>
                  <a:pt x="34153" y="0"/>
                  <a:pt x="76283" y="0"/>
                </a:cubicBezTo>
                <a:lnTo>
                  <a:pt x="985661" y="0"/>
                </a:lnTo>
                <a:cubicBezTo>
                  <a:pt x="1027791" y="0"/>
                  <a:pt x="1061944" y="34153"/>
                  <a:pt x="1061944" y="76283"/>
                </a:cubicBezTo>
                <a:lnTo>
                  <a:pt x="1061944" y="686548"/>
                </a:lnTo>
                <a:cubicBezTo>
                  <a:pt x="1061944" y="728678"/>
                  <a:pt x="1027791" y="762831"/>
                  <a:pt x="985661" y="762831"/>
                </a:cubicBezTo>
                <a:lnTo>
                  <a:pt x="76283" y="762831"/>
                </a:lnTo>
                <a:cubicBezTo>
                  <a:pt x="34153" y="762831"/>
                  <a:pt x="0" y="728678"/>
                  <a:pt x="0" y="686548"/>
                </a:cubicBezTo>
                <a:lnTo>
                  <a:pt x="0" y="76283"/>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8058" tIns="28058" rIns="28058" bIns="28058" spcCol="1270" anchor="ctr"/>
          <a:lstStyle/>
          <a:p>
            <a:pPr algn="ctr" defTabSz="400050">
              <a:lnSpc>
                <a:spcPct val="90000"/>
              </a:lnSpc>
              <a:spcAft>
                <a:spcPct val="35000"/>
              </a:spcAft>
              <a:defRPr/>
            </a:pPr>
            <a:r>
              <a:rPr lang="en-US" sz="1200" b="1" dirty="0">
                <a:solidFill>
                  <a:schemeClr val="tx1"/>
                </a:solidFill>
                <a:cs typeface="Times New Roman"/>
              </a:rPr>
              <a:t>Coping EI</a:t>
            </a:r>
          </a:p>
          <a:p>
            <a:pPr algn="ctr" defTabSz="400050">
              <a:lnSpc>
                <a:spcPct val="90000"/>
              </a:lnSpc>
              <a:spcAft>
                <a:spcPct val="35000"/>
              </a:spcAft>
              <a:defRPr/>
            </a:pPr>
            <a:r>
              <a:rPr lang="en-US" sz="1200" dirty="0">
                <a:solidFill>
                  <a:schemeClr val="tx1"/>
                </a:solidFill>
                <a:cs typeface="Times New Roman"/>
              </a:rPr>
              <a:t>e.g. leveraging medical vulnerability; alternative heating methods, conservation and hyper-vigilance; faith and hope</a:t>
            </a:r>
          </a:p>
        </p:txBody>
      </p:sp>
      <p:sp>
        <p:nvSpPr>
          <p:cNvPr id="26" name="Freeform 25"/>
          <p:cNvSpPr/>
          <p:nvPr/>
        </p:nvSpPr>
        <p:spPr bwMode="auto">
          <a:xfrm>
            <a:off x="2837059" y="3800674"/>
            <a:ext cx="2373218" cy="989303"/>
          </a:xfrm>
          <a:custGeom>
            <a:avLst/>
            <a:gdLst>
              <a:gd name="connsiteX0" fmla="*/ 0 w 1109062"/>
              <a:gd name="connsiteY0" fmla="*/ 64807 h 648067"/>
              <a:gd name="connsiteX1" fmla="*/ 64807 w 1109062"/>
              <a:gd name="connsiteY1" fmla="*/ 0 h 648067"/>
              <a:gd name="connsiteX2" fmla="*/ 1044255 w 1109062"/>
              <a:gd name="connsiteY2" fmla="*/ 0 h 648067"/>
              <a:gd name="connsiteX3" fmla="*/ 1109062 w 1109062"/>
              <a:gd name="connsiteY3" fmla="*/ 64807 h 648067"/>
              <a:gd name="connsiteX4" fmla="*/ 1109062 w 1109062"/>
              <a:gd name="connsiteY4" fmla="*/ 583260 h 648067"/>
              <a:gd name="connsiteX5" fmla="*/ 1044255 w 1109062"/>
              <a:gd name="connsiteY5" fmla="*/ 648067 h 648067"/>
              <a:gd name="connsiteX6" fmla="*/ 64807 w 1109062"/>
              <a:gd name="connsiteY6" fmla="*/ 648067 h 648067"/>
              <a:gd name="connsiteX7" fmla="*/ 0 w 1109062"/>
              <a:gd name="connsiteY7" fmla="*/ 583260 h 648067"/>
              <a:gd name="connsiteX8" fmla="*/ 0 w 1109062"/>
              <a:gd name="connsiteY8" fmla="*/ 64807 h 6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062" h="648067">
                <a:moveTo>
                  <a:pt x="0" y="64807"/>
                </a:moveTo>
                <a:cubicBezTo>
                  <a:pt x="0" y="29015"/>
                  <a:pt x="29015" y="0"/>
                  <a:pt x="64807" y="0"/>
                </a:cubicBezTo>
                <a:lnTo>
                  <a:pt x="1044255" y="0"/>
                </a:lnTo>
                <a:cubicBezTo>
                  <a:pt x="1080047" y="0"/>
                  <a:pt x="1109062" y="29015"/>
                  <a:pt x="1109062" y="64807"/>
                </a:cubicBezTo>
                <a:lnTo>
                  <a:pt x="1109062" y="583260"/>
                </a:lnTo>
                <a:cubicBezTo>
                  <a:pt x="1109062" y="619052"/>
                  <a:pt x="1080047" y="648067"/>
                  <a:pt x="1044255" y="648067"/>
                </a:cubicBezTo>
                <a:lnTo>
                  <a:pt x="64807" y="648067"/>
                </a:lnTo>
                <a:cubicBezTo>
                  <a:pt x="29015" y="648067"/>
                  <a:pt x="0" y="619052"/>
                  <a:pt x="0" y="583260"/>
                </a:cubicBezTo>
                <a:lnTo>
                  <a:pt x="0" y="64807"/>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96" tIns="24696" rIns="24696" bIns="24696" spcCol="1270" anchor="ctr"/>
          <a:lstStyle/>
          <a:p>
            <a:pPr algn="ctr" defTabSz="400050">
              <a:lnSpc>
                <a:spcPct val="90000"/>
              </a:lnSpc>
              <a:spcAft>
                <a:spcPct val="35000"/>
              </a:spcAft>
              <a:defRPr/>
            </a:pPr>
            <a:r>
              <a:rPr lang="en-US" sz="1200" b="1" dirty="0">
                <a:solidFill>
                  <a:schemeClr val="tx1"/>
                </a:solidFill>
                <a:cs typeface="Times New Roman"/>
              </a:rPr>
              <a:t>Housing Conditions</a:t>
            </a:r>
          </a:p>
          <a:p>
            <a:pPr algn="ctr" defTabSz="400050">
              <a:lnSpc>
                <a:spcPct val="90000"/>
              </a:lnSpc>
              <a:spcAft>
                <a:spcPct val="35000"/>
              </a:spcAft>
              <a:defRPr/>
            </a:pPr>
            <a:r>
              <a:rPr lang="en-US" sz="1200" dirty="0">
                <a:solidFill>
                  <a:schemeClr val="tx1"/>
                </a:solidFill>
                <a:cs typeface="Times New Roman"/>
              </a:rPr>
              <a:t>e.g. dilapidated buildings; housing code violations</a:t>
            </a:r>
          </a:p>
        </p:txBody>
      </p:sp>
      <p:sp>
        <p:nvSpPr>
          <p:cNvPr id="32" name="Freeform 31"/>
          <p:cNvSpPr/>
          <p:nvPr/>
        </p:nvSpPr>
        <p:spPr bwMode="auto">
          <a:xfrm>
            <a:off x="5541525" y="4430039"/>
            <a:ext cx="2167889" cy="924783"/>
          </a:xfrm>
          <a:custGeom>
            <a:avLst/>
            <a:gdLst>
              <a:gd name="connsiteX0" fmla="*/ 0 w 1061944"/>
              <a:gd name="connsiteY0" fmla="*/ 80226 h 802261"/>
              <a:gd name="connsiteX1" fmla="*/ 80226 w 1061944"/>
              <a:gd name="connsiteY1" fmla="*/ 0 h 802261"/>
              <a:gd name="connsiteX2" fmla="*/ 981718 w 1061944"/>
              <a:gd name="connsiteY2" fmla="*/ 0 h 802261"/>
              <a:gd name="connsiteX3" fmla="*/ 1061944 w 1061944"/>
              <a:gd name="connsiteY3" fmla="*/ 80226 h 802261"/>
              <a:gd name="connsiteX4" fmla="*/ 1061944 w 1061944"/>
              <a:gd name="connsiteY4" fmla="*/ 722035 h 802261"/>
              <a:gd name="connsiteX5" fmla="*/ 981718 w 1061944"/>
              <a:gd name="connsiteY5" fmla="*/ 802261 h 802261"/>
              <a:gd name="connsiteX6" fmla="*/ 80226 w 1061944"/>
              <a:gd name="connsiteY6" fmla="*/ 802261 h 802261"/>
              <a:gd name="connsiteX7" fmla="*/ 0 w 1061944"/>
              <a:gd name="connsiteY7" fmla="*/ 722035 h 802261"/>
              <a:gd name="connsiteX8" fmla="*/ 0 w 1061944"/>
              <a:gd name="connsiteY8" fmla="*/ 80226 h 80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44" h="802261">
                <a:moveTo>
                  <a:pt x="0" y="80226"/>
                </a:moveTo>
                <a:cubicBezTo>
                  <a:pt x="0" y="35918"/>
                  <a:pt x="35918" y="0"/>
                  <a:pt x="80226" y="0"/>
                </a:cubicBezTo>
                <a:lnTo>
                  <a:pt x="981718" y="0"/>
                </a:lnTo>
                <a:cubicBezTo>
                  <a:pt x="1026026" y="0"/>
                  <a:pt x="1061944" y="35918"/>
                  <a:pt x="1061944" y="80226"/>
                </a:cubicBezTo>
                <a:lnTo>
                  <a:pt x="1061944" y="722035"/>
                </a:lnTo>
                <a:cubicBezTo>
                  <a:pt x="1061944" y="766343"/>
                  <a:pt x="1026026" y="802261"/>
                  <a:pt x="981718" y="802261"/>
                </a:cubicBezTo>
                <a:lnTo>
                  <a:pt x="80226" y="802261"/>
                </a:lnTo>
                <a:cubicBezTo>
                  <a:pt x="35918" y="802261"/>
                  <a:pt x="0" y="766343"/>
                  <a:pt x="0" y="722035"/>
                </a:cubicBezTo>
                <a:lnTo>
                  <a:pt x="0" y="80226"/>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212" tIns="29212" rIns="29212" bIns="29212" spcCol="1270" anchor="ctr"/>
          <a:lstStyle/>
          <a:p>
            <a:pPr algn="ctr" defTabSz="400050">
              <a:lnSpc>
                <a:spcPct val="90000"/>
              </a:lnSpc>
              <a:spcAft>
                <a:spcPct val="35000"/>
              </a:spcAft>
              <a:defRPr/>
            </a:pPr>
            <a:r>
              <a:rPr lang="en-US" sz="1200" b="1" dirty="0">
                <a:solidFill>
                  <a:schemeClr val="tx1"/>
                </a:solidFill>
                <a:cs typeface="Times New Roman"/>
              </a:rPr>
              <a:t>Physical EI</a:t>
            </a:r>
          </a:p>
          <a:p>
            <a:pPr algn="ctr" defTabSz="400050">
              <a:lnSpc>
                <a:spcPct val="90000"/>
              </a:lnSpc>
              <a:spcAft>
                <a:spcPct val="35000"/>
              </a:spcAft>
              <a:defRPr/>
            </a:pPr>
            <a:r>
              <a:rPr lang="en-US" sz="1200" dirty="0">
                <a:solidFill>
                  <a:schemeClr val="tx1"/>
                </a:solidFill>
                <a:cs typeface="Times New Roman"/>
              </a:rPr>
              <a:t>e.g. drafts, holes, cracks, leaks, inefficient heating/cooling sources and appliances</a:t>
            </a:r>
          </a:p>
        </p:txBody>
      </p:sp>
      <p:cxnSp>
        <p:nvCxnSpPr>
          <p:cNvPr id="19" name="Straight Arrow Connector 18"/>
          <p:cNvCxnSpPr/>
          <p:nvPr/>
        </p:nvCxnSpPr>
        <p:spPr>
          <a:xfrm flipV="1">
            <a:off x="2508318" y="3098476"/>
            <a:ext cx="330656" cy="315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865143" y="2876563"/>
            <a:ext cx="0" cy="277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a:off x="7786682" y="3638869"/>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a:off x="7784877" y="4815926"/>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860578" y="4273979"/>
            <a:ext cx="177520" cy="4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866286" y="5646539"/>
            <a:ext cx="2246192" cy="26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Freeform 70"/>
          <p:cNvSpPr/>
          <p:nvPr/>
        </p:nvSpPr>
        <p:spPr bwMode="auto">
          <a:xfrm>
            <a:off x="10112478" y="3687451"/>
            <a:ext cx="1905466" cy="1155225"/>
          </a:xfrm>
          <a:custGeom>
            <a:avLst/>
            <a:gdLst>
              <a:gd name="connsiteX0" fmla="*/ 0 w 1061944"/>
              <a:gd name="connsiteY0" fmla="*/ 76283 h 762831"/>
              <a:gd name="connsiteX1" fmla="*/ 76283 w 1061944"/>
              <a:gd name="connsiteY1" fmla="*/ 0 h 762831"/>
              <a:gd name="connsiteX2" fmla="*/ 985661 w 1061944"/>
              <a:gd name="connsiteY2" fmla="*/ 0 h 762831"/>
              <a:gd name="connsiteX3" fmla="*/ 1061944 w 1061944"/>
              <a:gd name="connsiteY3" fmla="*/ 76283 h 762831"/>
              <a:gd name="connsiteX4" fmla="*/ 1061944 w 1061944"/>
              <a:gd name="connsiteY4" fmla="*/ 686548 h 762831"/>
              <a:gd name="connsiteX5" fmla="*/ 985661 w 1061944"/>
              <a:gd name="connsiteY5" fmla="*/ 762831 h 762831"/>
              <a:gd name="connsiteX6" fmla="*/ 76283 w 1061944"/>
              <a:gd name="connsiteY6" fmla="*/ 762831 h 762831"/>
              <a:gd name="connsiteX7" fmla="*/ 0 w 1061944"/>
              <a:gd name="connsiteY7" fmla="*/ 686548 h 762831"/>
              <a:gd name="connsiteX8" fmla="*/ 0 w 1061944"/>
              <a:gd name="connsiteY8" fmla="*/ 76283 h 76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44" h="762831">
                <a:moveTo>
                  <a:pt x="0" y="76283"/>
                </a:moveTo>
                <a:cubicBezTo>
                  <a:pt x="0" y="34153"/>
                  <a:pt x="34153" y="0"/>
                  <a:pt x="76283" y="0"/>
                </a:cubicBezTo>
                <a:lnTo>
                  <a:pt x="985661" y="0"/>
                </a:lnTo>
                <a:cubicBezTo>
                  <a:pt x="1027791" y="0"/>
                  <a:pt x="1061944" y="34153"/>
                  <a:pt x="1061944" y="76283"/>
                </a:cubicBezTo>
                <a:lnTo>
                  <a:pt x="1061944" y="686548"/>
                </a:lnTo>
                <a:cubicBezTo>
                  <a:pt x="1061944" y="728678"/>
                  <a:pt x="1027791" y="762831"/>
                  <a:pt x="985661" y="762831"/>
                </a:cubicBezTo>
                <a:lnTo>
                  <a:pt x="76283" y="762831"/>
                </a:lnTo>
                <a:cubicBezTo>
                  <a:pt x="34153" y="762831"/>
                  <a:pt x="0" y="728678"/>
                  <a:pt x="0" y="686548"/>
                </a:cubicBezTo>
                <a:lnTo>
                  <a:pt x="0" y="76283"/>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8058" tIns="28058" rIns="28058" bIns="28058" spcCol="1270" anchor="ctr"/>
          <a:lstStyle/>
          <a:p>
            <a:pPr algn="ctr" defTabSz="400050">
              <a:lnSpc>
                <a:spcPct val="90000"/>
              </a:lnSpc>
              <a:spcAft>
                <a:spcPct val="35000"/>
              </a:spcAft>
              <a:defRPr/>
            </a:pPr>
            <a:r>
              <a:rPr lang="en-US" sz="1200" b="1" dirty="0">
                <a:solidFill>
                  <a:schemeClr val="tx1"/>
                </a:solidFill>
              </a:rPr>
              <a:t>Adverse Health Consequences</a:t>
            </a:r>
          </a:p>
          <a:p>
            <a:pPr algn="ctr" defTabSz="400050">
              <a:lnSpc>
                <a:spcPct val="90000"/>
              </a:lnSpc>
              <a:spcAft>
                <a:spcPct val="35000"/>
              </a:spcAft>
              <a:defRPr/>
            </a:pPr>
            <a:r>
              <a:rPr lang="en-US" sz="1200" dirty="0">
                <a:solidFill>
                  <a:schemeClr val="tx1"/>
                </a:solidFill>
              </a:rPr>
              <a:t>e.g. chronic parental /child stress; asthma exacerbations; mental health triggers</a:t>
            </a:r>
          </a:p>
        </p:txBody>
      </p:sp>
      <p:sp>
        <p:nvSpPr>
          <p:cNvPr id="72" name="Freeform 71"/>
          <p:cNvSpPr/>
          <p:nvPr/>
        </p:nvSpPr>
        <p:spPr bwMode="auto">
          <a:xfrm>
            <a:off x="10112478" y="2304226"/>
            <a:ext cx="1923344" cy="1173632"/>
          </a:xfrm>
          <a:custGeom>
            <a:avLst/>
            <a:gdLst>
              <a:gd name="connsiteX0" fmla="*/ 0 w 1061944"/>
              <a:gd name="connsiteY0" fmla="*/ 76283 h 762831"/>
              <a:gd name="connsiteX1" fmla="*/ 76283 w 1061944"/>
              <a:gd name="connsiteY1" fmla="*/ 0 h 762831"/>
              <a:gd name="connsiteX2" fmla="*/ 985661 w 1061944"/>
              <a:gd name="connsiteY2" fmla="*/ 0 h 762831"/>
              <a:gd name="connsiteX3" fmla="*/ 1061944 w 1061944"/>
              <a:gd name="connsiteY3" fmla="*/ 76283 h 762831"/>
              <a:gd name="connsiteX4" fmla="*/ 1061944 w 1061944"/>
              <a:gd name="connsiteY4" fmla="*/ 686548 h 762831"/>
              <a:gd name="connsiteX5" fmla="*/ 985661 w 1061944"/>
              <a:gd name="connsiteY5" fmla="*/ 762831 h 762831"/>
              <a:gd name="connsiteX6" fmla="*/ 76283 w 1061944"/>
              <a:gd name="connsiteY6" fmla="*/ 762831 h 762831"/>
              <a:gd name="connsiteX7" fmla="*/ 0 w 1061944"/>
              <a:gd name="connsiteY7" fmla="*/ 686548 h 762831"/>
              <a:gd name="connsiteX8" fmla="*/ 0 w 1061944"/>
              <a:gd name="connsiteY8" fmla="*/ 76283 h 76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44" h="762831">
                <a:moveTo>
                  <a:pt x="0" y="76283"/>
                </a:moveTo>
                <a:cubicBezTo>
                  <a:pt x="0" y="34153"/>
                  <a:pt x="34153" y="0"/>
                  <a:pt x="76283" y="0"/>
                </a:cubicBezTo>
                <a:lnTo>
                  <a:pt x="985661" y="0"/>
                </a:lnTo>
                <a:cubicBezTo>
                  <a:pt x="1027791" y="0"/>
                  <a:pt x="1061944" y="34153"/>
                  <a:pt x="1061944" y="76283"/>
                </a:cubicBezTo>
                <a:lnTo>
                  <a:pt x="1061944" y="686548"/>
                </a:lnTo>
                <a:cubicBezTo>
                  <a:pt x="1061944" y="728678"/>
                  <a:pt x="1027791" y="762831"/>
                  <a:pt x="985661" y="762831"/>
                </a:cubicBezTo>
                <a:lnTo>
                  <a:pt x="76283" y="762831"/>
                </a:lnTo>
                <a:cubicBezTo>
                  <a:pt x="34153" y="762831"/>
                  <a:pt x="0" y="728678"/>
                  <a:pt x="0" y="686548"/>
                </a:cubicBezTo>
                <a:lnTo>
                  <a:pt x="0" y="76283"/>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8058" tIns="28058" rIns="28058" bIns="28058" spcCol="1270" anchor="ctr"/>
          <a:lstStyle/>
          <a:p>
            <a:pPr algn="ctr" defTabSz="311150">
              <a:lnSpc>
                <a:spcPct val="90000"/>
              </a:lnSpc>
              <a:spcAft>
                <a:spcPct val="35000"/>
              </a:spcAft>
              <a:defRPr/>
            </a:pPr>
            <a:r>
              <a:rPr lang="en-US" sz="1200" b="1" dirty="0">
                <a:solidFill>
                  <a:schemeClr val="tx1"/>
                </a:solidFill>
              </a:rPr>
              <a:t>Adverse Environmental Consequences</a:t>
            </a:r>
          </a:p>
          <a:p>
            <a:pPr algn="ctr">
              <a:defRPr/>
            </a:pPr>
            <a:r>
              <a:rPr lang="en-US" sz="1200" dirty="0">
                <a:solidFill>
                  <a:schemeClr val="tx1"/>
                </a:solidFill>
              </a:rPr>
              <a:t>e.g. mold, moisture, dampness; extreme home temperatures; thermal discomfort</a:t>
            </a:r>
          </a:p>
        </p:txBody>
      </p:sp>
      <p:cxnSp>
        <p:nvCxnSpPr>
          <p:cNvPr id="4103" name="Straight Arrow Connector 4102"/>
          <p:cNvCxnSpPr/>
          <p:nvPr/>
        </p:nvCxnSpPr>
        <p:spPr>
          <a:xfrm flipH="1">
            <a:off x="4026568" y="3599709"/>
            <a:ext cx="1830" cy="209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bwMode="auto">
          <a:xfrm>
            <a:off x="5540851" y="3250131"/>
            <a:ext cx="2166251" cy="923456"/>
          </a:xfrm>
          <a:custGeom>
            <a:avLst/>
            <a:gdLst>
              <a:gd name="connsiteX0" fmla="*/ 0 w 1061944"/>
              <a:gd name="connsiteY0" fmla="*/ 80226 h 802261"/>
              <a:gd name="connsiteX1" fmla="*/ 80226 w 1061944"/>
              <a:gd name="connsiteY1" fmla="*/ 0 h 802261"/>
              <a:gd name="connsiteX2" fmla="*/ 981718 w 1061944"/>
              <a:gd name="connsiteY2" fmla="*/ 0 h 802261"/>
              <a:gd name="connsiteX3" fmla="*/ 1061944 w 1061944"/>
              <a:gd name="connsiteY3" fmla="*/ 80226 h 802261"/>
              <a:gd name="connsiteX4" fmla="*/ 1061944 w 1061944"/>
              <a:gd name="connsiteY4" fmla="*/ 722035 h 802261"/>
              <a:gd name="connsiteX5" fmla="*/ 981718 w 1061944"/>
              <a:gd name="connsiteY5" fmla="*/ 802261 h 802261"/>
              <a:gd name="connsiteX6" fmla="*/ 80226 w 1061944"/>
              <a:gd name="connsiteY6" fmla="*/ 802261 h 802261"/>
              <a:gd name="connsiteX7" fmla="*/ 0 w 1061944"/>
              <a:gd name="connsiteY7" fmla="*/ 722035 h 802261"/>
              <a:gd name="connsiteX8" fmla="*/ 0 w 1061944"/>
              <a:gd name="connsiteY8" fmla="*/ 80226 h 80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1944" h="802261">
                <a:moveTo>
                  <a:pt x="0" y="80226"/>
                </a:moveTo>
                <a:cubicBezTo>
                  <a:pt x="0" y="35918"/>
                  <a:pt x="35918" y="0"/>
                  <a:pt x="80226" y="0"/>
                </a:cubicBezTo>
                <a:lnTo>
                  <a:pt x="981718" y="0"/>
                </a:lnTo>
                <a:cubicBezTo>
                  <a:pt x="1026026" y="0"/>
                  <a:pt x="1061944" y="35918"/>
                  <a:pt x="1061944" y="80226"/>
                </a:cubicBezTo>
                <a:lnTo>
                  <a:pt x="1061944" y="722035"/>
                </a:lnTo>
                <a:cubicBezTo>
                  <a:pt x="1061944" y="766343"/>
                  <a:pt x="1026026" y="802261"/>
                  <a:pt x="981718" y="802261"/>
                </a:cubicBezTo>
                <a:lnTo>
                  <a:pt x="80226" y="802261"/>
                </a:lnTo>
                <a:cubicBezTo>
                  <a:pt x="35918" y="802261"/>
                  <a:pt x="0" y="766343"/>
                  <a:pt x="0" y="722035"/>
                </a:cubicBezTo>
                <a:lnTo>
                  <a:pt x="0" y="80226"/>
                </a:lnTo>
                <a:close/>
              </a:path>
            </a:pathLst>
          </a:custGeom>
          <a:solidFill>
            <a:schemeClr val="bg1"/>
          </a:solidFill>
          <a:ln w="127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212" tIns="29212" rIns="29212" bIns="29212" spcCol="1270" anchor="ctr"/>
          <a:lstStyle/>
          <a:p>
            <a:pPr algn="ctr" defTabSz="400050">
              <a:lnSpc>
                <a:spcPct val="90000"/>
              </a:lnSpc>
              <a:spcAft>
                <a:spcPct val="35000"/>
              </a:spcAft>
              <a:defRPr/>
            </a:pPr>
            <a:r>
              <a:rPr lang="en-US" sz="1200" b="1" dirty="0">
                <a:solidFill>
                  <a:schemeClr val="tx1"/>
                </a:solidFill>
                <a:cs typeface="Times New Roman"/>
              </a:rPr>
              <a:t>Economic EI </a:t>
            </a:r>
          </a:p>
          <a:p>
            <a:pPr algn="ctr" defTabSz="400050">
              <a:lnSpc>
                <a:spcPct val="90000"/>
              </a:lnSpc>
              <a:spcAft>
                <a:spcPct val="35000"/>
              </a:spcAft>
              <a:defRPr/>
            </a:pPr>
            <a:r>
              <a:rPr lang="en-US" sz="1200" dirty="0">
                <a:solidFill>
                  <a:schemeClr val="tx1"/>
                </a:solidFill>
                <a:cs typeface="Times New Roman"/>
              </a:rPr>
              <a:t>e.g. high energy expenditures; billing issues; trade-offs</a:t>
            </a:r>
          </a:p>
        </p:txBody>
      </p:sp>
      <p:cxnSp>
        <p:nvCxnSpPr>
          <p:cNvPr id="7" name="Straight Arrow Connector 6"/>
          <p:cNvCxnSpPr/>
          <p:nvPr/>
        </p:nvCxnSpPr>
        <p:spPr>
          <a:xfrm rot="16200000">
            <a:off x="6498397" y="4290889"/>
            <a:ext cx="255587"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33122" y="4267091"/>
            <a:ext cx="279356" cy="12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68743" y="230845"/>
            <a:ext cx="10972800" cy="1143000"/>
          </a:xfrm>
        </p:spPr>
        <p:txBody>
          <a:bodyPr>
            <a:normAutofit fontScale="90000"/>
          </a:bodyPr>
          <a:lstStyle/>
          <a:p>
            <a:pPr algn="l"/>
            <a:r>
              <a:rPr lang="en-US" altLang="en-US" b="1" dirty="0">
                <a:latin typeface="Charter Roman"/>
                <a:cs typeface="Charter Roman"/>
              </a:rPr>
              <a:t>Energy Insecurity: </a:t>
            </a:r>
            <a:br>
              <a:rPr lang="en-US" altLang="en-US" b="1" dirty="0">
                <a:latin typeface="Charter Roman"/>
                <a:cs typeface="Charter Roman"/>
              </a:rPr>
            </a:br>
            <a:r>
              <a:rPr lang="en-US" altLang="en-US" dirty="0">
                <a:latin typeface="Charter Roman"/>
                <a:cs typeface="Charter Roman"/>
              </a:rPr>
              <a:t>A Pathway to Disease and Disadvantage</a:t>
            </a:r>
            <a:endParaRPr lang="en-US" dirty="0">
              <a:latin typeface="Charter Roman"/>
              <a:cs typeface="Charter Roman"/>
            </a:endParaRPr>
          </a:p>
        </p:txBody>
      </p:sp>
      <p:cxnSp>
        <p:nvCxnSpPr>
          <p:cNvPr id="27" name="Straight Arrow Connector 26"/>
          <p:cNvCxnSpPr/>
          <p:nvPr/>
        </p:nvCxnSpPr>
        <p:spPr>
          <a:xfrm>
            <a:off x="2515833" y="3943867"/>
            <a:ext cx="321485" cy="310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209692" y="3712664"/>
            <a:ext cx="330656" cy="3156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17207" y="4558055"/>
            <a:ext cx="321485" cy="310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7871203" y="2881889"/>
            <a:ext cx="2241275" cy="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0" y="157002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28" name="Straight Connector 27"/>
          <p:cNvCxnSpPr/>
          <p:nvPr/>
        </p:nvCxnSpPr>
        <p:spPr>
          <a:xfrm>
            <a:off x="0" y="163053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0" y="169104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0" y="174981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0" y="181032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
        <p:nvSpPr>
          <p:cNvPr id="35" name="TextBox 34"/>
          <p:cNvSpPr txBox="1"/>
          <p:nvPr/>
        </p:nvSpPr>
        <p:spPr>
          <a:xfrm>
            <a:off x="10132950" y="6581001"/>
            <a:ext cx="1880852" cy="276999"/>
          </a:xfrm>
          <a:prstGeom prst="rect">
            <a:avLst/>
          </a:prstGeom>
          <a:noFill/>
        </p:spPr>
        <p:txBody>
          <a:bodyPr wrap="square" rtlCol="0">
            <a:spAutoFit/>
          </a:bodyPr>
          <a:lstStyle/>
          <a:p>
            <a:r>
              <a:rPr lang="en-US" sz="1200" dirty="0">
                <a:latin typeface="Charter Roman"/>
                <a:cs typeface="Charter Roman"/>
              </a:rPr>
              <a:t>Hernández, </a:t>
            </a:r>
            <a:r>
              <a:rPr lang="en-US" sz="1200" i="1" dirty="0">
                <a:latin typeface="Charter Roman"/>
                <a:cs typeface="Charter Roman"/>
              </a:rPr>
              <a:t>SSM</a:t>
            </a:r>
            <a:r>
              <a:rPr lang="en-US" sz="1200" dirty="0">
                <a:latin typeface="Charter Roman"/>
                <a:cs typeface="Charter Roman"/>
              </a:rPr>
              <a:t>, 2016</a:t>
            </a:r>
          </a:p>
        </p:txBody>
      </p:sp>
    </p:spTree>
    <p:extLst>
      <p:ext uri="{BB962C8B-B14F-4D97-AF65-F5344CB8AC3E}">
        <p14:creationId xmlns:p14="http://schemas.microsoft.com/office/powerpoint/2010/main" val="291975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ENERGY JUSTICE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8303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Energy Justice: A Global Concept</a:t>
            </a:r>
          </a:p>
        </p:txBody>
      </p:sp>
      <p:sp>
        <p:nvSpPr>
          <p:cNvPr id="3" name="Content Placeholder 2"/>
          <p:cNvSpPr>
            <a:spLocks noGrp="1"/>
          </p:cNvSpPr>
          <p:nvPr>
            <p:ph sz="half" idx="1"/>
          </p:nvPr>
        </p:nvSpPr>
        <p:spPr>
          <a:xfrm>
            <a:off x="320040" y="2023745"/>
            <a:ext cx="5699760" cy="4351338"/>
          </a:xfrm>
        </p:spPr>
        <p:txBody>
          <a:bodyPr>
            <a:noAutofit/>
          </a:bodyPr>
          <a:lstStyle/>
          <a:p>
            <a:pPr>
              <a:spcAft>
                <a:spcPts val="450"/>
              </a:spcAft>
            </a:pPr>
            <a:r>
              <a:rPr lang="en-US" sz="2000" b="1" dirty="0"/>
              <a:t>Energy Justice </a:t>
            </a:r>
            <a:r>
              <a:rPr lang="mr-IN" sz="2000" dirty="0"/>
              <a:t>–</a:t>
            </a:r>
            <a:r>
              <a:rPr lang="en-US" sz="2000" dirty="0"/>
              <a:t> a global energy system that fairly disseminates both the benefits and costs of energy services, and one that has representative and impartial energy decision-making</a:t>
            </a:r>
          </a:p>
          <a:p>
            <a:pPr>
              <a:spcAft>
                <a:spcPts val="450"/>
              </a:spcAft>
            </a:pPr>
            <a:r>
              <a:rPr lang="en-US" sz="2000" dirty="0"/>
              <a:t>It involves the following key elements</a:t>
            </a:r>
          </a:p>
          <a:p>
            <a:pPr lvl="1">
              <a:spcAft>
                <a:spcPts val="450"/>
              </a:spcAft>
            </a:pPr>
            <a:r>
              <a:rPr lang="en-US" sz="1700" b="1" dirty="0"/>
              <a:t>Costs</a:t>
            </a:r>
            <a:r>
              <a:rPr lang="en-US" sz="1700" dirty="0"/>
              <a:t>, or how the hazards and externalities of the energy system are imposed on communities unequally, often the poor and marginalized</a:t>
            </a:r>
          </a:p>
          <a:p>
            <a:pPr lvl="1">
              <a:spcAft>
                <a:spcPts val="450"/>
              </a:spcAft>
            </a:pPr>
            <a:r>
              <a:rPr lang="en-US" sz="1700" b="1" dirty="0"/>
              <a:t>Benefits</a:t>
            </a:r>
            <a:r>
              <a:rPr lang="en-US" sz="1700" dirty="0"/>
              <a:t>, or how access to modern energy systems, technologies, and services are highly uneven</a:t>
            </a:r>
          </a:p>
          <a:p>
            <a:pPr lvl="1">
              <a:spcAft>
                <a:spcPts val="450"/>
              </a:spcAft>
            </a:pPr>
            <a:r>
              <a:rPr lang="en-US" sz="1700" b="1" dirty="0"/>
              <a:t>Procedures</a:t>
            </a:r>
            <a:r>
              <a:rPr lang="en-US" sz="1700" dirty="0"/>
              <a:t>, or how many energy projects proceed with exclusionary forms of decision-making that lack due process and representation</a:t>
            </a:r>
          </a:p>
          <a:p>
            <a:pPr marL="0" indent="0">
              <a:spcAft>
                <a:spcPts val="450"/>
              </a:spcAft>
              <a:buNone/>
            </a:pPr>
            <a:r>
              <a:rPr lang="en-US" sz="1800" dirty="0"/>
              <a:t>(</a:t>
            </a:r>
            <a:r>
              <a:rPr lang="en-US" sz="1800" dirty="0" err="1"/>
              <a:t>Sovacool</a:t>
            </a:r>
            <a:r>
              <a:rPr lang="en-US" sz="1800" dirty="0"/>
              <a:t> &amp; </a:t>
            </a:r>
            <a:r>
              <a:rPr lang="en-US" sz="1800" dirty="0" err="1"/>
              <a:t>Dworkin</a:t>
            </a:r>
            <a:r>
              <a:rPr lang="en-US" sz="1800" dirty="0"/>
              <a:t> 2014)</a:t>
            </a:r>
          </a:p>
        </p:txBody>
      </p:sp>
      <p:sp>
        <p:nvSpPr>
          <p:cNvPr id="2" name="Content Placeholder 1"/>
          <p:cNvSpPr>
            <a:spLocks noGrp="1"/>
          </p:cNvSpPr>
          <p:nvPr>
            <p:ph sz="half" idx="2"/>
          </p:nvPr>
        </p:nvSpPr>
        <p:spPr>
          <a:xfrm>
            <a:off x="6135016" y="2023745"/>
            <a:ext cx="5669280" cy="4351338"/>
          </a:xfrm>
        </p:spPr>
        <p:txBody>
          <a:bodyPr>
            <a:normAutofit/>
          </a:bodyPr>
          <a:lstStyle/>
          <a:p>
            <a:pPr marL="0" indent="0">
              <a:spcAft>
                <a:spcPts val="450"/>
              </a:spcAft>
              <a:buNone/>
            </a:pPr>
            <a:endParaRPr lang="en-US" dirty="0"/>
          </a:p>
          <a:p>
            <a:pPr marL="0" indent="0">
              <a:spcAft>
                <a:spcPts val="450"/>
              </a:spcAft>
              <a:buNone/>
            </a:pPr>
            <a:r>
              <a:rPr lang="en-US" dirty="0"/>
              <a:t>A Call for Energy Justice </a:t>
            </a:r>
            <a:r>
              <a:rPr lang="en-US" sz="2000" dirty="0"/>
              <a:t>(Hernandez, 2015)</a:t>
            </a:r>
          </a:p>
          <a:p>
            <a:pPr lvl="1">
              <a:spcAft>
                <a:spcPts val="450"/>
              </a:spcAft>
            </a:pPr>
            <a:r>
              <a:rPr lang="en-US" dirty="0"/>
              <a:t>Right to healthy, sustainable energy </a:t>
            </a:r>
            <a:r>
              <a:rPr lang="en-US" b="1" dirty="0"/>
              <a:t>production</a:t>
            </a:r>
          </a:p>
          <a:p>
            <a:pPr lvl="1">
              <a:spcAft>
                <a:spcPts val="450"/>
              </a:spcAft>
            </a:pPr>
            <a:r>
              <a:rPr lang="en-US" dirty="0"/>
              <a:t>Right to best available energy </a:t>
            </a:r>
            <a:r>
              <a:rPr lang="en-US" b="1" dirty="0"/>
              <a:t>infrastructure</a:t>
            </a:r>
          </a:p>
          <a:p>
            <a:pPr lvl="1">
              <a:spcAft>
                <a:spcPts val="450"/>
              </a:spcAft>
            </a:pPr>
            <a:r>
              <a:rPr lang="en-US" dirty="0"/>
              <a:t>Right to </a:t>
            </a:r>
            <a:r>
              <a:rPr lang="en-US" b="1" dirty="0"/>
              <a:t>affordable</a:t>
            </a:r>
            <a:r>
              <a:rPr lang="en-US" dirty="0"/>
              <a:t> energy</a:t>
            </a:r>
          </a:p>
          <a:p>
            <a:pPr lvl="1">
              <a:spcAft>
                <a:spcPts val="450"/>
              </a:spcAft>
            </a:pPr>
            <a:r>
              <a:rPr lang="en-US" dirty="0"/>
              <a:t>Right to </a:t>
            </a:r>
            <a:r>
              <a:rPr lang="en-US" b="1" dirty="0"/>
              <a:t>uninterrupted</a:t>
            </a:r>
            <a:r>
              <a:rPr lang="en-US" dirty="0"/>
              <a:t> energy service</a:t>
            </a:r>
          </a:p>
        </p:txBody>
      </p:sp>
      <p:cxnSp>
        <p:nvCxnSpPr>
          <p:cNvPr id="5" name="Straight Connector 4"/>
          <p:cNvCxnSpPr/>
          <p:nvPr/>
        </p:nvCxnSpPr>
        <p:spPr>
          <a:xfrm>
            <a:off x="0" y="157002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6" name="Straight Connector 5"/>
          <p:cNvCxnSpPr/>
          <p:nvPr/>
        </p:nvCxnSpPr>
        <p:spPr>
          <a:xfrm>
            <a:off x="0" y="163053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0" y="169104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0" y="174981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0" y="181032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482053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Energy Injustices Manifest?</a:t>
            </a:r>
          </a:p>
        </p:txBody>
      </p:sp>
      <p:pic>
        <p:nvPicPr>
          <p:cNvPr id="95" name="Picture 94"/>
          <p:cNvPicPr>
            <a:picLocks noChangeAspect="1"/>
          </p:cNvPicPr>
          <p:nvPr/>
        </p:nvPicPr>
        <p:blipFill>
          <a:blip r:embed="rId2"/>
          <a:stretch>
            <a:fillRect/>
          </a:stretch>
        </p:blipFill>
        <p:spPr>
          <a:xfrm>
            <a:off x="1964827" y="1943100"/>
            <a:ext cx="8340377" cy="4914900"/>
          </a:xfrm>
          <a:prstGeom prst="rect">
            <a:avLst/>
          </a:prstGeom>
        </p:spPr>
      </p:pic>
      <p:cxnSp>
        <p:nvCxnSpPr>
          <p:cNvPr id="4" name="Straight Connector 3"/>
          <p:cNvCxnSpPr/>
          <p:nvPr/>
        </p:nvCxnSpPr>
        <p:spPr>
          <a:xfrm>
            <a:off x="0" y="157002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5" name="Straight Connector 4"/>
          <p:cNvCxnSpPr/>
          <p:nvPr/>
        </p:nvCxnSpPr>
        <p:spPr>
          <a:xfrm>
            <a:off x="0" y="163053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0" y="169104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0" y="174981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0" y="181032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4283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Energy Justice </a:t>
            </a:r>
          </a:p>
        </p:txBody>
      </p:sp>
      <p:sp>
        <p:nvSpPr>
          <p:cNvPr id="6" name="Oval 5"/>
          <p:cNvSpPr/>
          <p:nvPr/>
        </p:nvSpPr>
        <p:spPr>
          <a:xfrm>
            <a:off x="1409697" y="2044256"/>
            <a:ext cx="3343469" cy="230171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Market</a:t>
            </a:r>
          </a:p>
        </p:txBody>
      </p:sp>
      <p:sp>
        <p:nvSpPr>
          <p:cNvPr id="8" name="Oval 7"/>
          <p:cNvSpPr/>
          <p:nvPr/>
        </p:nvSpPr>
        <p:spPr>
          <a:xfrm>
            <a:off x="2819397" y="3339656"/>
            <a:ext cx="3810000" cy="26670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Regulatory</a:t>
            </a:r>
          </a:p>
        </p:txBody>
      </p:sp>
      <p:sp>
        <p:nvSpPr>
          <p:cNvPr id="9" name="Oval 8"/>
          <p:cNvSpPr/>
          <p:nvPr/>
        </p:nvSpPr>
        <p:spPr>
          <a:xfrm>
            <a:off x="4381497" y="1968057"/>
            <a:ext cx="3654490" cy="243711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Social/Cultural</a:t>
            </a:r>
          </a:p>
        </p:txBody>
      </p:sp>
      <p:cxnSp>
        <p:nvCxnSpPr>
          <p:cNvPr id="11" name="Straight Arrow Connector 10"/>
          <p:cNvCxnSpPr/>
          <p:nvPr/>
        </p:nvCxnSpPr>
        <p:spPr>
          <a:xfrm flipV="1">
            <a:off x="2057397" y="3514887"/>
            <a:ext cx="2514600" cy="1729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3424" y="5239470"/>
            <a:ext cx="2467946" cy="646331"/>
          </a:xfrm>
          <a:prstGeom prst="rect">
            <a:avLst/>
          </a:prstGeom>
          <a:noFill/>
        </p:spPr>
        <p:txBody>
          <a:bodyPr wrap="square" rtlCol="0">
            <a:spAutoFit/>
          </a:bodyPr>
          <a:lstStyle/>
          <a:p>
            <a:pPr algn="ctr"/>
            <a:r>
              <a:rPr lang="en-US" dirty="0"/>
              <a:t>Toward Energy</a:t>
            </a:r>
          </a:p>
          <a:p>
            <a:pPr algn="ctr"/>
            <a:r>
              <a:rPr lang="en-US" dirty="0"/>
              <a:t>Justice</a:t>
            </a:r>
          </a:p>
        </p:txBody>
      </p:sp>
      <p:sp>
        <p:nvSpPr>
          <p:cNvPr id="3" name="Rectangle 2"/>
          <p:cNvSpPr/>
          <p:nvPr/>
        </p:nvSpPr>
        <p:spPr>
          <a:xfrm>
            <a:off x="8091403" y="4577751"/>
            <a:ext cx="3844784" cy="1323439"/>
          </a:xfrm>
          <a:prstGeom prst="rect">
            <a:avLst/>
          </a:prstGeom>
        </p:spPr>
        <p:txBody>
          <a:bodyPr wrap="square">
            <a:spAutoFit/>
          </a:bodyPr>
          <a:lstStyle/>
          <a:p>
            <a:pPr>
              <a:spcAft>
                <a:spcPts val="1800"/>
              </a:spcAft>
            </a:pPr>
            <a:r>
              <a:rPr lang="en-US" sz="2000" dirty="0"/>
              <a:t>Although some barriers are economic, they are in most cases institutional, political, and social (</a:t>
            </a:r>
            <a:r>
              <a:rPr lang="en-US" sz="2000" dirty="0" err="1"/>
              <a:t>Stobaugh</a:t>
            </a:r>
            <a:r>
              <a:rPr lang="en-US" sz="2000" dirty="0"/>
              <a:t> and </a:t>
            </a:r>
            <a:r>
              <a:rPr lang="en-US" sz="2000" dirty="0" err="1"/>
              <a:t>Yergin</a:t>
            </a:r>
            <a:r>
              <a:rPr lang="en-US" sz="2000" dirty="0"/>
              <a:t> 1979)</a:t>
            </a:r>
          </a:p>
        </p:txBody>
      </p:sp>
    </p:spTree>
    <p:extLst>
      <p:ext uri="{BB962C8B-B14F-4D97-AF65-F5344CB8AC3E}">
        <p14:creationId xmlns:p14="http://schemas.microsoft.com/office/powerpoint/2010/main" val="11445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7466557" cy="1325563"/>
          </a:xfrm>
        </p:spPr>
        <p:txBody>
          <a:bodyPr/>
          <a:lstStyle/>
          <a:p>
            <a:pPr algn="ctr"/>
            <a:r>
              <a:rPr lang="en-US" b="1" dirty="0">
                <a:latin typeface="Charter Roman"/>
                <a:cs typeface="Charter Roman"/>
              </a:rPr>
              <a:t>Energy as a Basic Need</a:t>
            </a:r>
          </a:p>
        </p:txBody>
      </p:sp>
      <p:sp>
        <p:nvSpPr>
          <p:cNvPr id="4" name="Content Placeholder 2"/>
          <p:cNvSpPr>
            <a:spLocks noGrp="1"/>
          </p:cNvSpPr>
          <p:nvPr>
            <p:ph sz="half" idx="1"/>
          </p:nvPr>
        </p:nvSpPr>
        <p:spPr>
          <a:xfrm>
            <a:off x="925784" y="2066502"/>
            <a:ext cx="5617464" cy="4392295"/>
          </a:xfrm>
        </p:spPr>
        <p:txBody>
          <a:bodyPr>
            <a:normAutofit/>
          </a:bodyPr>
          <a:lstStyle/>
          <a:p>
            <a:pPr marL="0" indent="0">
              <a:buNone/>
            </a:pPr>
            <a:r>
              <a:rPr lang="en-US" dirty="0">
                <a:latin typeface="Charter Roman"/>
                <a:cs typeface="Charter Roman"/>
              </a:rPr>
              <a:t>“Energy is essential to meet our basic needs: cooking, boiling water, lighting and heating. It is also a prerequisite for good health- a reality that has been largely ignored by the world community.” </a:t>
            </a:r>
          </a:p>
          <a:p>
            <a:pPr marL="0" indent="0">
              <a:buNone/>
            </a:pPr>
            <a:r>
              <a:rPr lang="en-US" dirty="0">
                <a:latin typeface="Charter Roman"/>
                <a:cs typeface="Charter Roman"/>
              </a:rPr>
              <a:t>(World Health Organization, 2006)</a:t>
            </a:r>
          </a:p>
          <a:p>
            <a:endParaRPr lang="en-US" dirty="0"/>
          </a:p>
        </p:txBody>
      </p:sp>
      <p:pic>
        <p:nvPicPr>
          <p:cNvPr id="6" name="p17j1fp5ocj2l1f0v1pq7oi102k0_25697.jpg"/>
          <p:cNvPicPr/>
          <p:nvPr/>
        </p:nvPicPr>
        <p:blipFill>
          <a:blip r:embed="rId2">
            <a:extLst/>
          </a:blip>
          <a:srcRect l="2598" r="2598"/>
          <a:stretch>
            <a:fillRect/>
          </a:stretch>
        </p:blipFill>
        <p:spPr>
          <a:xfrm>
            <a:off x="7464382" y="244687"/>
            <a:ext cx="4294495" cy="6096000"/>
          </a:xfrm>
          <a:prstGeom prst="rect">
            <a:avLst/>
          </a:prstGeom>
          <a:ln>
            <a:noFill/>
          </a:ln>
          <a:effectLst/>
        </p:spPr>
      </p:pic>
      <p:cxnSp>
        <p:nvCxnSpPr>
          <p:cNvPr id="5" name="Straight Connector 4"/>
          <p:cNvCxnSpPr/>
          <p:nvPr/>
        </p:nvCxnSpPr>
        <p:spPr>
          <a:xfrm>
            <a:off x="0" y="6569977"/>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7" name="Straight Connector 6"/>
          <p:cNvCxnSpPr/>
          <p:nvPr/>
        </p:nvCxnSpPr>
        <p:spPr>
          <a:xfrm>
            <a:off x="0" y="6630485"/>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0" y="6690992"/>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0" y="6749766"/>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0" y="6810273"/>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97133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05" y="1607820"/>
            <a:ext cx="10994390" cy="3642360"/>
          </a:xfrm>
        </p:spPr>
        <p:txBody>
          <a:bodyPr>
            <a:normAutofit fontScale="90000"/>
          </a:bodyPr>
          <a:lstStyle/>
          <a:p>
            <a:pPr algn="ctr"/>
            <a:r>
              <a:rPr lang="en-US" dirty="0"/>
              <a:t>Like its predecessor, </a:t>
            </a:r>
            <a:r>
              <a:rPr lang="en-US" b="1" dirty="0"/>
              <a:t>environmental justice</a:t>
            </a:r>
            <a:r>
              <a:rPr lang="en-US" dirty="0"/>
              <a:t>, applying an </a:t>
            </a:r>
            <a:r>
              <a:rPr lang="en-US" b="1" u="sng" dirty="0"/>
              <a:t>energy justice </a:t>
            </a:r>
            <a:r>
              <a:rPr lang="en-US" dirty="0"/>
              <a:t>lens allows us to recognize and address energy disparities in </a:t>
            </a:r>
            <a:r>
              <a:rPr lang="en-US" u="sng" dirty="0"/>
              <a:t>place</a:t>
            </a:r>
            <a:r>
              <a:rPr lang="en-US" dirty="0"/>
              <a:t>, </a:t>
            </a:r>
            <a:r>
              <a:rPr lang="en-US" u="sng" dirty="0"/>
              <a:t>race</a:t>
            </a:r>
            <a:r>
              <a:rPr lang="en-US" dirty="0"/>
              <a:t>, and </a:t>
            </a:r>
            <a:r>
              <a:rPr lang="en-US" u="sng" dirty="0"/>
              <a:t>class</a:t>
            </a:r>
            <a:r>
              <a:rPr lang="en-US" dirty="0"/>
              <a:t>.</a:t>
            </a:r>
            <a:endParaRPr lang="en-US" u="sng" dirty="0"/>
          </a:p>
        </p:txBody>
      </p:sp>
    </p:spTree>
    <p:extLst>
      <p:ext uri="{BB962C8B-B14F-4D97-AF65-F5344CB8AC3E}">
        <p14:creationId xmlns:p14="http://schemas.microsoft.com/office/powerpoint/2010/main" val="39330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Blaming, Claiming”</a:t>
            </a:r>
          </a:p>
        </p:txBody>
      </p:sp>
      <p:sp>
        <p:nvSpPr>
          <p:cNvPr id="3" name="Content Placeholder 2"/>
          <p:cNvSpPr>
            <a:spLocks noGrp="1"/>
          </p:cNvSpPr>
          <p:nvPr>
            <p:ph idx="1"/>
          </p:nvPr>
        </p:nvSpPr>
        <p:spPr/>
        <p:txBody>
          <a:bodyPr/>
          <a:lstStyle/>
          <a:p>
            <a:r>
              <a:rPr lang="en-US" dirty="0"/>
              <a:t>“Naming, Blaming Claiming” framework describes the process of the emergence and transformation of disputes </a:t>
            </a:r>
          </a:p>
          <a:p>
            <a:endParaRPr lang="en-US" dirty="0"/>
          </a:p>
          <a:p>
            <a:r>
              <a:rPr lang="en-US" dirty="0" err="1"/>
              <a:t>Felstiner</a:t>
            </a:r>
            <a:r>
              <a:rPr lang="en-US" dirty="0"/>
              <a:t>, Abel and </a:t>
            </a:r>
            <a:r>
              <a:rPr lang="en-US" dirty="0" err="1"/>
              <a:t>Sarat</a:t>
            </a:r>
            <a:r>
              <a:rPr lang="en-US" dirty="0"/>
              <a:t> (1980) argue that disputes surface when:</a:t>
            </a:r>
          </a:p>
          <a:p>
            <a:pPr lvl="1"/>
            <a:r>
              <a:rPr lang="en-US" dirty="0"/>
              <a:t>Injurious experiences are perceived (naming)</a:t>
            </a:r>
          </a:p>
          <a:p>
            <a:pPr lvl="1"/>
            <a:r>
              <a:rPr lang="en-US" dirty="0"/>
              <a:t>Grievances are stated (blaming)</a:t>
            </a:r>
          </a:p>
          <a:p>
            <a:pPr lvl="1"/>
            <a:r>
              <a:rPr lang="en-US" dirty="0"/>
              <a:t>Disputes are initiated (claiming) along with subsequent transformations (i.e. shifts in social norms) </a:t>
            </a:r>
          </a:p>
          <a:p>
            <a:pPr lvl="1"/>
            <a:endParaRPr lang="en-US" dirty="0"/>
          </a:p>
          <a:p>
            <a:r>
              <a:rPr lang="en-US" b="1" dirty="0"/>
              <a:t>Before we can blame or claim, we must </a:t>
            </a:r>
            <a:r>
              <a:rPr lang="en-US" b="1" u="sng" dirty="0"/>
              <a:t>NAME</a:t>
            </a:r>
            <a:r>
              <a:rPr lang="en-US" b="1" dirty="0"/>
              <a:t>!</a:t>
            </a:r>
          </a:p>
          <a:p>
            <a:endParaRPr lang="en-US" dirty="0"/>
          </a:p>
          <a:p>
            <a:endParaRPr lang="en-US" dirty="0"/>
          </a:p>
        </p:txBody>
      </p:sp>
    </p:spTree>
    <p:extLst>
      <p:ext uri="{BB962C8B-B14F-4D97-AF65-F5344CB8AC3E}">
        <p14:creationId xmlns:p14="http://schemas.microsoft.com/office/powerpoint/2010/main" val="53618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522" y="0"/>
            <a:ext cx="10515600" cy="1325563"/>
          </a:xfrm>
        </p:spPr>
        <p:txBody>
          <a:bodyPr>
            <a:normAutofit/>
          </a:bodyPr>
          <a:lstStyle/>
          <a:p>
            <a:r>
              <a:rPr lang="en-US" dirty="0">
                <a:latin typeface="Charter Roman"/>
                <a:cs typeface="Charter Roman"/>
              </a:rPr>
              <a:t>The Problem- Energy Insecurity</a:t>
            </a:r>
          </a:p>
        </p:txBody>
      </p:sp>
      <p:sp>
        <p:nvSpPr>
          <p:cNvPr id="3" name="Content Placeholder 2"/>
          <p:cNvSpPr>
            <a:spLocks noGrp="1"/>
          </p:cNvSpPr>
          <p:nvPr>
            <p:ph sz="half" idx="1"/>
          </p:nvPr>
        </p:nvSpPr>
        <p:spPr>
          <a:xfrm>
            <a:off x="838200" y="1995725"/>
            <a:ext cx="5181600" cy="4351338"/>
          </a:xfrm>
        </p:spPr>
        <p:txBody>
          <a:bodyPr>
            <a:normAutofit/>
          </a:bodyPr>
          <a:lstStyle/>
          <a:p>
            <a:pPr marL="0" indent="0">
              <a:buNone/>
            </a:pPr>
            <a:r>
              <a:rPr lang="en-US" b="1" dirty="0">
                <a:latin typeface="Charter Roman"/>
                <a:cs typeface="Charter Roman"/>
              </a:rPr>
              <a:t>Energy Insecurity</a:t>
            </a:r>
            <a:r>
              <a:rPr lang="en-US" dirty="0">
                <a:latin typeface="Charter Roman"/>
                <a:cs typeface="Charter Roman"/>
              </a:rPr>
              <a:t> </a:t>
            </a:r>
          </a:p>
          <a:p>
            <a:r>
              <a:rPr lang="en-US" sz="2400" dirty="0">
                <a:latin typeface="Charter Roman"/>
                <a:cs typeface="Charter Roman"/>
              </a:rPr>
              <a:t>“A household experiences energy insecurity when it lacks consistent access to the amount or the kind of energy needed for a healthy and safe life for its members.”</a:t>
            </a:r>
          </a:p>
          <a:p>
            <a:endParaRPr lang="en-US" sz="2400" dirty="0">
              <a:latin typeface="Charter Roman"/>
              <a:cs typeface="Charter Roman"/>
            </a:endParaRPr>
          </a:p>
          <a:p>
            <a:r>
              <a:rPr lang="en-US" sz="2400" dirty="0">
                <a:latin typeface="Charter Roman"/>
                <a:cs typeface="Charter Roman"/>
              </a:rPr>
              <a:t>“An inability to adequately meet basic household energy needs”</a:t>
            </a:r>
            <a:endParaRPr lang="en-US" dirty="0">
              <a:latin typeface="Charter Roman"/>
              <a:cs typeface="Charter Roman"/>
            </a:endParaRPr>
          </a:p>
        </p:txBody>
      </p:sp>
      <p:sp>
        <p:nvSpPr>
          <p:cNvPr id="7" name="Content Placeholder 6"/>
          <p:cNvSpPr>
            <a:spLocks noGrp="1"/>
          </p:cNvSpPr>
          <p:nvPr>
            <p:ph sz="half" idx="2"/>
          </p:nvPr>
        </p:nvSpPr>
        <p:spPr>
          <a:xfrm>
            <a:off x="6172200" y="1995725"/>
            <a:ext cx="5181600" cy="4351338"/>
          </a:xfrm>
        </p:spPr>
        <p:txBody>
          <a:bodyPr>
            <a:normAutofit/>
          </a:bodyPr>
          <a:lstStyle/>
          <a:p>
            <a:r>
              <a:rPr lang="en-US" b="1" dirty="0">
                <a:latin typeface="Charter Roman"/>
                <a:cs typeface="Charter Roman"/>
              </a:rPr>
              <a:t>Merits of Energy Insecurity- </a:t>
            </a:r>
          </a:p>
          <a:p>
            <a:pPr lvl="1"/>
            <a:r>
              <a:rPr lang="en-US" dirty="0">
                <a:latin typeface="Charter Roman"/>
                <a:cs typeface="Charter Roman"/>
              </a:rPr>
              <a:t>US-focused </a:t>
            </a:r>
          </a:p>
          <a:p>
            <a:pPr lvl="2"/>
            <a:r>
              <a:rPr lang="en-US" dirty="0">
                <a:latin typeface="Charter Roman"/>
                <a:cs typeface="Charter Roman"/>
              </a:rPr>
              <a:t>takes into account housing experiences of the poor in the US</a:t>
            </a:r>
          </a:p>
          <a:p>
            <a:pPr lvl="1"/>
            <a:r>
              <a:rPr lang="en-US" dirty="0">
                <a:latin typeface="Charter Roman"/>
                <a:cs typeface="Charter Roman"/>
              </a:rPr>
              <a:t>Multi-dimensional</a:t>
            </a:r>
          </a:p>
          <a:p>
            <a:pPr lvl="2"/>
            <a:r>
              <a:rPr lang="en-US" dirty="0">
                <a:latin typeface="Charter Roman"/>
                <a:cs typeface="Charter Roman"/>
              </a:rPr>
              <a:t>Factors in economic, physical and behavioral aspects of household energy </a:t>
            </a:r>
          </a:p>
          <a:p>
            <a:pPr lvl="2"/>
            <a:r>
              <a:rPr lang="en-US" dirty="0">
                <a:latin typeface="Charter Roman"/>
                <a:cs typeface="Charter Roman"/>
              </a:rPr>
              <a:t>Appreciates varied consequences associated with this phenomenon (beyond financial hardship)</a:t>
            </a:r>
          </a:p>
          <a:p>
            <a:endParaRPr lang="en-US" dirty="0">
              <a:latin typeface="Charter Roman"/>
              <a:cs typeface="Charter Roman"/>
            </a:endParaRPr>
          </a:p>
        </p:txBody>
      </p:sp>
      <p:sp>
        <p:nvSpPr>
          <p:cNvPr id="8" name="TextBox 7"/>
          <p:cNvSpPr txBox="1"/>
          <p:nvPr/>
        </p:nvSpPr>
        <p:spPr>
          <a:xfrm>
            <a:off x="6193149" y="6421817"/>
            <a:ext cx="7277100" cy="276999"/>
          </a:xfrm>
          <a:prstGeom prst="rect">
            <a:avLst/>
          </a:prstGeom>
          <a:noFill/>
        </p:spPr>
        <p:txBody>
          <a:bodyPr wrap="square" rtlCol="0">
            <a:spAutoFit/>
          </a:bodyPr>
          <a:lstStyle/>
          <a:p>
            <a:r>
              <a:rPr lang="en-US" sz="1200" dirty="0">
                <a:latin typeface="Charter Roman"/>
                <a:cs typeface="Charter Roman"/>
              </a:rPr>
              <a:t>Cook et al., </a:t>
            </a:r>
            <a:r>
              <a:rPr lang="en-US" sz="1200" i="1" dirty="0">
                <a:latin typeface="Charter Roman"/>
                <a:cs typeface="Charter Roman"/>
              </a:rPr>
              <a:t>Pediatrics, </a:t>
            </a:r>
            <a:r>
              <a:rPr lang="en-US" sz="1200" dirty="0">
                <a:latin typeface="Charter Roman"/>
                <a:cs typeface="Charter Roman"/>
              </a:rPr>
              <a:t>2008; Hernández, </a:t>
            </a:r>
            <a:r>
              <a:rPr lang="en-US" sz="1200" i="1" dirty="0">
                <a:latin typeface="Charter Roman"/>
                <a:cs typeface="Charter Roman"/>
              </a:rPr>
              <a:t>AJPH</a:t>
            </a:r>
            <a:r>
              <a:rPr lang="en-US" sz="1200" dirty="0">
                <a:latin typeface="Charter Roman"/>
                <a:cs typeface="Charter Roman"/>
              </a:rPr>
              <a:t>, 2013; Hernández, </a:t>
            </a:r>
            <a:r>
              <a:rPr lang="en-US" sz="1200" i="1" dirty="0">
                <a:latin typeface="Charter Roman"/>
                <a:cs typeface="Charter Roman"/>
              </a:rPr>
              <a:t>SSM</a:t>
            </a:r>
            <a:r>
              <a:rPr lang="en-US" sz="1200" dirty="0">
                <a:latin typeface="Charter Roman"/>
                <a:cs typeface="Charter Roman"/>
              </a:rPr>
              <a:t>, 2016</a:t>
            </a:r>
          </a:p>
        </p:txBody>
      </p:sp>
      <p:cxnSp>
        <p:nvCxnSpPr>
          <p:cNvPr id="6" name="Straight Connector 5"/>
          <p:cNvCxnSpPr/>
          <p:nvPr/>
        </p:nvCxnSpPr>
        <p:spPr>
          <a:xfrm>
            <a:off x="0" y="134322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a:off x="0" y="140373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0" y="146424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0" y="152301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158352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2178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91748" y="452348"/>
            <a:ext cx="8565274" cy="1754326"/>
          </a:xfrm>
          <a:prstGeom prst="rect">
            <a:avLst/>
          </a:prstGeom>
          <a:noFill/>
        </p:spPr>
        <p:txBody>
          <a:bodyPr wrap="square" rtlCol="0">
            <a:spAutoFit/>
          </a:bodyPr>
          <a:lstStyle/>
          <a:p>
            <a:r>
              <a:rPr lang="en-US" sz="5400" b="1" dirty="0">
                <a:latin typeface="Charter Roman"/>
                <a:cs typeface="Charter Roman"/>
              </a:rPr>
              <a:t>What is known about energy hardship in the US?</a:t>
            </a:r>
          </a:p>
        </p:txBody>
      </p:sp>
      <p:sp>
        <p:nvSpPr>
          <p:cNvPr id="13" name="TextBox 12"/>
          <p:cNvSpPr txBox="1"/>
          <p:nvPr/>
        </p:nvSpPr>
        <p:spPr>
          <a:xfrm>
            <a:off x="545584" y="2957774"/>
            <a:ext cx="11341615" cy="3508653"/>
          </a:xfrm>
          <a:prstGeom prst="rect">
            <a:avLst/>
          </a:prstGeom>
          <a:noFill/>
        </p:spPr>
        <p:txBody>
          <a:bodyPr wrap="square" rtlCol="0">
            <a:spAutoFit/>
          </a:bodyPr>
          <a:lstStyle/>
          <a:p>
            <a:pPr marL="342900" indent="-342900" defTabSz="410730" latinLnBrk="1" hangingPunct="0">
              <a:buFont typeface="Wingdings" panose="05000000000000000000" pitchFamily="2" charset="2"/>
              <a:buChar char="ü"/>
            </a:pPr>
            <a:r>
              <a:rPr lang="en-US" sz="2400" b="1" dirty="0">
                <a:latin typeface="Charter Roman"/>
                <a:cs typeface="Charter Roman"/>
              </a:rPr>
              <a:t>Affects </a:t>
            </a:r>
            <a:r>
              <a:rPr lang="en-US" sz="2400" b="1" dirty="0">
                <a:solidFill>
                  <a:srgbClr val="FF0000"/>
                </a:solidFill>
                <a:latin typeface="Charter Roman"/>
                <a:cs typeface="Charter Roman"/>
              </a:rPr>
              <a:t>~16-37 million </a:t>
            </a:r>
            <a:r>
              <a:rPr lang="en-US" sz="2400" b="1" dirty="0">
                <a:latin typeface="Charter Roman"/>
                <a:cs typeface="Charter Roman"/>
              </a:rPr>
              <a:t>U.S. households </a:t>
            </a:r>
            <a:r>
              <a:rPr lang="en-US" dirty="0">
                <a:latin typeface="Charter Roman"/>
                <a:cs typeface="Charter Roman"/>
              </a:rPr>
              <a:t>(Power, 2006; </a:t>
            </a:r>
            <a:r>
              <a:rPr lang="en-US" dirty="0" err="1">
                <a:latin typeface="Charter Roman"/>
                <a:cs typeface="Charter Roman"/>
              </a:rPr>
              <a:t>Dept</a:t>
            </a:r>
            <a:r>
              <a:rPr lang="en-US" dirty="0">
                <a:latin typeface="Charter Roman"/>
                <a:cs typeface="Charter Roman"/>
              </a:rPr>
              <a:t> of Energy, 2017)</a:t>
            </a:r>
          </a:p>
          <a:p>
            <a:pPr marL="342900" indent="-342900" defTabSz="410730" latinLnBrk="1" hangingPunct="0">
              <a:buFont typeface="Wingdings" panose="05000000000000000000" pitchFamily="2" charset="2"/>
              <a:buChar char="ü"/>
            </a:pPr>
            <a:r>
              <a:rPr lang="en-US" sz="2400" b="1" dirty="0">
                <a:latin typeface="Charter Roman"/>
                <a:cs typeface="Charter Roman"/>
              </a:rPr>
              <a:t>Race/ethnicity and immigration status matter </a:t>
            </a:r>
            <a:r>
              <a:rPr lang="en-US" dirty="0">
                <a:latin typeface="Charter Roman"/>
                <a:cs typeface="Charter Roman"/>
              </a:rPr>
              <a:t>(Hernández et al. 2014, 2016) </a:t>
            </a:r>
          </a:p>
          <a:p>
            <a:pPr marL="342900" indent="-342900" defTabSz="410730" latinLnBrk="1" hangingPunct="0">
              <a:buFont typeface="Wingdings" panose="05000000000000000000" pitchFamily="2" charset="2"/>
              <a:buChar char="ü"/>
            </a:pPr>
            <a:r>
              <a:rPr lang="en-US" sz="2400" b="1" dirty="0">
                <a:latin typeface="Charter Roman"/>
                <a:cs typeface="Charter Roman"/>
              </a:rPr>
              <a:t>Households with children and elderly members at greater risk </a:t>
            </a:r>
            <a:r>
              <a:rPr lang="en-US" dirty="0">
                <a:latin typeface="Charter Roman"/>
                <a:cs typeface="Charter Roman"/>
              </a:rPr>
              <a:t>(Hernández et al. 2014  and 2016) </a:t>
            </a:r>
          </a:p>
          <a:p>
            <a:pPr marL="342900" indent="-342900" defTabSz="410730" latinLnBrk="1" hangingPunct="0">
              <a:buFont typeface="Wingdings" panose="05000000000000000000" pitchFamily="2" charset="2"/>
              <a:buChar char="ü"/>
            </a:pPr>
            <a:r>
              <a:rPr lang="en-US" sz="2400" b="1" dirty="0">
                <a:latin typeface="Charter Roman"/>
                <a:cs typeface="Charter Roman"/>
              </a:rPr>
              <a:t>Renters and owners are differently burdened </a:t>
            </a:r>
            <a:r>
              <a:rPr lang="en-US" dirty="0">
                <a:latin typeface="Charter Roman"/>
                <a:cs typeface="Charter Roman"/>
              </a:rPr>
              <a:t>(Hernández and Bird, 2010; Bird and Hernández, 2012; Hernández et al. 2014 and 2016) </a:t>
            </a:r>
          </a:p>
          <a:p>
            <a:pPr marL="342900" indent="-342900" defTabSz="410730" latinLnBrk="1" hangingPunct="0">
              <a:buFont typeface="Wingdings" panose="05000000000000000000" pitchFamily="2" charset="2"/>
              <a:buChar char="ü"/>
            </a:pPr>
            <a:r>
              <a:rPr lang="en-US" sz="2400" b="1" dirty="0">
                <a:latin typeface="Charter Roman"/>
                <a:cs typeface="Charter Roman"/>
              </a:rPr>
              <a:t>Energy Efficiency (or lack thereof) contributes to higher costs </a:t>
            </a:r>
            <a:r>
              <a:rPr lang="en-US" dirty="0">
                <a:latin typeface="Charter Roman"/>
                <a:cs typeface="Charter Roman"/>
              </a:rPr>
              <a:t>(</a:t>
            </a:r>
            <a:r>
              <a:rPr lang="en-US" dirty="0" err="1">
                <a:latin typeface="Charter Roman"/>
                <a:cs typeface="Charter Roman"/>
              </a:rPr>
              <a:t>Reames</a:t>
            </a:r>
            <a:r>
              <a:rPr lang="en-US" dirty="0">
                <a:latin typeface="Charter Roman"/>
                <a:cs typeface="Charter Roman"/>
              </a:rPr>
              <a:t>, 2016)</a:t>
            </a:r>
          </a:p>
          <a:p>
            <a:pPr marL="342900" indent="-342900" defTabSz="410730" latinLnBrk="1" hangingPunct="0">
              <a:buFont typeface="Wingdings" panose="05000000000000000000" pitchFamily="2" charset="2"/>
              <a:buChar char="ü"/>
            </a:pPr>
            <a:r>
              <a:rPr lang="en-US" sz="2400" b="1" dirty="0">
                <a:latin typeface="Charter Roman"/>
                <a:cs typeface="Charter Roman"/>
              </a:rPr>
              <a:t>Geographic disparities exist by region and metro areas </a:t>
            </a:r>
            <a:r>
              <a:rPr lang="en-US" dirty="0">
                <a:latin typeface="Charter Roman"/>
                <a:cs typeface="Charter Roman"/>
              </a:rPr>
              <a:t>(Hernández et al. 2014 and 2016; ACEEE, 2016) </a:t>
            </a:r>
          </a:p>
          <a:p>
            <a:pPr marL="342900" indent="-342900" defTabSz="410730" latinLnBrk="1" hangingPunct="0">
              <a:buFont typeface="Wingdings" panose="05000000000000000000" pitchFamily="2" charset="2"/>
              <a:buChar char="ü"/>
            </a:pPr>
            <a:r>
              <a:rPr lang="en-US" sz="2400" b="1" dirty="0">
                <a:latin typeface="Charter Roman"/>
                <a:cs typeface="Charter Roman"/>
              </a:rPr>
              <a:t>A hidden source of hardship </a:t>
            </a:r>
            <a:r>
              <a:rPr lang="en-US" dirty="0">
                <a:latin typeface="Charter Roman"/>
                <a:cs typeface="Charter Roman"/>
              </a:rPr>
              <a:t>(Hernández, 2013 and 2016) </a:t>
            </a:r>
          </a:p>
        </p:txBody>
      </p:sp>
      <p:pic>
        <p:nvPicPr>
          <p:cNvPr id="3" name="Picture 2"/>
          <p:cNvPicPr>
            <a:picLocks noChangeAspect="1"/>
          </p:cNvPicPr>
          <p:nvPr/>
        </p:nvPicPr>
        <p:blipFill>
          <a:blip r:embed="rId2"/>
          <a:stretch>
            <a:fillRect/>
          </a:stretch>
        </p:blipFill>
        <p:spPr>
          <a:xfrm>
            <a:off x="1084055" y="288192"/>
            <a:ext cx="1725593" cy="2138503"/>
          </a:xfrm>
          <a:prstGeom prst="rect">
            <a:avLst/>
          </a:prstGeom>
        </p:spPr>
      </p:pic>
      <p:cxnSp>
        <p:nvCxnSpPr>
          <p:cNvPr id="9" name="Straight Connector 8"/>
          <p:cNvCxnSpPr/>
          <p:nvPr/>
        </p:nvCxnSpPr>
        <p:spPr>
          <a:xfrm>
            <a:off x="0" y="6569977"/>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a:off x="0" y="6630485"/>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0" y="6690992"/>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0" y="6749766"/>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0" y="6810273"/>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0461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93" y="2887881"/>
            <a:ext cx="10515600" cy="1012985"/>
          </a:xfrm>
        </p:spPr>
        <p:txBody>
          <a:bodyPr>
            <a:normAutofit fontScale="90000"/>
          </a:bodyPr>
          <a:lstStyle/>
          <a:p>
            <a:r>
              <a:rPr lang="en-US" b="1" dirty="0">
                <a:latin typeface="Charter Roman"/>
                <a:cs typeface="Charter Roman"/>
              </a:rPr>
              <a:t>Understanding Energy Insecurity</a:t>
            </a:r>
          </a:p>
        </p:txBody>
      </p:sp>
      <p:cxnSp>
        <p:nvCxnSpPr>
          <p:cNvPr id="4" name="Straight Connector 3"/>
          <p:cNvCxnSpPr/>
          <p:nvPr/>
        </p:nvCxnSpPr>
        <p:spPr>
          <a:xfrm>
            <a:off x="0" y="3949605"/>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5" name="Straight Connector 4"/>
          <p:cNvCxnSpPr/>
          <p:nvPr/>
        </p:nvCxnSpPr>
        <p:spPr>
          <a:xfrm>
            <a:off x="0" y="4058958"/>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0" y="4168310"/>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0" y="4275929"/>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0" y="4385281"/>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18638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30" y="110408"/>
            <a:ext cx="7470046" cy="1143000"/>
          </a:xfrm>
        </p:spPr>
        <p:txBody>
          <a:bodyPr>
            <a:normAutofit/>
          </a:bodyPr>
          <a:lstStyle/>
          <a:p>
            <a:r>
              <a:rPr lang="en-US" b="1" dirty="0">
                <a:latin typeface="Charter Roman"/>
                <a:cs typeface="Charter Roman"/>
              </a:rPr>
              <a:t>Economic Energy Insecurity</a:t>
            </a:r>
          </a:p>
        </p:txBody>
      </p:sp>
      <p:sp>
        <p:nvSpPr>
          <p:cNvPr id="3" name="Content Placeholder 2"/>
          <p:cNvSpPr>
            <a:spLocks noGrp="1"/>
          </p:cNvSpPr>
          <p:nvPr>
            <p:ph idx="1"/>
          </p:nvPr>
        </p:nvSpPr>
        <p:spPr>
          <a:xfrm>
            <a:off x="6253323" y="2336500"/>
            <a:ext cx="5192855" cy="3755207"/>
          </a:xfrm>
        </p:spPr>
        <p:txBody>
          <a:bodyPr>
            <a:normAutofit/>
          </a:bodyPr>
          <a:lstStyle/>
          <a:p>
            <a:pPr lvl="1">
              <a:buFont typeface="Wingdings" panose="05000000000000000000" pitchFamily="2" charset="2"/>
              <a:buChar char="Ø"/>
            </a:pPr>
            <a:r>
              <a:rPr lang="en-US" dirty="0">
                <a:latin typeface="Charter Roman"/>
                <a:cs typeface="Charter Roman"/>
              </a:rPr>
              <a:t>Poverty and material hardship</a:t>
            </a:r>
          </a:p>
          <a:p>
            <a:pPr lvl="1">
              <a:buFont typeface="Wingdings" panose="05000000000000000000" pitchFamily="2" charset="2"/>
              <a:buChar char="Ø"/>
            </a:pPr>
            <a:r>
              <a:rPr lang="en-US" dirty="0">
                <a:latin typeface="Charter Roman"/>
                <a:cs typeface="Charter Roman"/>
              </a:rPr>
              <a:t>Energy-related financial hardship</a:t>
            </a:r>
          </a:p>
          <a:p>
            <a:pPr lvl="1">
              <a:buFont typeface="Wingdings" panose="05000000000000000000" pitchFamily="2" charset="2"/>
              <a:buChar char="Ø"/>
            </a:pPr>
            <a:r>
              <a:rPr lang="en-US" dirty="0">
                <a:latin typeface="Charter Roman"/>
                <a:cs typeface="Charter Roman"/>
              </a:rPr>
              <a:t>Priorities and trade-offs</a:t>
            </a:r>
          </a:p>
          <a:p>
            <a:pPr lvl="1">
              <a:buFont typeface="Wingdings" panose="05000000000000000000" pitchFamily="2" charset="2"/>
              <a:buChar char="Ø"/>
            </a:pPr>
            <a:r>
              <a:rPr lang="en-US" dirty="0">
                <a:latin typeface="Charter Roman"/>
                <a:cs typeface="Charter Roman"/>
              </a:rPr>
              <a:t>Seasonal variations</a:t>
            </a:r>
          </a:p>
          <a:p>
            <a:pPr lvl="1">
              <a:buFont typeface="Wingdings" panose="05000000000000000000" pitchFamily="2" charset="2"/>
              <a:buChar char="Ø"/>
            </a:pPr>
            <a:r>
              <a:rPr lang="en-US" dirty="0">
                <a:latin typeface="Charter Roman"/>
                <a:cs typeface="Charter Roman"/>
              </a:rPr>
              <a:t>Billing issues</a:t>
            </a:r>
          </a:p>
          <a:p>
            <a:pPr lvl="1">
              <a:buFont typeface="Wingdings" panose="05000000000000000000" pitchFamily="2" charset="2"/>
              <a:buChar char="Ø"/>
            </a:pPr>
            <a:r>
              <a:rPr lang="en-US" dirty="0">
                <a:latin typeface="Charter Roman"/>
                <a:cs typeface="Charter Roman"/>
              </a:rPr>
              <a:t>Landlord improprieties</a:t>
            </a:r>
          </a:p>
          <a:p>
            <a:pPr lvl="1">
              <a:buFont typeface="Wingdings" panose="05000000000000000000" pitchFamily="2" charset="2"/>
              <a:buChar char="Ø"/>
            </a:pPr>
            <a:r>
              <a:rPr lang="en-US" dirty="0">
                <a:latin typeface="Charter Roman"/>
                <a:cs typeface="Charter Roman"/>
              </a:rPr>
              <a:t>Discontinued service and threats due to non-payment</a:t>
            </a:r>
          </a:p>
        </p:txBody>
      </p:sp>
      <p:pic>
        <p:nvPicPr>
          <p:cNvPr id="5" name="Content Placeholder 3"/>
          <p:cNvPicPr>
            <a:picLocks/>
          </p:cNvPicPr>
          <p:nvPr/>
        </p:nvPicPr>
        <p:blipFill>
          <a:blip r:embed="rId2"/>
          <a:srcRect l="16901" r="16901"/>
          <a:stretch>
            <a:fillRect/>
          </a:stretch>
        </p:blipFill>
        <p:spPr>
          <a:xfrm>
            <a:off x="762580" y="2620926"/>
            <a:ext cx="2366922" cy="2731657"/>
          </a:xfrm>
          <a:prstGeom prst="rect">
            <a:avLst/>
          </a:prstGeom>
        </p:spPr>
      </p:pic>
      <p:pic>
        <p:nvPicPr>
          <p:cNvPr id="7" name="Picture 6"/>
          <p:cNvPicPr>
            <a:picLocks noChangeAspect="1"/>
          </p:cNvPicPr>
          <p:nvPr/>
        </p:nvPicPr>
        <p:blipFill>
          <a:blip r:embed="rId3"/>
          <a:stretch>
            <a:fillRect/>
          </a:stretch>
        </p:blipFill>
        <p:spPr>
          <a:xfrm>
            <a:off x="3101656" y="2619588"/>
            <a:ext cx="3248052" cy="2734121"/>
          </a:xfrm>
          <a:prstGeom prst="rect">
            <a:avLst/>
          </a:prstGeom>
        </p:spPr>
      </p:pic>
      <p:cxnSp>
        <p:nvCxnSpPr>
          <p:cNvPr id="8" name="Straight Connector 7"/>
          <p:cNvCxnSpPr/>
          <p:nvPr/>
        </p:nvCxnSpPr>
        <p:spPr>
          <a:xfrm>
            <a:off x="0" y="135456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a:off x="0" y="141507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0" y="147558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0" y="153435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0" y="159486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sp>
        <p:nvSpPr>
          <p:cNvPr id="13" name="TextBox 12"/>
          <p:cNvSpPr txBox="1"/>
          <p:nvPr/>
        </p:nvSpPr>
        <p:spPr>
          <a:xfrm>
            <a:off x="10132950" y="6581001"/>
            <a:ext cx="1880852" cy="276999"/>
          </a:xfrm>
          <a:prstGeom prst="rect">
            <a:avLst/>
          </a:prstGeom>
          <a:noFill/>
        </p:spPr>
        <p:txBody>
          <a:bodyPr wrap="square" rtlCol="0">
            <a:spAutoFit/>
          </a:bodyPr>
          <a:lstStyle/>
          <a:p>
            <a:r>
              <a:rPr lang="en-US" sz="1200" dirty="0">
                <a:latin typeface="Charter Roman"/>
                <a:cs typeface="Charter Roman"/>
              </a:rPr>
              <a:t>Hernández, </a:t>
            </a:r>
            <a:r>
              <a:rPr lang="en-US" sz="1200" i="1" dirty="0">
                <a:latin typeface="Charter Roman"/>
                <a:cs typeface="Charter Roman"/>
              </a:rPr>
              <a:t>SSM</a:t>
            </a:r>
            <a:r>
              <a:rPr lang="en-US" sz="1200" dirty="0">
                <a:latin typeface="Charter Roman"/>
                <a:cs typeface="Charter Roman"/>
              </a:rPr>
              <a:t>, 2016</a:t>
            </a:r>
          </a:p>
        </p:txBody>
      </p:sp>
    </p:spTree>
    <p:extLst>
      <p:ext uri="{BB962C8B-B14F-4D97-AF65-F5344CB8AC3E}">
        <p14:creationId xmlns:p14="http://schemas.microsoft.com/office/powerpoint/2010/main" val="237327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1" y="1048432"/>
            <a:ext cx="3932237" cy="1600200"/>
          </a:xfrm>
        </p:spPr>
        <p:txBody>
          <a:bodyPr>
            <a:normAutofit/>
          </a:bodyPr>
          <a:lstStyle/>
          <a:p>
            <a:r>
              <a:rPr lang="en-US" sz="3800" b="1" dirty="0">
                <a:latin typeface="Charter Roman"/>
                <a:cs typeface="Charter Roman"/>
              </a:rPr>
              <a:t>Economic EI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9056927"/>
              </p:ext>
            </p:extLst>
          </p:nvPr>
        </p:nvGraphicFramePr>
        <p:xfrm>
          <a:off x="3683357" y="90150"/>
          <a:ext cx="8242479" cy="6653549"/>
        </p:xfrm>
        <a:graphic>
          <a:graphicData uri="http://schemas.openxmlformats.org/drawingml/2006/table">
            <a:tbl>
              <a:tblPr firstRow="1" bandRow="1">
                <a:tableStyleId>{10A1B5D5-9B99-4C35-A422-299274C87663}</a:tableStyleId>
              </a:tblPr>
              <a:tblGrid>
                <a:gridCol w="1303787">
                  <a:extLst>
                    <a:ext uri="{9D8B030D-6E8A-4147-A177-3AD203B41FA5}">
                      <a16:colId xmlns:a16="http://schemas.microsoft.com/office/drawing/2014/main" val="20000"/>
                    </a:ext>
                  </a:extLst>
                </a:gridCol>
                <a:gridCol w="6938692">
                  <a:extLst>
                    <a:ext uri="{9D8B030D-6E8A-4147-A177-3AD203B41FA5}">
                      <a16:colId xmlns:a16="http://schemas.microsoft.com/office/drawing/2014/main" val="20001"/>
                    </a:ext>
                  </a:extLst>
                </a:gridCol>
              </a:tblGrid>
              <a:tr h="270515">
                <a:tc>
                  <a:txBody>
                    <a:bodyPr/>
                    <a:lstStyle/>
                    <a:p>
                      <a:pPr marL="0" marR="0" algn="l">
                        <a:spcBef>
                          <a:spcPts val="0"/>
                        </a:spcBef>
                        <a:spcAft>
                          <a:spcPts val="0"/>
                        </a:spcAft>
                      </a:pPr>
                      <a:r>
                        <a:rPr lang="en-US" sz="1300" dirty="0">
                          <a:effectLst/>
                        </a:rPr>
                        <a:t>Sub-themes</a:t>
                      </a:r>
                      <a:endParaRPr lang="en-US" sz="1300" dirty="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dirty="0">
                          <a:effectLst/>
                        </a:rPr>
                        <a:t>Exemplary Quotes</a:t>
                      </a:r>
                      <a:endParaRPr lang="en-US" sz="1300"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0"/>
                  </a:ext>
                </a:extLst>
              </a:tr>
              <a:tr h="941235">
                <a:tc>
                  <a:txBody>
                    <a:bodyPr/>
                    <a:lstStyle/>
                    <a:p>
                      <a:pPr marL="0" marR="0" algn="l">
                        <a:spcBef>
                          <a:spcPts val="0"/>
                        </a:spcBef>
                        <a:spcAft>
                          <a:spcPts val="0"/>
                        </a:spcAft>
                      </a:pPr>
                      <a:r>
                        <a:rPr lang="en-US" sz="1300" dirty="0">
                          <a:effectLst/>
                        </a:rPr>
                        <a:t>Poverty, material hardship and tenuous employment </a:t>
                      </a:r>
                      <a:endParaRPr lang="en-US" sz="1300" dirty="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b="1" i="1" dirty="0">
                          <a:effectLst/>
                        </a:rPr>
                        <a:t>We're definitely not making ends meet between the price of food, the gas is killing us, just the normal day [things]… It's hard to keep up. </a:t>
                      </a:r>
                    </a:p>
                    <a:p>
                      <a:pPr marL="0" marR="0" algn="l">
                        <a:lnSpc>
                          <a:spcPts val="600"/>
                        </a:lnSpc>
                        <a:spcBef>
                          <a:spcPts val="0"/>
                        </a:spcBef>
                        <a:spcAft>
                          <a:spcPts val="0"/>
                        </a:spcAft>
                      </a:pPr>
                      <a:r>
                        <a:rPr lang="en-US" sz="1300" i="1" dirty="0">
                          <a:effectLst/>
                        </a:rPr>
                        <a:t> </a:t>
                      </a:r>
                    </a:p>
                    <a:p>
                      <a:pPr marL="0" marR="0" algn="l">
                        <a:spcBef>
                          <a:spcPts val="0"/>
                        </a:spcBef>
                        <a:spcAft>
                          <a:spcPts val="0"/>
                        </a:spcAft>
                      </a:pPr>
                      <a:r>
                        <a:rPr lang="en-US" sz="1300" i="1" dirty="0">
                          <a:effectLst/>
                        </a:rPr>
                        <a:t>If I go back to work he says that I will lose the food stamps. We'll lose the fuel assistance, and he feels like we really won't be any better off. So I feel like it's a catch-22.</a:t>
                      </a:r>
                      <a:endParaRPr lang="en-US" sz="1300" i="1"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1"/>
                  </a:ext>
                </a:extLst>
              </a:tr>
              <a:tr h="1174504">
                <a:tc>
                  <a:txBody>
                    <a:bodyPr/>
                    <a:lstStyle/>
                    <a:p>
                      <a:pPr marL="0" marR="0" algn="l">
                        <a:spcBef>
                          <a:spcPts val="0"/>
                        </a:spcBef>
                        <a:spcAft>
                          <a:spcPts val="0"/>
                        </a:spcAft>
                      </a:pPr>
                      <a:r>
                        <a:rPr lang="en-US" sz="1300">
                          <a:effectLst/>
                        </a:rPr>
                        <a:t>Energy-specific financial hardship</a:t>
                      </a:r>
                      <a:endParaRPr lang="en-US" sz="130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i="1" kern="1400" dirty="0">
                          <a:effectLst/>
                        </a:rPr>
                        <a:t>I’m having a hard time keeping up with the utilities. It’s just really throwing me over the edge financially.</a:t>
                      </a:r>
                      <a:endParaRPr lang="en-US" sz="1300" i="1" dirty="0">
                        <a:effectLst/>
                      </a:endParaRPr>
                    </a:p>
                    <a:p>
                      <a:pPr marL="0" marR="0" algn="l">
                        <a:lnSpc>
                          <a:spcPts val="600"/>
                        </a:lnSpc>
                        <a:spcBef>
                          <a:spcPts val="0"/>
                        </a:spcBef>
                        <a:spcAft>
                          <a:spcPts val="0"/>
                        </a:spcAft>
                      </a:pPr>
                      <a:r>
                        <a:rPr lang="en-US" sz="1300" i="1" kern="1400" dirty="0">
                          <a:effectLst/>
                        </a:rPr>
                        <a:t> </a:t>
                      </a:r>
                      <a:endParaRPr lang="en-US" sz="1300" i="1" dirty="0">
                        <a:effectLst/>
                      </a:endParaRPr>
                    </a:p>
                    <a:p>
                      <a:pPr marL="0" marR="0" algn="l">
                        <a:spcBef>
                          <a:spcPts val="0"/>
                        </a:spcBef>
                        <a:spcAft>
                          <a:spcPts val="0"/>
                        </a:spcAft>
                      </a:pPr>
                      <a:r>
                        <a:rPr lang="en-US" sz="1300" b="1" i="1" dirty="0">
                          <a:effectLst/>
                        </a:rPr>
                        <a:t>My electric bill has gone way out of whack. I mean, I have a 700 dollar electric bill.</a:t>
                      </a:r>
                    </a:p>
                    <a:p>
                      <a:pPr marL="0" marR="0" algn="l">
                        <a:lnSpc>
                          <a:spcPts val="600"/>
                        </a:lnSpc>
                        <a:spcBef>
                          <a:spcPts val="0"/>
                        </a:spcBef>
                        <a:spcAft>
                          <a:spcPts val="0"/>
                        </a:spcAft>
                      </a:pPr>
                      <a:r>
                        <a:rPr lang="en-US" sz="1300" i="1" dirty="0">
                          <a:effectLst/>
                        </a:rPr>
                        <a:t> </a:t>
                      </a:r>
                    </a:p>
                    <a:p>
                      <a:pPr marL="0" marR="0" algn="l">
                        <a:spcBef>
                          <a:spcPts val="0"/>
                        </a:spcBef>
                        <a:spcAft>
                          <a:spcPts val="0"/>
                        </a:spcAft>
                      </a:pPr>
                      <a:r>
                        <a:rPr lang="en-US" sz="1300" i="1" dirty="0">
                          <a:effectLst/>
                        </a:rPr>
                        <a:t>The bill is at $7,000.00. I told the representative to do a payment plan that is no more than $60.00, because I honestly can't pay any more than $60.00 plus the regular bill. It's too much for me. </a:t>
                      </a:r>
                      <a:endParaRPr lang="en-US" sz="1300" i="1"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2"/>
                  </a:ext>
                </a:extLst>
              </a:tr>
              <a:tr h="941235">
                <a:tc>
                  <a:txBody>
                    <a:bodyPr/>
                    <a:lstStyle/>
                    <a:p>
                      <a:pPr marL="0" marR="0" algn="l">
                        <a:spcBef>
                          <a:spcPts val="0"/>
                        </a:spcBef>
                        <a:spcAft>
                          <a:spcPts val="0"/>
                        </a:spcAft>
                      </a:pPr>
                      <a:r>
                        <a:rPr lang="en-US" sz="1300" dirty="0">
                          <a:effectLst/>
                        </a:rPr>
                        <a:t>Priorities and trade-offs </a:t>
                      </a:r>
                      <a:endParaRPr lang="en-US" sz="1300" dirty="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i="1" dirty="0">
                          <a:effectLst/>
                        </a:rPr>
                        <a:t>I have difficulty paying the utilities. Sometimes I have to pay one and then pay the other. </a:t>
                      </a:r>
                      <a:r>
                        <a:rPr lang="en-US" sz="1300" i="1" dirty="0" err="1">
                          <a:effectLst/>
                        </a:rPr>
                        <a:t>I'ma</a:t>
                      </a:r>
                      <a:r>
                        <a:rPr lang="en-US" sz="1300" i="1" dirty="0">
                          <a:effectLst/>
                        </a:rPr>
                        <a:t> always pay my rent 'cause I'm not trying to be out there on the [street] you know what I'm </a:t>
                      </a:r>
                      <a:r>
                        <a:rPr lang="en-US" sz="1300" i="1" dirty="0" err="1">
                          <a:effectLst/>
                        </a:rPr>
                        <a:t>sayin</a:t>
                      </a:r>
                      <a:r>
                        <a:rPr lang="en-US" sz="1300" i="1" dirty="0">
                          <a:effectLst/>
                        </a:rPr>
                        <a:t>'.</a:t>
                      </a:r>
                    </a:p>
                    <a:p>
                      <a:pPr marL="0" marR="0" algn="l">
                        <a:lnSpc>
                          <a:spcPts val="600"/>
                        </a:lnSpc>
                        <a:spcBef>
                          <a:spcPts val="0"/>
                        </a:spcBef>
                        <a:spcAft>
                          <a:spcPts val="0"/>
                        </a:spcAft>
                      </a:pPr>
                      <a:r>
                        <a:rPr lang="en-US" sz="1300" i="1" dirty="0">
                          <a:effectLst/>
                        </a:rPr>
                        <a:t> </a:t>
                      </a:r>
                    </a:p>
                    <a:p>
                      <a:pPr marL="0" marR="0" algn="l">
                        <a:spcBef>
                          <a:spcPts val="0"/>
                        </a:spcBef>
                        <a:spcAft>
                          <a:spcPts val="0"/>
                        </a:spcAft>
                      </a:pPr>
                      <a:r>
                        <a:rPr lang="en-US" sz="1300" b="1" i="1" dirty="0">
                          <a:effectLst/>
                        </a:rPr>
                        <a:t>It's either pay the electricity bill or do what I </a:t>
                      </a:r>
                      <a:r>
                        <a:rPr lang="en-US" sz="1300" b="1" i="1" dirty="0" err="1">
                          <a:effectLst/>
                        </a:rPr>
                        <a:t>gotta</a:t>
                      </a:r>
                      <a:r>
                        <a:rPr lang="en-US" sz="1300" b="1" i="1" dirty="0">
                          <a:effectLst/>
                        </a:rPr>
                        <a:t> do for my kids and to be honest with you I'd rather just turn all this stuff off.</a:t>
                      </a:r>
                      <a:endParaRPr lang="en-US" sz="1300" b="1" i="1"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3"/>
                  </a:ext>
                </a:extLst>
              </a:tr>
              <a:tr h="826450">
                <a:tc>
                  <a:txBody>
                    <a:bodyPr/>
                    <a:lstStyle/>
                    <a:p>
                      <a:pPr marL="0" marR="0" algn="l">
                        <a:spcBef>
                          <a:spcPts val="0"/>
                        </a:spcBef>
                        <a:spcAft>
                          <a:spcPts val="0"/>
                        </a:spcAft>
                      </a:pPr>
                      <a:r>
                        <a:rPr lang="en-US" sz="1300" dirty="0">
                          <a:effectLst/>
                        </a:rPr>
                        <a:t>Seasonal variations  </a:t>
                      </a:r>
                      <a:endParaRPr lang="en-US" sz="1300" dirty="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i="1" dirty="0">
                          <a:effectLst/>
                        </a:rPr>
                        <a:t>The bills vary by season. For example, summertime gas is slightly lower than electricity and then you know, wintertime gas is much, much higher -- extremely higher than electricity. As for summertime, electricity is obviously higher because of air-conditioning. It's so hot and we live on the third floor. It is burning hot. It is extremely hot.</a:t>
                      </a:r>
                      <a:endParaRPr lang="en-US" sz="1300" i="1"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4"/>
                  </a:ext>
                </a:extLst>
              </a:tr>
              <a:tr h="892623">
                <a:tc>
                  <a:txBody>
                    <a:bodyPr/>
                    <a:lstStyle/>
                    <a:p>
                      <a:pPr marL="0" marR="0" algn="l">
                        <a:spcBef>
                          <a:spcPts val="0"/>
                        </a:spcBef>
                        <a:spcAft>
                          <a:spcPts val="0"/>
                        </a:spcAft>
                      </a:pPr>
                      <a:r>
                        <a:rPr lang="en-US" sz="1300">
                          <a:effectLst/>
                        </a:rPr>
                        <a:t>Billing issues</a:t>
                      </a:r>
                      <a:endParaRPr lang="en-US" sz="130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b="1" i="1" dirty="0">
                          <a:effectLst/>
                        </a:rPr>
                        <a:t>Sometimes your gas bill you get charged twice on your gas bill. You get charged a gas supply charge and a delivery charge. So that's what gets you.</a:t>
                      </a:r>
                    </a:p>
                    <a:p>
                      <a:pPr marL="0" marR="0" algn="l">
                        <a:lnSpc>
                          <a:spcPts val="600"/>
                        </a:lnSpc>
                        <a:spcBef>
                          <a:spcPts val="0"/>
                        </a:spcBef>
                        <a:spcAft>
                          <a:spcPts val="0"/>
                        </a:spcAft>
                      </a:pPr>
                      <a:r>
                        <a:rPr lang="en-US" sz="1300" i="1" dirty="0">
                          <a:effectLst/>
                        </a:rPr>
                        <a:t> </a:t>
                      </a:r>
                    </a:p>
                    <a:p>
                      <a:pPr marL="0" marR="0" algn="l">
                        <a:spcBef>
                          <a:spcPts val="0"/>
                        </a:spcBef>
                        <a:spcAft>
                          <a:spcPts val="0"/>
                        </a:spcAft>
                      </a:pPr>
                      <a:r>
                        <a:rPr lang="en-US" sz="1300" i="1" dirty="0">
                          <a:effectLst/>
                        </a:rPr>
                        <a:t>They had to give my niece $2,000 back ‘cause they overcharged her. She was paying for </a:t>
                      </a:r>
                      <a:r>
                        <a:rPr lang="en-US" sz="1300" dirty="0">
                          <a:effectLst/>
                        </a:rPr>
                        <a:t>[her neighbors too].</a:t>
                      </a:r>
                      <a:endParaRPr lang="en-US" sz="1300"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5"/>
                  </a:ext>
                </a:extLst>
              </a:tr>
              <a:tr h="619838">
                <a:tc>
                  <a:txBody>
                    <a:bodyPr/>
                    <a:lstStyle/>
                    <a:p>
                      <a:pPr marL="0" marR="0" algn="l">
                        <a:spcBef>
                          <a:spcPts val="0"/>
                        </a:spcBef>
                        <a:spcAft>
                          <a:spcPts val="0"/>
                        </a:spcAft>
                      </a:pPr>
                      <a:r>
                        <a:rPr lang="en-US" sz="1300">
                          <a:effectLst/>
                        </a:rPr>
                        <a:t>Landlord improprieties</a:t>
                      </a:r>
                      <a:endParaRPr lang="en-US" sz="130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i="1" dirty="0">
                          <a:effectLst/>
                        </a:rPr>
                        <a:t>I never took any landlords to court though I should've one time because this landlord was using my electricity to clean out his units and ran me a bill for almost $9,000. When I wasn't home, I was at school, he's using my socket from outside.</a:t>
                      </a:r>
                      <a:endParaRPr lang="en-US" sz="1300" b="1" i="1"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6"/>
                  </a:ext>
                </a:extLst>
              </a:tr>
              <a:tr h="987149">
                <a:tc>
                  <a:txBody>
                    <a:bodyPr/>
                    <a:lstStyle/>
                    <a:p>
                      <a:pPr marL="0" marR="0" algn="l">
                        <a:spcBef>
                          <a:spcPts val="0"/>
                        </a:spcBef>
                        <a:spcAft>
                          <a:spcPts val="0"/>
                        </a:spcAft>
                      </a:pPr>
                      <a:r>
                        <a:rPr lang="en-US" sz="1300">
                          <a:effectLst/>
                        </a:rPr>
                        <a:t>Discontinued service due to non-payment</a:t>
                      </a:r>
                      <a:endParaRPr lang="en-US" sz="1300">
                        <a:effectLst/>
                        <a:latin typeface="Garamond BE Regular"/>
                        <a:ea typeface="Calibri" panose="020F0502020204030204" pitchFamily="34" charset="0"/>
                        <a:cs typeface="Times New Roman" panose="02020603050405020304" pitchFamily="18" charset="0"/>
                      </a:endParaRPr>
                    </a:p>
                  </a:txBody>
                  <a:tcPr marL="73025" marR="73025" marT="0" marB="0"/>
                </a:tc>
                <a:tc>
                  <a:txBody>
                    <a:bodyPr/>
                    <a:lstStyle/>
                    <a:p>
                      <a:pPr marL="0" marR="0" algn="l">
                        <a:spcBef>
                          <a:spcPts val="0"/>
                        </a:spcBef>
                        <a:spcAft>
                          <a:spcPts val="0"/>
                        </a:spcAft>
                      </a:pPr>
                      <a:r>
                        <a:rPr lang="en-US" sz="1300" b="1" i="1" dirty="0">
                          <a:effectLst/>
                        </a:rPr>
                        <a:t>Well the light just came as a new bill for $120.00. Earlier it was disconnected because the account went up to $3,000. </a:t>
                      </a:r>
                    </a:p>
                    <a:p>
                      <a:pPr marL="0" marR="0" algn="l">
                        <a:lnSpc>
                          <a:spcPts val="600"/>
                        </a:lnSpc>
                        <a:spcBef>
                          <a:spcPts val="0"/>
                        </a:spcBef>
                        <a:spcAft>
                          <a:spcPts val="0"/>
                        </a:spcAft>
                      </a:pPr>
                      <a:r>
                        <a:rPr lang="en-US" sz="1300" i="1" dirty="0">
                          <a:effectLst/>
                        </a:rPr>
                        <a:t> </a:t>
                      </a:r>
                    </a:p>
                    <a:p>
                      <a:pPr marL="0" marR="0" algn="just">
                        <a:spcBef>
                          <a:spcPts val="0"/>
                        </a:spcBef>
                        <a:spcAft>
                          <a:spcPts val="0"/>
                        </a:spcAft>
                      </a:pPr>
                      <a:r>
                        <a:rPr lang="en-US" sz="1300" i="1" dirty="0">
                          <a:effectLst/>
                        </a:rPr>
                        <a:t>They threatened to shut off my gas and I was like, ‘Listen, I can’t do it. I only get one check.’ I can’t afford it, I got the rent, lights, gas and everything but it’s just me… </a:t>
                      </a:r>
                      <a:endParaRPr lang="en-US" sz="1300" b="1" i="1" dirty="0">
                        <a:effectLst/>
                        <a:latin typeface="Garamond BE Regular"/>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7"/>
                  </a:ext>
                </a:extLst>
              </a:tr>
            </a:tbl>
          </a:graphicData>
        </a:graphic>
      </p:graphicFrame>
      <p:sp>
        <p:nvSpPr>
          <p:cNvPr id="4" name="Text Placeholder 3"/>
          <p:cNvSpPr>
            <a:spLocks noGrp="1"/>
          </p:cNvSpPr>
          <p:nvPr>
            <p:ph type="body" sz="half" idx="2"/>
          </p:nvPr>
        </p:nvSpPr>
        <p:spPr>
          <a:xfrm>
            <a:off x="511348" y="2856657"/>
            <a:ext cx="2830512" cy="1818444"/>
          </a:xfrm>
        </p:spPr>
        <p:txBody>
          <a:bodyPr>
            <a:normAutofit/>
          </a:bodyPr>
          <a:lstStyle/>
          <a:p>
            <a:pPr lvl="0"/>
            <a:r>
              <a:rPr lang="en-US" sz="2000" i="1" dirty="0">
                <a:latin typeface="Charter Roman"/>
                <a:cs typeface="Charter Roman"/>
              </a:rPr>
              <a:t>Financial hardship associated with the cost of energy relative to income and other expenses.</a:t>
            </a:r>
            <a:endParaRPr lang="en-US" sz="2000" dirty="0">
              <a:solidFill>
                <a:srgbClr val="414141"/>
              </a:solidFill>
              <a:latin typeface="Charter Roman"/>
              <a:cs typeface="Charter Roman"/>
            </a:endParaRPr>
          </a:p>
          <a:p>
            <a:endParaRPr lang="en-US" dirty="0"/>
          </a:p>
        </p:txBody>
      </p:sp>
    </p:spTree>
    <p:extLst>
      <p:ext uri="{BB962C8B-B14F-4D97-AF65-F5344CB8AC3E}">
        <p14:creationId xmlns:p14="http://schemas.microsoft.com/office/powerpoint/2010/main" val="277352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26" y="88510"/>
            <a:ext cx="7016973" cy="1143000"/>
          </a:xfrm>
        </p:spPr>
        <p:txBody>
          <a:bodyPr>
            <a:normAutofit/>
          </a:bodyPr>
          <a:lstStyle/>
          <a:p>
            <a:r>
              <a:rPr lang="en-US" b="1" dirty="0">
                <a:latin typeface="Charter Roman"/>
                <a:cs typeface="Charter Roman"/>
              </a:rPr>
              <a:t>Physical Energy Insecurity</a:t>
            </a:r>
          </a:p>
        </p:txBody>
      </p:sp>
      <p:sp>
        <p:nvSpPr>
          <p:cNvPr id="3" name="Content Placeholder 2"/>
          <p:cNvSpPr>
            <a:spLocks noGrp="1"/>
          </p:cNvSpPr>
          <p:nvPr>
            <p:ph idx="1"/>
          </p:nvPr>
        </p:nvSpPr>
        <p:spPr>
          <a:xfrm>
            <a:off x="5998512" y="3248346"/>
            <a:ext cx="4904717" cy="1673817"/>
          </a:xfrm>
        </p:spPr>
        <p:txBody>
          <a:bodyPr>
            <a:normAutofit/>
          </a:bodyPr>
          <a:lstStyle/>
          <a:p>
            <a:pPr lvl="1">
              <a:buFont typeface="Wingdings" panose="05000000000000000000" pitchFamily="2" charset="2"/>
              <a:buChar char="Ø"/>
            </a:pPr>
            <a:r>
              <a:rPr lang="en-US" dirty="0">
                <a:latin typeface="Charter Roman"/>
                <a:cs typeface="Charter Roman"/>
              </a:rPr>
              <a:t>Poor overall housing quality</a:t>
            </a:r>
          </a:p>
          <a:p>
            <a:pPr lvl="1">
              <a:buFont typeface="Wingdings" panose="05000000000000000000" pitchFamily="2" charset="2"/>
              <a:buChar char="Ø"/>
            </a:pPr>
            <a:r>
              <a:rPr lang="en-US" dirty="0">
                <a:latin typeface="Charter Roman"/>
                <a:cs typeface="Charter Roman"/>
              </a:rPr>
              <a:t>Faulty building infrastructure</a:t>
            </a:r>
          </a:p>
          <a:p>
            <a:pPr lvl="1">
              <a:buFont typeface="Wingdings" panose="05000000000000000000" pitchFamily="2" charset="2"/>
              <a:buChar char="Ø"/>
            </a:pPr>
            <a:r>
              <a:rPr lang="en-US" dirty="0">
                <a:latin typeface="Charter Roman"/>
                <a:cs typeface="Charter Roman"/>
              </a:rPr>
              <a:t>Changes in energy systems </a:t>
            </a:r>
          </a:p>
        </p:txBody>
      </p:sp>
      <p:cxnSp>
        <p:nvCxnSpPr>
          <p:cNvPr id="6" name="Straight Connector 5"/>
          <p:cNvCxnSpPr/>
          <p:nvPr/>
        </p:nvCxnSpPr>
        <p:spPr>
          <a:xfrm>
            <a:off x="0" y="1331886"/>
            <a:ext cx="12270033" cy="10762"/>
          </a:xfrm>
          <a:prstGeom prst="line">
            <a:avLst/>
          </a:prstGeom>
          <a:ln w="28575" cmpd="sng">
            <a:solidFill>
              <a:schemeClr val="tx2">
                <a:lumMod val="60000"/>
                <a:lumOff val="40000"/>
              </a:schemeClr>
            </a:solidFill>
          </a:ln>
        </p:spPr>
        <p:style>
          <a:lnRef idx="2">
            <a:schemeClr val="accent3"/>
          </a:lnRef>
          <a:fillRef idx="0">
            <a:schemeClr val="accent3"/>
          </a:fillRef>
          <a:effectRef idx="1">
            <a:schemeClr val="accent3"/>
          </a:effectRef>
          <a:fontRef idx="minor">
            <a:schemeClr val="tx1"/>
          </a:fontRef>
        </p:style>
      </p:cxnSp>
      <p:cxnSp>
        <p:nvCxnSpPr>
          <p:cNvPr id="7" name="Straight Connector 6"/>
          <p:cNvCxnSpPr/>
          <p:nvPr/>
        </p:nvCxnSpPr>
        <p:spPr>
          <a:xfrm>
            <a:off x="0" y="1392394"/>
            <a:ext cx="12270033" cy="10762"/>
          </a:xfrm>
          <a:prstGeom prst="line">
            <a:avLst/>
          </a:prstGeom>
          <a:ln w="28575" cmpd="sng"/>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0" y="1452901"/>
            <a:ext cx="12270033" cy="10762"/>
          </a:xfrm>
          <a:prstGeom prst="line">
            <a:avLst/>
          </a:prstGeom>
          <a:ln w="28575" cmpd="sng">
            <a:solidFill>
              <a:srgbClr val="660066"/>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0" y="1511675"/>
            <a:ext cx="12270033" cy="10762"/>
          </a:xfrm>
          <a:prstGeom prst="line">
            <a:avLst/>
          </a:prstGeom>
          <a:ln w="28575" cmpd="sng">
            <a:solidFill>
              <a:schemeClr val="accent6">
                <a:lumMod val="60000"/>
                <a:lumOff val="40000"/>
              </a:schemeClr>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0" y="1572182"/>
            <a:ext cx="12270033" cy="10762"/>
          </a:xfrm>
          <a:prstGeom prst="line">
            <a:avLst/>
          </a:prstGeom>
          <a:ln w="28575" cmpd="sng">
            <a:solidFill>
              <a:schemeClr val="accent4">
                <a:lumMod val="60000"/>
                <a:lumOff val="40000"/>
              </a:schemeClr>
            </a:solidFill>
          </a:ln>
        </p:spPr>
        <p:style>
          <a:lnRef idx="2">
            <a:schemeClr val="accent4"/>
          </a:lnRef>
          <a:fillRef idx="0">
            <a:schemeClr val="accent4"/>
          </a:fillRef>
          <a:effectRef idx="1">
            <a:schemeClr val="accent4"/>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t="32323" b="13374"/>
          <a:stretch>
            <a:fillRect/>
          </a:stretch>
        </p:blipFill>
        <p:spPr bwMode="auto">
          <a:xfrm>
            <a:off x="782376" y="3640208"/>
            <a:ext cx="2015992" cy="2349613"/>
          </a:xfrm>
          <a:prstGeom prst="rect">
            <a:avLst/>
          </a:prstGeom>
          <a:noFill/>
          <a:ln>
            <a:noFill/>
          </a:ln>
          <a:extLst/>
        </p:spPr>
      </p:pic>
      <p:pic>
        <p:nvPicPr>
          <p:cNvPr id="11" name="Picture 10"/>
          <p:cNvPicPr/>
          <p:nvPr/>
        </p:nvPicPr>
        <p:blipFill>
          <a:blip r:embed="rId3"/>
          <a:stretch>
            <a:fillRect/>
          </a:stretch>
        </p:blipFill>
        <p:spPr>
          <a:xfrm>
            <a:off x="783536" y="2440122"/>
            <a:ext cx="2198559" cy="1347510"/>
          </a:xfrm>
          <a:prstGeom prst="rect">
            <a:avLst/>
          </a:prstGeom>
        </p:spPr>
      </p:pic>
      <p:pic>
        <p:nvPicPr>
          <p:cNvPr id="15" name="Picture 2" descr="C:\Users\dh2494\AppData\Local\Temp\phot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333" y="2440425"/>
            <a:ext cx="2279461" cy="354721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0132950" y="6581001"/>
            <a:ext cx="1880852" cy="276999"/>
          </a:xfrm>
          <a:prstGeom prst="rect">
            <a:avLst/>
          </a:prstGeom>
          <a:noFill/>
        </p:spPr>
        <p:txBody>
          <a:bodyPr wrap="square" rtlCol="0">
            <a:spAutoFit/>
          </a:bodyPr>
          <a:lstStyle/>
          <a:p>
            <a:r>
              <a:rPr lang="en-US" sz="1200" dirty="0">
                <a:latin typeface="Charter Roman"/>
                <a:cs typeface="Charter Roman"/>
              </a:rPr>
              <a:t>Hernández, </a:t>
            </a:r>
            <a:r>
              <a:rPr lang="en-US" sz="1200" i="1" dirty="0">
                <a:latin typeface="Charter Roman"/>
                <a:cs typeface="Charter Roman"/>
              </a:rPr>
              <a:t>SSM</a:t>
            </a:r>
            <a:r>
              <a:rPr lang="en-US" sz="1200" dirty="0">
                <a:latin typeface="Charter Roman"/>
                <a:cs typeface="Charter Roman"/>
              </a:rPr>
              <a:t>, 2016</a:t>
            </a:r>
          </a:p>
        </p:txBody>
      </p:sp>
    </p:spTree>
    <p:extLst>
      <p:ext uri="{BB962C8B-B14F-4D97-AF65-F5344CB8AC3E}">
        <p14:creationId xmlns:p14="http://schemas.microsoft.com/office/powerpoint/2010/main" val="477180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24447</TotalTime>
  <Words>2499</Words>
  <Application>Microsoft Office PowerPoint</Application>
  <PresentationFormat>Widescreen</PresentationFormat>
  <Paragraphs>242</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Charter Roman</vt:lpstr>
      <vt:lpstr>Franklin Gothic Book</vt:lpstr>
      <vt:lpstr>Garamond BE Regular</vt:lpstr>
      <vt:lpstr>Mangal</vt:lpstr>
      <vt:lpstr>Proxima Nova</vt:lpstr>
      <vt:lpstr>Times New Roman</vt:lpstr>
      <vt:lpstr>Wingdings</vt:lpstr>
      <vt:lpstr>Office Theme</vt:lpstr>
      <vt:lpstr>PowerPoint Presentation</vt:lpstr>
      <vt:lpstr>Energy as a Basic Need</vt:lpstr>
      <vt:lpstr>“Naming, Blaming, Claiming”</vt:lpstr>
      <vt:lpstr>The Problem- Energy Insecurity</vt:lpstr>
      <vt:lpstr>PowerPoint Presentation</vt:lpstr>
      <vt:lpstr>Understanding Energy Insecurity</vt:lpstr>
      <vt:lpstr>Economic Energy Insecurity</vt:lpstr>
      <vt:lpstr>Economic EI</vt:lpstr>
      <vt:lpstr>Physical Energy Insecurity</vt:lpstr>
      <vt:lpstr>Physical EI</vt:lpstr>
      <vt:lpstr>Behavioral Energy Insecurity</vt:lpstr>
      <vt:lpstr>Behavioral EI</vt:lpstr>
      <vt:lpstr>Adverse Consequences</vt:lpstr>
      <vt:lpstr>Adverse Consequences</vt:lpstr>
      <vt:lpstr>Energy Insecurity:  A Pathway to Disease and Disadvantage</vt:lpstr>
      <vt:lpstr>ENERGY JUSTICE</vt:lpstr>
      <vt:lpstr>Energy Justice: A Global Concept</vt:lpstr>
      <vt:lpstr>How Do Energy Injustices Manifest?</vt:lpstr>
      <vt:lpstr>Barriers to Energy Justice </vt:lpstr>
      <vt:lpstr>Like its predecessor, environmental justice, applying an energy justice lens allows us to recognize and address energy disparities in place, race, and class.</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 Energy Insecurity: A Pathway to Disease and Disadvantage</dc:title>
  <dc:creator>Hernandez, Diana</dc:creator>
  <cp:lastModifiedBy>Ned, Kristen (DPS)</cp:lastModifiedBy>
  <cp:revision>184</cp:revision>
  <dcterms:created xsi:type="dcterms:W3CDTF">2016-08-12T23:47:13Z</dcterms:created>
  <dcterms:modified xsi:type="dcterms:W3CDTF">2018-02-09T14:43:04Z</dcterms:modified>
</cp:coreProperties>
</file>