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4"/>
    <p:sldMasterId id="2147483660" r:id="rId5"/>
    <p:sldMasterId id="2147483648" r:id="rId6"/>
    <p:sldMasterId id="2147483674" r:id="rId7"/>
  </p:sldMasterIdLst>
  <p:notesMasterIdLst>
    <p:notesMasterId r:id="rId15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9A6"/>
    <a:srgbClr val="002D73"/>
    <a:srgbClr val="646569"/>
    <a:srgbClr val="007681"/>
    <a:srgbClr val="1F3261"/>
    <a:srgbClr val="4589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27" autoAdjust="0"/>
  </p:normalViewPr>
  <p:slideViewPr>
    <p:cSldViewPr>
      <p:cViewPr varScale="1">
        <p:scale>
          <a:sx n="98" d="100"/>
          <a:sy n="98" d="100"/>
        </p:scale>
        <p:origin x="558" y="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-354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C164A-7038-42D0-953C-2EB4816D4C81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A9C80-B631-4EC4-8253-F63CFD0157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35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6281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018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6954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8157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627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t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7515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52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2003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001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401887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76350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6220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2766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59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844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1"/>
            <a:ext cx="4041775" cy="284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502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722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8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51E1D-7280-49D6-A2E2-CE63FE17EF16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CAC6D-BD82-4571-9E34-C1EFF11A94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3714750"/>
            <a:ext cx="9144000" cy="1485900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714750"/>
            <a:ext cx="9144000" cy="76200"/>
          </a:xfrm>
          <a:prstGeom prst="rect">
            <a:avLst/>
          </a:prstGeom>
          <a:solidFill>
            <a:srgbClr val="006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1"/>
          <p:cNvSpPr txBox="1">
            <a:spLocks/>
          </p:cNvSpPr>
          <p:nvPr/>
        </p:nvSpPr>
        <p:spPr>
          <a:xfrm>
            <a:off x="457200" y="3943350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477323"/>
            <a:ext cx="3048000" cy="578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744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581150"/>
            <a:ext cx="5334000" cy="2743200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1540453"/>
            <a:ext cx="5334000" cy="81394"/>
          </a:xfrm>
          <a:prstGeom prst="rect">
            <a:avLst/>
          </a:prstGeom>
          <a:solidFill>
            <a:srgbClr val="006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1"/>
          <p:cNvSpPr txBox="1">
            <a:spLocks/>
          </p:cNvSpPr>
          <p:nvPr/>
        </p:nvSpPr>
        <p:spPr>
          <a:xfrm>
            <a:off x="152400" y="88105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>
              <a:solidFill>
                <a:srgbClr val="002D73"/>
              </a:solidFill>
            </a:endParaRPr>
          </a:p>
        </p:txBody>
      </p:sp>
      <p:sp>
        <p:nvSpPr>
          <p:cNvPr id="13" name="Slide Number Placeholder 3"/>
          <p:cNvSpPr txBox="1">
            <a:spLocks/>
          </p:cNvSpPr>
          <p:nvPr/>
        </p:nvSpPr>
        <p:spPr>
          <a:xfrm>
            <a:off x="8305800" y="88105"/>
            <a:ext cx="6858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F52EC2-2C0B-4C03-9888-0B25156ED88D}" type="slidenum">
              <a:rPr lang="en-US" sz="1200" smtClean="0">
                <a:solidFill>
                  <a:srgbClr val="002D73"/>
                </a:solidFill>
              </a:rPr>
              <a:pPr/>
              <a:t>‹#›</a:t>
            </a:fld>
            <a:endParaRPr lang="en-US" sz="1200" dirty="0">
              <a:solidFill>
                <a:srgbClr val="002D73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15200" y="4567277"/>
            <a:ext cx="1447800" cy="27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248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62344"/>
            <a:ext cx="9144000" cy="299605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1"/>
          <p:cNvSpPr txBox="1">
            <a:spLocks/>
          </p:cNvSpPr>
          <p:nvPr/>
        </p:nvSpPr>
        <p:spPr>
          <a:xfrm>
            <a:off x="152400" y="88105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/>
          </a:p>
        </p:txBody>
      </p:sp>
      <p:sp>
        <p:nvSpPr>
          <p:cNvPr id="24" name="Slide Number Placeholder 3"/>
          <p:cNvSpPr txBox="1">
            <a:spLocks/>
          </p:cNvSpPr>
          <p:nvPr/>
        </p:nvSpPr>
        <p:spPr>
          <a:xfrm>
            <a:off x="8305800" y="88105"/>
            <a:ext cx="6858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F52EC2-2C0B-4C03-9888-0B25156ED88D}" type="slidenum">
              <a:rPr lang="en-US" sz="1200" smtClean="0"/>
              <a:pPr/>
              <a:t>‹#›</a:t>
            </a:fld>
            <a:endParaRPr lang="en-US" sz="1200" dirty="0"/>
          </a:p>
        </p:txBody>
      </p:sp>
      <p:sp>
        <p:nvSpPr>
          <p:cNvPr id="25" name="Rectangle 24"/>
          <p:cNvSpPr/>
          <p:nvPr/>
        </p:nvSpPr>
        <p:spPr>
          <a:xfrm>
            <a:off x="0" y="-19050"/>
            <a:ext cx="9144000" cy="81394"/>
          </a:xfrm>
          <a:prstGeom prst="rect">
            <a:avLst/>
          </a:prstGeom>
          <a:solidFill>
            <a:srgbClr val="006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15200" y="4567277"/>
            <a:ext cx="1447800" cy="27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135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62344"/>
            <a:ext cx="9144000" cy="299605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1"/>
          <p:cNvSpPr txBox="1">
            <a:spLocks/>
          </p:cNvSpPr>
          <p:nvPr/>
        </p:nvSpPr>
        <p:spPr>
          <a:xfrm>
            <a:off x="152400" y="88105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/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8305800" y="88105"/>
            <a:ext cx="6858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F52EC2-2C0B-4C03-9888-0B25156ED88D}" type="slidenum">
              <a:rPr lang="en-US" sz="1200" smtClean="0"/>
              <a:pPr/>
              <a:t>‹#›</a:t>
            </a:fld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0" y="-19050"/>
            <a:ext cx="9144000" cy="81394"/>
          </a:xfrm>
          <a:prstGeom prst="rect">
            <a:avLst/>
          </a:prstGeom>
          <a:solidFill>
            <a:srgbClr val="006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315200" y="4567277"/>
            <a:ext cx="1447800" cy="27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379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57200" y="1809750"/>
            <a:ext cx="76962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2D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Storage in the SIR</a:t>
            </a:r>
            <a:endParaRPr lang="en-US" sz="4000" b="1" dirty="0">
              <a:solidFill>
                <a:srgbClr val="002D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5645" y="2647950"/>
            <a:ext cx="579120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IPWG 10/24/2017 Draft Framework</a:t>
            </a:r>
            <a:endParaRPr lang="en-US" sz="2800" b="1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8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438150"/>
            <a:ext cx="86868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D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 of Proposed Amendments</a:t>
            </a:r>
            <a:endParaRPr lang="en-US" sz="3200" b="1" dirty="0">
              <a:solidFill>
                <a:srgbClr val="002D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1352550"/>
            <a:ext cx="8763000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Section A, Introduction</a:t>
            </a:r>
          </a:p>
          <a:p>
            <a:r>
              <a:rPr lang="en-US" sz="2400" dirty="0" smtClean="0"/>
              <a:t>New Section D: rules for storage	</a:t>
            </a:r>
          </a:p>
          <a:p>
            <a:r>
              <a:rPr lang="en-US" sz="2400" dirty="0" smtClean="0"/>
              <a:t>Process Elements: application requirements, etc.</a:t>
            </a:r>
          </a:p>
          <a:p>
            <a:r>
              <a:rPr lang="en-US" sz="2400" dirty="0" smtClean="0"/>
              <a:t>Changes to Definitions</a:t>
            </a:r>
          </a:p>
          <a:p>
            <a:r>
              <a:rPr lang="en-US" sz="2400" dirty="0"/>
              <a:t>Changes to the Standard IA</a:t>
            </a:r>
          </a:p>
          <a:p>
            <a:r>
              <a:rPr lang="en-US" sz="2400" dirty="0" smtClean="0"/>
              <a:t>	</a:t>
            </a:r>
            <a:endParaRPr lang="en-US" sz="2400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40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Clarify that scope of the SIR includes storage </a:t>
            </a:r>
          </a:p>
          <a:p>
            <a:r>
              <a:rPr lang="en-US" dirty="0" smtClean="0"/>
              <a:t>IPWG input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155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Section 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SIR sections B and C cover DG applications</a:t>
            </a:r>
          </a:p>
          <a:p>
            <a:r>
              <a:rPr lang="en-US" dirty="0" smtClean="0"/>
              <a:t>Section D would provide additional rules for:</a:t>
            </a:r>
          </a:p>
          <a:p>
            <a:pPr lvl="2"/>
            <a:r>
              <a:rPr lang="en-US" dirty="0" smtClean="0"/>
              <a:t>New </a:t>
            </a:r>
            <a:r>
              <a:rPr lang="en-US" dirty="0"/>
              <a:t>DG plus storage </a:t>
            </a:r>
            <a:r>
              <a:rPr lang="en-US" dirty="0" smtClean="0"/>
              <a:t>systems</a:t>
            </a:r>
          </a:p>
          <a:p>
            <a:pPr lvl="2"/>
            <a:r>
              <a:rPr lang="en-US" dirty="0" smtClean="0"/>
              <a:t>Adding </a:t>
            </a:r>
            <a:r>
              <a:rPr lang="en-US" dirty="0"/>
              <a:t>storage to a DG system </a:t>
            </a:r>
            <a:endParaRPr lang="en-US" dirty="0" smtClean="0"/>
          </a:p>
          <a:p>
            <a:pPr lvl="2"/>
            <a:r>
              <a:rPr lang="en-US" dirty="0" smtClean="0"/>
              <a:t>Changes </a:t>
            </a:r>
            <a:r>
              <a:rPr lang="en-US" dirty="0"/>
              <a:t>in operating mode for an existing DG plus storage </a:t>
            </a:r>
            <a:r>
              <a:rPr lang="en-US" dirty="0" smtClean="0"/>
              <a:t>system</a:t>
            </a:r>
          </a:p>
          <a:p>
            <a:pPr lvl="2"/>
            <a:r>
              <a:rPr lang="en-US" dirty="0" smtClean="0"/>
              <a:t>Stand </a:t>
            </a:r>
            <a:r>
              <a:rPr lang="en-US" dirty="0"/>
              <a:t>alone storage </a:t>
            </a:r>
            <a:r>
              <a:rPr lang="en-US" dirty="0" smtClean="0"/>
              <a:t>systems</a:t>
            </a:r>
          </a:p>
          <a:p>
            <a:pPr lvl="2"/>
            <a:r>
              <a:rPr lang="en-US" dirty="0" smtClean="0"/>
              <a:t>Subject to 5 MW nameplate limit</a:t>
            </a:r>
            <a:endParaRPr lang="en-US" dirty="0"/>
          </a:p>
          <a:p>
            <a:r>
              <a:rPr lang="en-US" dirty="0" smtClean="0"/>
              <a:t>IPWG comment sought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00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for New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Application </a:t>
            </a:r>
            <a:r>
              <a:rPr lang="en-US" dirty="0"/>
              <a:t>requirements: </a:t>
            </a:r>
            <a:endParaRPr lang="en-US" dirty="0" smtClean="0"/>
          </a:p>
          <a:p>
            <a:pPr lvl="2"/>
            <a:r>
              <a:rPr lang="en-US" dirty="0" smtClean="0"/>
              <a:t>Technical information</a:t>
            </a:r>
          </a:p>
          <a:p>
            <a:pPr lvl="2"/>
            <a:r>
              <a:rPr lang="en-US" dirty="0" smtClean="0"/>
              <a:t> Planned operating </a:t>
            </a:r>
            <a:r>
              <a:rPr lang="en-US" dirty="0"/>
              <a:t>parameters</a:t>
            </a:r>
          </a:p>
          <a:p>
            <a:r>
              <a:rPr lang="en-US" dirty="0" smtClean="0"/>
              <a:t>Scope/goals/sequence </a:t>
            </a:r>
            <a:r>
              <a:rPr lang="en-US" dirty="0"/>
              <a:t>of studies</a:t>
            </a:r>
          </a:p>
          <a:p>
            <a:r>
              <a:rPr lang="en-US" dirty="0" smtClean="0"/>
              <a:t>Applicability </a:t>
            </a:r>
            <a:r>
              <a:rPr lang="en-US" dirty="0"/>
              <a:t>of </a:t>
            </a:r>
            <a:r>
              <a:rPr lang="en-US" dirty="0" smtClean="0"/>
              <a:t>ITWG guidance </a:t>
            </a:r>
            <a:r>
              <a:rPr lang="en-US" dirty="0"/>
              <a:t>documents</a:t>
            </a:r>
          </a:p>
          <a:p>
            <a:r>
              <a:rPr lang="en-US" dirty="0" smtClean="0"/>
              <a:t>Study deadlines</a:t>
            </a:r>
          </a:p>
          <a:p>
            <a:r>
              <a:rPr lang="en-US" dirty="0" smtClean="0"/>
              <a:t>Specifics to be developed in ITWG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628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2" indent="0">
              <a:buNone/>
            </a:pPr>
            <a:r>
              <a:rPr lang="en-US" dirty="0" smtClean="0"/>
              <a:t>No specific proposals related to storage at this time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108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to the Standard 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Adopt owner/operator model</a:t>
            </a:r>
          </a:p>
          <a:p>
            <a:r>
              <a:rPr lang="en-US" dirty="0" smtClean="0"/>
              <a:t>Operate only within approved parameters</a:t>
            </a:r>
          </a:p>
          <a:p>
            <a:r>
              <a:rPr lang="en-US" dirty="0" smtClean="0"/>
              <a:t>Utility right to respond to problems, including right to disconnect</a:t>
            </a:r>
          </a:p>
          <a:p>
            <a:r>
              <a:rPr lang="en-US" dirty="0" smtClean="0"/>
              <a:t>IPWG input sought</a:t>
            </a:r>
          </a:p>
          <a:p>
            <a:pPr lvl="2"/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684528"/>
      </p:ext>
    </p:extLst>
  </p:cSld>
  <p:clrMapOvr>
    <a:masterClrMapping/>
  </p:clrMapOvr>
</p:sld>
</file>

<file path=ppt/theme/theme1.xml><?xml version="1.0" encoding="utf-8"?>
<a:theme xmlns:a="http://schemas.openxmlformats.org/drawingml/2006/main" name="DPS PowerPoint -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PS PowerPoint - Template.potx" id="{C6733DBC-75A1-4D48-999A-C08152D2104E}" vid="{41DC82AA-3C99-41C7-B2C2-24D0A1F1A9C0}"/>
    </a:ext>
  </a:extLst>
</a:theme>
</file>

<file path=ppt/theme/theme2.xml><?xml version="1.0" encoding="utf-8"?>
<a:theme xmlns:a="http://schemas.openxmlformats.org/drawingml/2006/main" name="Section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PS PowerPoint - Template.potx" id="{C6733DBC-75A1-4D48-999A-C08152D2104E}" vid="{C284B9F0-531E-431C-90E8-C2A5905AA920}"/>
    </a:ext>
  </a:extLst>
</a:theme>
</file>

<file path=ppt/theme/theme3.xml><?xml version="1.0" encoding="utf-8"?>
<a:theme xmlns:a="http://schemas.openxmlformats.org/drawingml/2006/main" name="Content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PS PowerPoint - Template.potx" id="{C6733DBC-75A1-4D48-999A-C08152D2104E}" vid="{32FEEE49-0C7A-438E-8104-398645BDC075}"/>
    </a:ext>
  </a:extLst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PS PowerPoint - Template.potx" id="{C6733DBC-75A1-4D48-999A-C08152D2104E}" vid="{E82BEF3A-BCCC-4464-8EB6-4E5EDF6086D5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F1417254AD284EA12E9C6559B09CF4" ma:contentTypeVersion="" ma:contentTypeDescription="Create a new document." ma:contentTypeScope="" ma:versionID="0a7800a88b4c44be11ff4c2ac950dfb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b938d1d0e22567bcc0762bf6997737b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04861CA-5DD2-44F8-8780-9628548221F3}">
  <ds:schemaRefs>
    <ds:schemaRef ds:uri="http://schemas.microsoft.com/office/infopath/2007/PartnerControls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elements/1.1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EE09270-68C1-4C64-B21D-2AA5BF5E378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81E512-D939-4868-BB54-446F60E1F1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DPS PowerPoint Template</Template>
  <TotalTime>31</TotalTime>
  <Words>155</Words>
  <Application>Microsoft Office PowerPoint</Application>
  <PresentationFormat>On-screen Show (16:9)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DPS PowerPoint - Template</vt:lpstr>
      <vt:lpstr>Section Master</vt:lpstr>
      <vt:lpstr>Content Master</vt:lpstr>
      <vt:lpstr>2_Custom Design</vt:lpstr>
      <vt:lpstr>PowerPoint Presentation</vt:lpstr>
      <vt:lpstr>PowerPoint Presentation</vt:lpstr>
      <vt:lpstr>Section A</vt:lpstr>
      <vt:lpstr>New Section D</vt:lpstr>
      <vt:lpstr>Topics for New Rules</vt:lpstr>
      <vt:lpstr>Definitions</vt:lpstr>
      <vt:lpstr>Changes to the Standard IA</vt:lpstr>
    </vt:vector>
  </TitlesOfParts>
  <Company>NYSDPS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Grisaru,EAG</dc:creator>
  <cp:lastModifiedBy>Elizabeth Grisaru,EAG</cp:lastModifiedBy>
  <cp:revision>5</cp:revision>
  <dcterms:created xsi:type="dcterms:W3CDTF">2017-10-19T14:21:58Z</dcterms:created>
  <dcterms:modified xsi:type="dcterms:W3CDTF">2017-10-23T23:05:35Z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0x010100F9F1417254AD284EA12E9C6559B09CF4</vt:lpwstr>
  </property>
</Properties>
</file>