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  <p:sldMasterId id="2147483660" r:id="rId5"/>
    <p:sldMasterId id="2147483674" r:id="rId6"/>
  </p:sldMasterIdLst>
  <p:notesMasterIdLst>
    <p:notesMasterId r:id="rId12"/>
  </p:notesMasterIdLst>
  <p:sldIdLst>
    <p:sldId id="256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A6"/>
    <a:srgbClr val="002D73"/>
    <a:srgbClr val="646569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27" autoAdjust="0"/>
  </p:normalViewPr>
  <p:slideViewPr>
    <p:cSldViewPr>
      <p:cViewPr varScale="1">
        <p:scale>
          <a:sx n="154" d="100"/>
          <a:sy n="154" d="100"/>
        </p:scale>
        <p:origin x="366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0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1887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7635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276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844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1"/>
            <a:ext cx="4041775" cy="2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714750"/>
            <a:ext cx="9144000" cy="14859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714750"/>
            <a:ext cx="9144000" cy="76200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7323"/>
            <a:ext cx="3048000" cy="57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002D73"/>
              </a:solidFill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 dirty="0">
              <a:solidFill>
                <a:srgbClr val="002D7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57200" y="1809750"/>
            <a:ext cx="7696200" cy="17851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Standard Interconnection Agreement</a:t>
            </a:r>
          </a:p>
          <a:p>
            <a:r>
              <a:rPr lang="en-US" sz="3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IPWG </a:t>
            </a:r>
            <a:r>
              <a:rPr lang="en-US" sz="3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 15, </a:t>
            </a:r>
            <a:r>
              <a:rPr lang="en-US" sz="3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sz="3000" b="1" dirty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Standard Contract – Basic Structure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Agreement between “Parties”</a:t>
            </a:r>
          </a:p>
          <a:p>
            <a:r>
              <a:rPr lang="en-US" sz="3000" dirty="0" smtClean="0"/>
              <a:t>Most often identified as “Customer” and “Utility”</a:t>
            </a:r>
          </a:p>
          <a:p>
            <a:r>
              <a:rPr lang="en-US" sz="3000" dirty="0" smtClean="0"/>
              <a:t>Relating to operations of the “Unit” = equipment located on Customer’s premises</a:t>
            </a:r>
          </a:p>
          <a:p>
            <a:r>
              <a:rPr lang="en-US" sz="3000" dirty="0" smtClean="0"/>
              <a:t>Other terms include: “responsible party,” “applicant,” and “agent of a principal”</a:t>
            </a:r>
          </a:p>
          <a:p>
            <a:r>
              <a:rPr lang="en-US" sz="3000" dirty="0" smtClean="0"/>
              <a:t>Individual assignees must be owner, lessee, or person responsible for the Unit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11544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NYISO SGIA Structure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Agreement between an Interconnection Customer and the Connecting Transmission Owner </a:t>
            </a:r>
          </a:p>
          <a:p>
            <a:pPr lvl="2"/>
            <a:r>
              <a:rPr lang="en-US" sz="2200" dirty="0" smtClean="0"/>
              <a:t>NYISO is also a party</a:t>
            </a:r>
          </a:p>
          <a:p>
            <a:r>
              <a:rPr lang="en-US" sz="3000" dirty="0" smtClean="0"/>
              <a:t>Governs parties’ obligations during operation of the generator</a:t>
            </a:r>
          </a:p>
          <a:p>
            <a:r>
              <a:rPr lang="en-US" sz="3000" dirty="0" smtClean="0"/>
              <a:t>“Interconnection Customer” is the owner of the facility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01243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Massachusetts Tariff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Contemplates 2 scenarios:</a:t>
            </a:r>
          </a:p>
          <a:p>
            <a:r>
              <a:rPr lang="en-US" sz="3000" dirty="0" smtClean="0"/>
              <a:t>Parties to an Interconnection Service Agreement are the Company and the Interconnection Customer</a:t>
            </a:r>
          </a:p>
          <a:p>
            <a:pPr lvl="2"/>
            <a:r>
              <a:rPr lang="en-US" sz="2200" dirty="0" smtClean="0"/>
              <a:t>Interconnection Customer owns and must operate the Facility in compliance with the Service </a:t>
            </a:r>
            <a:r>
              <a:rPr lang="en-US" sz="2200" dirty="0" smtClean="0"/>
              <a:t>Agreement</a:t>
            </a:r>
          </a:p>
          <a:p>
            <a:pPr lvl="2"/>
            <a:r>
              <a:rPr lang="en-US" sz="2200" dirty="0" smtClean="0"/>
              <a:t>Assumes IC is also the Retail Customer</a:t>
            </a:r>
            <a:endParaRPr lang="en-US" sz="2200" dirty="0" smtClean="0"/>
          </a:p>
          <a:p>
            <a:r>
              <a:rPr lang="en-US" sz="3000" dirty="0" smtClean="0"/>
              <a:t>If the Interconnection Customer is not also the Retail Customer, a second agreement is required</a:t>
            </a:r>
          </a:p>
          <a:p>
            <a:pPr lvl="2"/>
            <a:r>
              <a:rPr lang="en-US" sz="2200" dirty="0" smtClean="0"/>
              <a:t>Retail Customer is not the owner or operator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1096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Possible Clarifications for NY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Who is responsible for operating and maintaining the generation facility?</a:t>
            </a:r>
          </a:p>
          <a:p>
            <a:r>
              <a:rPr lang="en-US" sz="3000" dirty="0" smtClean="0"/>
              <a:t>Is “Customer” the retail customer? When is the retail customer responsible for operations?</a:t>
            </a:r>
          </a:p>
          <a:p>
            <a:r>
              <a:rPr lang="en-US" sz="3000" dirty="0" smtClean="0"/>
              <a:t>What about CDG projects?</a:t>
            </a:r>
          </a:p>
          <a:p>
            <a:r>
              <a:rPr lang="en-US" sz="3000" dirty="0" smtClean="0"/>
              <a:t>What happens when the </a:t>
            </a:r>
            <a:r>
              <a:rPr lang="en-US" sz="3000" dirty="0" smtClean="0"/>
              <a:t>generating equipment </a:t>
            </a:r>
            <a:r>
              <a:rPr lang="en-US" sz="3000" dirty="0" smtClean="0"/>
              <a:t>is not on the Customer’s premises?</a:t>
            </a:r>
          </a:p>
          <a:p>
            <a:r>
              <a:rPr lang="en-US" sz="3000" dirty="0" smtClean="0"/>
              <a:t>Other business scenarios?</a:t>
            </a:r>
          </a:p>
          <a:p>
            <a:endParaRPr lang="en-US" sz="3000" dirty="0" smtClean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90388524"/>
      </p:ext>
    </p:extLst>
  </p:cSld>
  <p:clrMapOvr>
    <a:masterClrMapping/>
  </p:clrMapOvr>
</p:sld>
</file>

<file path=ppt/theme/theme1.xml><?xml version="1.0" encoding="utf-8"?>
<a:theme xmlns:a="http://schemas.openxmlformats.org/drawingml/2006/main" name="DPS PowerPoint -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41DC82AA-3C99-41C7-B2C2-24D0A1F1A9C0}"/>
    </a:ext>
  </a:extLst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C284B9F0-531E-431C-90E8-C2A5905AA920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E82BEF3A-BCCC-4464-8EB6-4E5EDF6086D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F1417254AD284EA12E9C6559B09CF4" ma:contentTypeVersion="" ma:contentTypeDescription="Create a new document." ma:contentTypeScope="" ma:versionID="0a7800a88b4c44be11ff4c2ac950df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938d1d0e22567bcc0762bf6997737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81E512-D939-4868-BB54-446F60E1F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EE09270-68C1-4C64-B21D-2AA5BF5E37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4861CA-5DD2-44F8-8780-9628548221F3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DPS PowerPoint Template</Template>
  <TotalTime>44</TotalTime>
  <Words>231</Words>
  <Application>Microsoft Office PowerPoint</Application>
  <PresentationFormat>On-screen Show (16:9)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DPS PowerPoint - Template</vt:lpstr>
      <vt:lpstr>Section Master</vt:lpstr>
      <vt:lpstr>2_Custom Design</vt:lpstr>
      <vt:lpstr>PowerPoint Presentation</vt:lpstr>
      <vt:lpstr>Standard Contract – Basic Structure</vt:lpstr>
      <vt:lpstr>NYISO SGIA Structure</vt:lpstr>
      <vt:lpstr>Massachusetts Tariff</vt:lpstr>
      <vt:lpstr>Possible Clarifications for NY</vt:lpstr>
    </vt:vector>
  </TitlesOfParts>
  <Company>NYSDPS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Grisaru,EAG</dc:creator>
  <cp:lastModifiedBy>Elizabeth Grisaru,EAG</cp:lastModifiedBy>
  <cp:revision>9</cp:revision>
  <dcterms:created xsi:type="dcterms:W3CDTF">2017-07-17T19:10:08Z</dcterms:created>
  <dcterms:modified xsi:type="dcterms:W3CDTF">2017-08-14T15:46:05Z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0x010100F9F1417254AD284EA12E9C6559B09CF4</vt:lpwstr>
  </property>
</Properties>
</file>